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7" r:id="rId9"/>
    <p:sldId id="268" r:id="rId10"/>
    <p:sldId id="264" r:id="rId11"/>
    <p:sldId id="266"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70" d="100"/>
          <a:sy n="70" d="100"/>
        </p:scale>
        <p:origin x="154" y="43"/>
      </p:cViewPr>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jp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3.png"/>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jpg"/>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3414331"/>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307466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ltLang="zh-CN"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10/17/2014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ltLang="zh-CN"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10/17/2014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39125" y="2103120"/>
            <a:ext cx="3143250" cy="314325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ltLang="zh-CN"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10/17/2014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zh-CN"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10/17/2014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10/17/2014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10/17/2014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10/17/2014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ltLang="zh-CN"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10/17/2014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10/17/2014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10/17/2014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3.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hyperlink" TargetMode="External" Target="http://www.howard.edu/enrollment/apply/instructions-undergrad.htm"/>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10" Type="http://schemas.openxmlformats.org/officeDocument/2006/relationships/hyperlink" TargetMode="External" Target="http://en.wikipedia.org/wiki/Howard_University#cite_note-3"/>
  <Relationship Id="rId11" Type="http://schemas.openxmlformats.org/officeDocument/2006/relationships/hyperlink" TargetMode="External" Target="http://en.wikipedia.org/wiki/Washington,_D.C."/>
  <Relationship Id="rId12" Type="http://schemas.openxmlformats.org/officeDocument/2006/relationships/hyperlink" TargetMode="External" Target="http://en.wikipedia.org/wiki/United_States"/>
  <Relationship Id="rId13" Type="http://schemas.openxmlformats.org/officeDocument/2006/relationships/hyperlink" TargetMode="External" Target="http://tools.wmflabs.org/geohack/geohack.php?pagename=Howard_University&amp;params=38_55_20_N_77_01_10_W_type:edu_region:US-DC"/>
  <Relationship Id="rId14" Type="http://schemas.openxmlformats.org/officeDocument/2006/relationships/hyperlink" TargetMode="External" Target="http://en.wikipedia.org/wiki/Geographic_coordinate_system"/>
  <Relationship Id="rId15" Type="http://schemas.openxmlformats.org/officeDocument/2006/relationships/hyperlink" TargetMode="External" Target="http://en.wikipedia.org/wiki/Urban_area"/>
  <Relationship Id="rId16" Type="http://schemas.openxmlformats.org/officeDocument/2006/relationships/image" Target="../media/image3.png"/>
  <Relationship Id="rId2" Type="http://schemas.openxmlformats.org/officeDocument/2006/relationships/hyperlink" TargetMode="External" Target="http://en.wikipedia.org/wiki/Private_university"/>
  <Relationship Id="rId3" Type="http://schemas.openxmlformats.org/officeDocument/2006/relationships/hyperlink" TargetMode="External" Target="http://en.wikipedia.org/wiki/HBCU"/>
  <Relationship Id="rId4" Type="http://schemas.openxmlformats.org/officeDocument/2006/relationships/hyperlink" TargetMode="External" Target="http://en.wikipedia.org/wiki/Financial_endowment"/>
  <Relationship Id="rId5" Type="http://schemas.openxmlformats.org/officeDocument/2006/relationships/hyperlink" TargetMode="External" Target="http://en.wikipedia.org/wiki/Howard_University#cite_note-1"/>
  <Relationship Id="rId6" Type="http://schemas.openxmlformats.org/officeDocument/2006/relationships/hyperlink" TargetMode="External" Target="http://en.wikipedia.org/wiki/Chair_(official)"/>
  <Relationship Id="rId7" Type="http://schemas.openxmlformats.org/officeDocument/2006/relationships/hyperlink" TargetMode="External" Target="http://en.wikipedia.org/wiki/Howard_University#cite_note-2"/>
  <Relationship Id="rId8" Type="http://schemas.openxmlformats.org/officeDocument/2006/relationships/hyperlink" TargetMode="External" Target="http://en.wikipedia.org/wiki/University_president"/>
  <Relationship Id="rId9" Type="http://schemas.openxmlformats.org/officeDocument/2006/relationships/hyperlink" TargetMode="External" Target="http://en.wikipedia.org/wiki/Wayne_A.I._Frederick"/>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57674" y="2091263"/>
            <a:ext cx="6372619" cy="2590800"/>
          </a:xfrm>
        </p:spPr>
        <p:txBody>
          <a:bodyPr/>
          <a:lstStyle/>
          <a:p>
            <a:r>
              <a:rPr lang="en-US" altLang="zh-CN" dirty="0" smtClean="0">
                <a:solidFill>
                  <a:schemeClr val="accent2">
                    <a:lumMod val="75000"/>
                  </a:schemeClr>
                </a:solidFill>
              </a:rPr>
              <a:t>Howard university</a:t>
            </a:r>
            <a:endParaRPr lang="zh-CN" altLang="en-US" dirty="0">
              <a:solidFill>
                <a:schemeClr val="accent2">
                  <a:lumMod val="75000"/>
                </a:schemeClr>
              </a:solidFill>
            </a:endParaRPr>
          </a:p>
        </p:txBody>
      </p:sp>
      <p:sp>
        <p:nvSpPr>
          <p:cNvPr id="3" name="Subtitle 2"/>
          <p:cNvSpPr>
            <a:spLocks noGrp="1"/>
          </p:cNvSpPr>
          <p:nvPr>
            <p:ph type="subTitle" idx="1"/>
          </p:nvPr>
        </p:nvSpPr>
        <p:spPr>
          <a:xfrm>
            <a:off x="1561708" y="4839225"/>
            <a:ext cx="9070848" cy="1261538"/>
          </a:xfrm>
        </p:spPr>
        <p:txBody>
          <a:bodyPr>
            <a:noAutofit/>
          </a:bodyPr>
          <a:lstStyle/>
          <a:p>
            <a:r>
              <a:rPr lang="en-US" altLang="zh-CN" sz="2000" dirty="0" smtClean="0">
                <a:solidFill>
                  <a:srgbClr val="C00000"/>
                </a:solidFill>
              </a:rPr>
              <a:t>Dr. Guang Yang</a:t>
            </a:r>
          </a:p>
          <a:p>
            <a:r>
              <a:rPr lang="en-US" altLang="zh-CN" sz="2000" dirty="0" smtClean="0">
                <a:solidFill>
                  <a:srgbClr val="C00000"/>
                </a:solidFill>
              </a:rPr>
              <a:t>Assistant Professor of Marketing</a:t>
            </a:r>
          </a:p>
          <a:p>
            <a:r>
              <a:rPr lang="en-US" altLang="zh-CN" sz="2000" dirty="0" smtClean="0">
                <a:solidFill>
                  <a:srgbClr val="C00000"/>
                </a:solidFill>
              </a:rPr>
              <a:t>School of Business</a:t>
            </a:r>
          </a:p>
          <a:p>
            <a:r>
              <a:rPr lang="en-US" altLang="zh-CN" sz="2000" dirty="0" smtClean="0">
                <a:solidFill>
                  <a:srgbClr val="C00000"/>
                </a:solidFill>
              </a:rPr>
              <a:t>Howard University</a:t>
            </a:r>
          </a:p>
          <a:p>
            <a:r>
              <a:rPr lang="en-US" altLang="zh-CN" sz="2000" dirty="0" smtClean="0">
                <a:solidFill>
                  <a:srgbClr val="C00000"/>
                </a:solidFill>
              </a:rPr>
              <a:t>Presentation at the Study Abroad Month at Central University of Finance and Economics, Beijing, China</a:t>
            </a:r>
            <a:endParaRPr lang="zh-CN" altLang="en-US" sz="2000" dirty="0">
              <a:solidFill>
                <a:srgbClr val="C0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2563" y="1385887"/>
            <a:ext cx="3143250" cy="3143250"/>
          </a:xfrm>
          <a:prstGeom prst="rect">
            <a:avLst/>
          </a:prstGeom>
        </p:spPr>
      </p:pic>
    </p:spTree>
    <p:extLst>
      <p:ext uri="{BB962C8B-B14F-4D97-AF65-F5344CB8AC3E}">
        <p14:creationId xmlns:p14="http://schemas.microsoft.com/office/powerpoint/2010/main" val="2434283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Why Howard?</a:t>
            </a:r>
            <a:endParaRPr lang="zh-CN" altLang="en-US" dirty="0"/>
          </a:p>
        </p:txBody>
      </p:sp>
      <p:sp>
        <p:nvSpPr>
          <p:cNvPr id="3" name="Content Placeholder 2"/>
          <p:cNvSpPr>
            <a:spLocks noGrp="1"/>
          </p:cNvSpPr>
          <p:nvPr>
            <p:ph idx="1"/>
          </p:nvPr>
        </p:nvSpPr>
        <p:spPr/>
        <p:txBody>
          <a:bodyPr/>
          <a:lstStyle/>
          <a:p>
            <a:r>
              <a:rPr lang="en-US" altLang="zh-CN" dirty="0" smtClean="0"/>
              <a:t>Great Location: Political Center of the Nation</a:t>
            </a:r>
          </a:p>
          <a:p>
            <a:r>
              <a:rPr lang="en-US" altLang="zh-CN" dirty="0" smtClean="0"/>
              <a:t>Small classes: Faculty student ratio favorable to Chinese students</a:t>
            </a:r>
          </a:p>
          <a:p>
            <a:r>
              <a:rPr lang="en-US" altLang="zh-CN" dirty="0" smtClean="0"/>
              <a:t>Few Chinese students, so you are special</a:t>
            </a:r>
          </a:p>
          <a:p>
            <a:r>
              <a:rPr lang="en-US" altLang="zh-CN" dirty="0" smtClean="0"/>
              <a:t>Diversity and equal opportunity for all</a:t>
            </a:r>
          </a:p>
          <a:p>
            <a:r>
              <a:rPr lang="en-US" altLang="zh-CN" dirty="0" smtClean="0"/>
              <a:t>Career and Professional development opportunities</a:t>
            </a:r>
          </a:p>
          <a:p>
            <a:endParaRPr lang="en-US" altLang="zh-CN" dirty="0" smtClean="0"/>
          </a:p>
          <a:p>
            <a:endParaRPr lang="zh-CN" altLang="en-US" dirty="0"/>
          </a:p>
        </p:txBody>
      </p:sp>
    </p:spTree>
    <p:extLst>
      <p:ext uri="{BB962C8B-B14F-4D97-AF65-F5344CB8AC3E}">
        <p14:creationId xmlns:p14="http://schemas.microsoft.com/office/powerpoint/2010/main" val="22164743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Apply online:</a:t>
            </a:r>
            <a:endParaRPr lang="zh-CN" altLang="en-US" dirty="0"/>
          </a:p>
        </p:txBody>
      </p:sp>
      <p:sp>
        <p:nvSpPr>
          <p:cNvPr id="3" name="Content Placeholder 2"/>
          <p:cNvSpPr>
            <a:spLocks noGrp="1"/>
          </p:cNvSpPr>
          <p:nvPr>
            <p:ph idx="1"/>
          </p:nvPr>
        </p:nvSpPr>
        <p:spPr/>
        <p:txBody>
          <a:bodyPr/>
          <a:lstStyle/>
          <a:p>
            <a:r>
              <a:rPr lang="en-US" altLang="zh-CN" dirty="0">
                <a:hlinkClick r:id="rId2"/>
              </a:rPr>
              <a:t>http://</a:t>
            </a:r>
            <a:r>
              <a:rPr lang="en-US" altLang="zh-CN" dirty="0" smtClean="0">
                <a:hlinkClick r:id="rId2"/>
              </a:rPr>
              <a:t>www.howard.edu/enrollment/apply/instructions-undergrad.htm</a:t>
            </a:r>
            <a:endParaRPr lang="en-US" altLang="zh-CN" dirty="0" smtClean="0"/>
          </a:p>
          <a:p>
            <a:endParaRPr lang="en-US" altLang="zh-CN" dirty="0"/>
          </a:p>
          <a:p>
            <a:endParaRPr lang="zh-CN" altLang="en-US" dirty="0"/>
          </a:p>
        </p:txBody>
      </p:sp>
    </p:spTree>
    <p:extLst>
      <p:ext uri="{BB962C8B-B14F-4D97-AF65-F5344CB8AC3E}">
        <p14:creationId xmlns:p14="http://schemas.microsoft.com/office/powerpoint/2010/main" val="4146882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Questions?</a:t>
            </a:r>
            <a:endParaRPr lang="zh-CN" altLang="en-US" dirty="0"/>
          </a:p>
        </p:txBody>
      </p:sp>
      <p:sp>
        <p:nvSpPr>
          <p:cNvPr id="3" name="Content Placeholder 2"/>
          <p:cNvSpPr>
            <a:spLocks noGrp="1"/>
          </p:cNvSpPr>
          <p:nvPr>
            <p:ph idx="1"/>
          </p:nvPr>
        </p:nvSpPr>
        <p:spPr/>
        <p:txBody>
          <a:bodyPr/>
          <a:lstStyle/>
          <a:p>
            <a:endParaRPr lang="zh-CN" altLang="en-US" dirty="0"/>
          </a:p>
        </p:txBody>
      </p:sp>
    </p:spTree>
    <p:extLst>
      <p:ext uri="{BB962C8B-B14F-4D97-AF65-F5344CB8AC3E}">
        <p14:creationId xmlns:p14="http://schemas.microsoft.com/office/powerpoint/2010/main" val="3348356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zh-CN" dirty="0" smtClean="0"/>
              <a:t>Howard University</a:t>
            </a:r>
            <a:endParaRPr lang="zh-CN" alt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3609" y="2014194"/>
            <a:ext cx="3926681" cy="3926681"/>
          </a:xfrm>
        </p:spPr>
      </p:pic>
      <p:sp>
        <p:nvSpPr>
          <p:cNvPr id="7" name="TextBox 6"/>
          <p:cNvSpPr txBox="1"/>
          <p:nvPr/>
        </p:nvSpPr>
        <p:spPr>
          <a:xfrm>
            <a:off x="5086350" y="2243137"/>
            <a:ext cx="5557838" cy="4247317"/>
          </a:xfrm>
          <a:prstGeom prst="rect">
            <a:avLst/>
          </a:prstGeom>
          <a:noFill/>
        </p:spPr>
        <p:txBody>
          <a:bodyPr wrap="square" rtlCol="0">
            <a:spAutoFit/>
          </a:bodyPr>
          <a:lstStyle/>
          <a:p>
            <a:r>
              <a:rPr lang="en-US" altLang="zh-CN" dirty="0">
                <a:solidFill>
                  <a:srgbClr val="002060"/>
                </a:solidFill>
              </a:rPr>
              <a:t>Howard University is a federally chartered, private, coeducational, nonsectarian, historically black university located in Washington, D.C., United States. It has a Carnegie Classification of Institutions of Higher Education status of RU/H: Research Universities (high research activity).</a:t>
            </a:r>
          </a:p>
          <a:p>
            <a:endParaRPr lang="en-US" altLang="zh-CN" dirty="0">
              <a:solidFill>
                <a:srgbClr val="002060"/>
              </a:solidFill>
            </a:endParaRPr>
          </a:p>
          <a:p>
            <a:r>
              <a:rPr lang="en-US" altLang="zh-CN" dirty="0">
                <a:solidFill>
                  <a:srgbClr val="002060"/>
                </a:solidFill>
              </a:rPr>
              <a:t>From its outset it has been nonsectarian and open to people of both sexes and all </a:t>
            </a:r>
            <a:r>
              <a:rPr lang="en-US" altLang="zh-CN" dirty="0" smtClean="0">
                <a:solidFill>
                  <a:srgbClr val="002060"/>
                </a:solidFill>
              </a:rPr>
              <a:t>races. In </a:t>
            </a:r>
            <a:r>
              <a:rPr lang="en-US" altLang="zh-CN" dirty="0">
                <a:solidFill>
                  <a:srgbClr val="002060"/>
                </a:solidFill>
              </a:rPr>
              <a:t>addition to the undergraduate program, Howard has graduate schools of business, pharmacy, law, social work, medicine, dentistry and divinity</a:t>
            </a:r>
            <a:r>
              <a:rPr lang="en-US" altLang="zh-CN" dirty="0" smtClean="0">
                <a:solidFill>
                  <a:srgbClr val="002060"/>
                </a:solidFill>
              </a:rPr>
              <a:t>.</a:t>
            </a:r>
          </a:p>
          <a:p>
            <a:pPr algn="r"/>
            <a:r>
              <a:rPr lang="en-US" altLang="zh-CN" dirty="0" smtClean="0">
                <a:solidFill>
                  <a:srgbClr val="002060"/>
                </a:solidFill>
              </a:rPr>
              <a:t>Source Wikipedia.org</a:t>
            </a:r>
            <a:endParaRPr lang="en-US" altLang="zh-CN" dirty="0">
              <a:solidFill>
                <a:srgbClr val="002060"/>
              </a:solidFill>
            </a:endParaRPr>
          </a:p>
        </p:txBody>
      </p:sp>
    </p:spTree>
    <p:extLst>
      <p:ext uri="{BB962C8B-B14F-4D97-AF65-F5344CB8AC3E}">
        <p14:creationId xmlns:p14="http://schemas.microsoft.com/office/powerpoint/2010/main" val="3156651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Howard University</a:t>
            </a:r>
            <a:endParaRPr lang="zh-CN" altLang="en-US" dirty="0"/>
          </a:p>
        </p:txBody>
      </p:sp>
      <p:graphicFrame>
        <p:nvGraphicFramePr>
          <p:cNvPr id="5" name="Table 4"/>
          <p:cNvGraphicFramePr>
            <a:graphicFrameLocks noGrp="1"/>
          </p:cNvGraphicFramePr>
          <p:nvPr>
            <p:extLst>
              <p:ext uri="{D42A27DB-BD31-4B8C-83A1-F6EECF244321}">
                <p14:modId xmlns:p14="http://schemas.microsoft.com/office/powerpoint/2010/main" val="2068957998"/>
              </p:ext>
            </p:extLst>
          </p:nvPr>
        </p:nvGraphicFramePr>
        <p:xfrm>
          <a:off x="5572964" y="2089863"/>
          <a:ext cx="6057061" cy="4016534"/>
        </p:xfrm>
        <a:graphic>
          <a:graphicData uri="http://schemas.openxmlformats.org/drawingml/2006/table">
            <a:tbl>
              <a:tblPr/>
              <a:tblGrid>
                <a:gridCol w="2642349"/>
                <a:gridCol w="3414712"/>
              </a:tblGrid>
              <a:tr h="296773">
                <a:tc>
                  <a:txBody>
                    <a:bodyPr/>
                    <a:lstStyle/>
                    <a:p>
                      <a:pPr algn="l" fontAlgn="t"/>
                      <a:r>
                        <a:rPr lang="en-US" sz="1500" dirty="0">
                          <a:effectLst/>
                        </a:rPr>
                        <a:t>Motto</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c>
                  <a:txBody>
                    <a:bodyPr/>
                    <a:lstStyle/>
                    <a:p>
                      <a:pPr fontAlgn="t"/>
                      <a:r>
                        <a:rPr lang="en-US" sz="1500" i="1">
                          <a:effectLst/>
                        </a:rPr>
                        <a:t>Veritas et Utilitas</a:t>
                      </a:r>
                      <a:endParaRPr lang="en-US" sz="1500">
                        <a:effectLst/>
                      </a:endParaRP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r>
              <a:tr h="296773">
                <a:tc>
                  <a:txBody>
                    <a:bodyPr/>
                    <a:lstStyle/>
                    <a:p>
                      <a:pPr algn="l" fontAlgn="t"/>
                      <a:r>
                        <a:rPr lang="en-US" sz="1500">
                          <a:effectLst/>
                        </a:rPr>
                        <a:t>Motto in English</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c>
                  <a:txBody>
                    <a:bodyPr/>
                    <a:lstStyle/>
                    <a:p>
                      <a:pPr fontAlgn="t"/>
                      <a:r>
                        <a:rPr lang="en-US" sz="1500">
                          <a:effectLst/>
                        </a:rPr>
                        <a:t>"Truth and Service"</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r>
              <a:tr h="296773">
                <a:tc>
                  <a:txBody>
                    <a:bodyPr/>
                    <a:lstStyle/>
                    <a:p>
                      <a:pPr algn="l" fontAlgn="t"/>
                      <a:r>
                        <a:rPr lang="en-US" sz="1500">
                          <a:effectLst/>
                        </a:rPr>
                        <a:t>Established</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c>
                  <a:txBody>
                    <a:bodyPr/>
                    <a:lstStyle/>
                    <a:p>
                      <a:pPr fontAlgn="t"/>
                      <a:r>
                        <a:rPr lang="en-US" sz="1500">
                          <a:effectLst/>
                        </a:rPr>
                        <a:t>March 2, 1867</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r>
              <a:tr h="296773">
                <a:tc>
                  <a:txBody>
                    <a:bodyPr/>
                    <a:lstStyle/>
                    <a:p>
                      <a:pPr algn="l" fontAlgn="t"/>
                      <a:r>
                        <a:rPr lang="en-US" sz="1500">
                          <a:effectLst/>
                        </a:rPr>
                        <a:t>Type</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c>
                  <a:txBody>
                    <a:bodyPr/>
                    <a:lstStyle/>
                    <a:p>
                      <a:pPr fontAlgn="t"/>
                      <a:r>
                        <a:rPr lang="en-US" sz="1500" u="none" strike="noStrike">
                          <a:solidFill>
                            <a:srgbClr val="0B0080"/>
                          </a:solidFill>
                          <a:effectLst/>
                          <a:hlinkClick r:id="rId2" tooltip="Private university"/>
                        </a:rPr>
                        <a:t>Private</a:t>
                      </a:r>
                      <a:r>
                        <a:rPr lang="en-US" sz="1500">
                          <a:effectLst/>
                        </a:rPr>
                        <a:t>, </a:t>
                      </a:r>
                      <a:r>
                        <a:rPr lang="en-US" sz="1500" u="none" strike="noStrike">
                          <a:solidFill>
                            <a:srgbClr val="0B0080"/>
                          </a:solidFill>
                          <a:effectLst/>
                          <a:hlinkClick r:id="rId3" tooltip="HBCU"/>
                        </a:rPr>
                        <a:t>HBCU</a:t>
                      </a:r>
                      <a:endParaRPr lang="en-US" sz="1500">
                        <a:effectLst/>
                      </a:endParaRP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r>
              <a:tr h="296773">
                <a:tc>
                  <a:txBody>
                    <a:bodyPr/>
                    <a:lstStyle/>
                    <a:p>
                      <a:pPr algn="l" fontAlgn="t"/>
                      <a:r>
                        <a:rPr lang="en-US" sz="1500">
                          <a:effectLst/>
                        </a:rPr>
                        <a:t>Religious affiliation</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c>
                  <a:txBody>
                    <a:bodyPr/>
                    <a:lstStyle/>
                    <a:p>
                      <a:pPr fontAlgn="t"/>
                      <a:r>
                        <a:rPr lang="en-US" sz="1500" dirty="0">
                          <a:effectLst/>
                        </a:rPr>
                        <a:t>Non-sectarian</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r>
              <a:tr h="296773">
                <a:tc>
                  <a:txBody>
                    <a:bodyPr/>
                    <a:lstStyle/>
                    <a:p>
                      <a:pPr algn="l" fontAlgn="t"/>
                      <a:r>
                        <a:rPr lang="en-US" sz="1500" u="none" strike="noStrike">
                          <a:solidFill>
                            <a:srgbClr val="0B0080"/>
                          </a:solidFill>
                          <a:effectLst/>
                          <a:hlinkClick r:id="rId4" tooltip="Financial endowment"/>
                        </a:rPr>
                        <a:t>Endowment</a:t>
                      </a:r>
                      <a:endParaRPr lang="en-US" sz="1500">
                        <a:effectLst/>
                      </a:endParaRP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c>
                  <a:txBody>
                    <a:bodyPr/>
                    <a:lstStyle/>
                    <a:p>
                      <a:pPr fontAlgn="t"/>
                      <a:r>
                        <a:rPr lang="en-US" sz="1500">
                          <a:effectLst/>
                        </a:rPr>
                        <a:t>$460.7 million</a:t>
                      </a:r>
                      <a:r>
                        <a:rPr lang="en-US" sz="1500" b="0" i="0" u="none" strike="noStrike" baseline="30000">
                          <a:solidFill>
                            <a:srgbClr val="0B0080"/>
                          </a:solidFill>
                          <a:effectLst/>
                          <a:hlinkClick r:id="rId5"/>
                        </a:rPr>
                        <a:t>[1]</a:t>
                      </a:r>
                      <a:endParaRPr lang="en-US" sz="1500">
                        <a:effectLst/>
                      </a:endParaRP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r>
              <a:tr h="296773">
                <a:tc>
                  <a:txBody>
                    <a:bodyPr/>
                    <a:lstStyle/>
                    <a:p>
                      <a:pPr algn="l" fontAlgn="t"/>
                      <a:r>
                        <a:rPr lang="en-US" sz="1500" u="none" strike="noStrike">
                          <a:solidFill>
                            <a:srgbClr val="0B0080"/>
                          </a:solidFill>
                          <a:effectLst/>
                          <a:hlinkClick r:id="rId6" tooltip="Chair (official)"/>
                        </a:rPr>
                        <a:t>Chairman</a:t>
                      </a:r>
                      <a:endParaRPr lang="en-US" sz="1500">
                        <a:effectLst/>
                      </a:endParaRP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c>
                  <a:txBody>
                    <a:bodyPr/>
                    <a:lstStyle/>
                    <a:p>
                      <a:pPr fontAlgn="t"/>
                      <a:r>
                        <a:rPr lang="es-ES" sz="1500">
                          <a:effectLst/>
                        </a:rPr>
                        <a:t>Stacey J. Mobley, Esq.</a:t>
                      </a:r>
                      <a:r>
                        <a:rPr lang="es-ES" sz="1500" b="0" i="0" u="none" strike="noStrike" baseline="30000">
                          <a:solidFill>
                            <a:srgbClr val="0B0080"/>
                          </a:solidFill>
                          <a:effectLst/>
                          <a:hlinkClick r:id="rId7"/>
                        </a:rPr>
                        <a:t>[2]</a:t>
                      </a:r>
                      <a:endParaRPr lang="es-ES" sz="1500">
                        <a:effectLst/>
                      </a:endParaRP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r>
              <a:tr h="296773">
                <a:tc>
                  <a:txBody>
                    <a:bodyPr/>
                    <a:lstStyle/>
                    <a:p>
                      <a:pPr algn="l" fontAlgn="t"/>
                      <a:r>
                        <a:rPr lang="en-US" sz="1500" u="none" strike="noStrike">
                          <a:solidFill>
                            <a:srgbClr val="0B0080"/>
                          </a:solidFill>
                          <a:effectLst/>
                          <a:hlinkClick r:id="rId8" tooltip="University president"/>
                        </a:rPr>
                        <a:t>President</a:t>
                      </a:r>
                      <a:endParaRPr lang="en-US" sz="1500">
                        <a:effectLst/>
                      </a:endParaRP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c>
                  <a:txBody>
                    <a:bodyPr/>
                    <a:lstStyle/>
                    <a:p>
                      <a:pPr fontAlgn="t"/>
                      <a:r>
                        <a:rPr lang="en-US" sz="1500" u="none" strike="noStrike">
                          <a:solidFill>
                            <a:srgbClr val="0B0080"/>
                          </a:solidFill>
                          <a:effectLst/>
                          <a:hlinkClick r:id="rId9" tooltip="Wayne A.I. Frederick"/>
                        </a:rPr>
                        <a:t>Wayne A.I. Frederick</a:t>
                      </a:r>
                      <a:endParaRPr lang="en-US" sz="1500">
                        <a:effectLst/>
                      </a:endParaRP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r>
              <a:tr h="296773">
                <a:tc>
                  <a:txBody>
                    <a:bodyPr/>
                    <a:lstStyle/>
                    <a:p>
                      <a:pPr algn="l" fontAlgn="t"/>
                      <a:r>
                        <a:rPr lang="en-US" sz="1500">
                          <a:effectLst/>
                        </a:rPr>
                        <a:t>Students</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c>
                  <a:txBody>
                    <a:bodyPr/>
                    <a:lstStyle/>
                    <a:p>
                      <a:pPr fontAlgn="t"/>
                      <a:r>
                        <a:rPr lang="en-US" altLang="zh-CN" sz="1500">
                          <a:effectLst/>
                        </a:rPr>
                        <a:t>10,000</a:t>
                      </a:r>
                      <a:r>
                        <a:rPr lang="en-US" altLang="zh-CN" sz="1500" b="0" i="0" u="none" strike="noStrike" baseline="30000">
                          <a:solidFill>
                            <a:srgbClr val="0B0080"/>
                          </a:solidFill>
                          <a:effectLst/>
                          <a:hlinkClick r:id="rId10"/>
                        </a:rPr>
                        <a:t>[3]</a:t>
                      </a:r>
                      <a:endParaRPr lang="zh-CN" altLang="en-US" sz="1500">
                        <a:effectLst/>
                      </a:endParaRP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r>
              <a:tr h="964511">
                <a:tc>
                  <a:txBody>
                    <a:bodyPr/>
                    <a:lstStyle/>
                    <a:p>
                      <a:pPr algn="l" fontAlgn="t"/>
                      <a:r>
                        <a:rPr lang="en-US" sz="1500">
                          <a:effectLst/>
                        </a:rPr>
                        <a:t>Location</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c>
                  <a:txBody>
                    <a:bodyPr/>
                    <a:lstStyle/>
                    <a:p>
                      <a:pPr fontAlgn="t"/>
                      <a:r>
                        <a:rPr lang="pt-BR" sz="1500" u="none" strike="noStrike">
                          <a:solidFill>
                            <a:srgbClr val="0B0080"/>
                          </a:solidFill>
                          <a:effectLst/>
                          <a:hlinkClick r:id="rId11" tooltip="Washington, D.C."/>
                        </a:rPr>
                        <a:t>Washington, D.C.</a:t>
                      </a:r>
                      <a:r>
                        <a:rPr lang="pt-BR" sz="1500">
                          <a:effectLst/>
                        </a:rPr>
                        <a:t>, </a:t>
                      </a:r>
                      <a:br>
                        <a:rPr lang="pt-BR" sz="1500">
                          <a:effectLst/>
                        </a:rPr>
                      </a:br>
                      <a:r>
                        <a:rPr lang="pt-BR" sz="1500" u="none" strike="noStrike">
                          <a:solidFill>
                            <a:srgbClr val="0B0080"/>
                          </a:solidFill>
                          <a:effectLst/>
                          <a:hlinkClick r:id="rId12" tooltip="United States"/>
                        </a:rPr>
                        <a:t>USA</a:t>
                      </a:r>
                      <a:r>
                        <a:rPr lang="pt-BR" sz="1500">
                          <a:effectLst/>
                        </a:rPr>
                        <a:t/>
                      </a:r>
                      <a:br>
                        <a:rPr lang="pt-BR" sz="1500">
                          <a:effectLst/>
                        </a:rPr>
                      </a:br>
                      <a:r>
                        <a:rPr lang="pt-BR" sz="1500" u="none" strike="noStrike">
                          <a:solidFill>
                            <a:srgbClr val="663366"/>
                          </a:solidFill>
                          <a:effectLst/>
                          <a:hlinkClick r:id="rId13"/>
                        </a:rPr>
                        <a:t>38°55′20″N77°01′10″W</a:t>
                      </a:r>
                      <a:r>
                        <a:rPr lang="pt-BR" sz="1500" u="none" strike="noStrike">
                          <a:solidFill>
                            <a:srgbClr val="0B0080"/>
                          </a:solidFill>
                          <a:effectLst/>
                          <a:hlinkClick r:id="rId14" tooltip="Geographic coordinate system"/>
                        </a:rPr>
                        <a:t>Coordinates</a:t>
                      </a:r>
                      <a:r>
                        <a:rPr lang="pt-BR" sz="1500">
                          <a:effectLst/>
                        </a:rPr>
                        <a:t>: </a:t>
                      </a:r>
                      <a:r>
                        <a:rPr lang="pt-BR" sz="1500" u="none" strike="noStrike">
                          <a:solidFill>
                            <a:srgbClr val="663366"/>
                          </a:solidFill>
                          <a:effectLst/>
                          <a:hlinkClick r:id="rId13"/>
                        </a:rPr>
                        <a:t>38°55′20″N 77°01′10″W</a:t>
                      </a:r>
                      <a:endParaRPr lang="pt-BR" sz="1500">
                        <a:effectLst/>
                      </a:endParaRP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r>
              <a:tr h="296773">
                <a:tc>
                  <a:txBody>
                    <a:bodyPr/>
                    <a:lstStyle/>
                    <a:p>
                      <a:pPr algn="l" fontAlgn="t"/>
                      <a:r>
                        <a:rPr lang="en-US" sz="1500" dirty="0">
                          <a:effectLst/>
                        </a:rPr>
                        <a:t>Campus</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c>
                  <a:txBody>
                    <a:bodyPr/>
                    <a:lstStyle/>
                    <a:p>
                      <a:pPr fontAlgn="t"/>
                      <a:r>
                        <a:rPr lang="en-US" sz="1500" u="none" strike="noStrike" dirty="0">
                          <a:solidFill>
                            <a:srgbClr val="0B0080"/>
                          </a:solidFill>
                          <a:effectLst/>
                          <a:hlinkClick r:id="rId15" tooltip="Urban area"/>
                        </a:rPr>
                        <a:t>Urban</a:t>
                      </a:r>
                      <a:r>
                        <a:rPr lang="en-US" sz="1500" dirty="0">
                          <a:effectLst/>
                        </a:rPr>
                        <a:t>; 500 acres (1.0 km²)</a:t>
                      </a:r>
                    </a:p>
                  </a:txBody>
                  <a:tcPr marL="74193" marR="74193" marT="37097" marB="37097">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rgbClr val="F9F9F9"/>
                    </a:solidFill>
                  </a:tcPr>
                </a:tc>
              </a:tr>
            </a:tbl>
          </a:graphicData>
        </a:graphic>
      </p:graphicFrame>
      <p:pic>
        <p:nvPicPr>
          <p:cNvPr id="7" name="Content Placeholder 6"/>
          <p:cNvPicPr>
            <a:picLocks noGrp="1" noChangeAspect="1"/>
          </p:cNvPicPr>
          <p:nvPr>
            <p:ph idx="1"/>
          </p:nvPr>
        </p:nvPicPr>
        <p:blipFill>
          <a:blip r:embed="rId16">
            <a:extLst>
              <a:ext uri="{28A0092B-C50C-407E-A947-70E740481C1C}">
                <a14:useLocalDpi xmlns:a14="http://schemas.microsoft.com/office/drawing/2010/main" val="0"/>
              </a:ext>
            </a:extLst>
          </a:blip>
          <a:stretch>
            <a:fillRect/>
          </a:stretch>
        </p:blipFill>
        <p:spPr>
          <a:xfrm>
            <a:off x="1366837" y="2336085"/>
            <a:ext cx="3143250" cy="3143250"/>
          </a:xfrm>
        </p:spPr>
      </p:pic>
      <p:sp>
        <p:nvSpPr>
          <p:cNvPr id="8" name="TextBox 7"/>
          <p:cNvSpPr txBox="1"/>
          <p:nvPr/>
        </p:nvSpPr>
        <p:spPr>
          <a:xfrm>
            <a:off x="7615238" y="6143626"/>
            <a:ext cx="2627642" cy="369332"/>
          </a:xfrm>
          <a:prstGeom prst="rect">
            <a:avLst/>
          </a:prstGeom>
          <a:noFill/>
        </p:spPr>
        <p:txBody>
          <a:bodyPr wrap="none" rtlCol="0">
            <a:spAutoFit/>
          </a:bodyPr>
          <a:lstStyle/>
          <a:p>
            <a:r>
              <a:rPr lang="en-US" altLang="zh-CN" dirty="0" smtClean="0"/>
              <a:t>Source: Wikipedia.org</a:t>
            </a:r>
            <a:endParaRPr lang="zh-CN" altLang="en-US" dirty="0"/>
          </a:p>
        </p:txBody>
      </p:sp>
    </p:spTree>
    <p:extLst>
      <p:ext uri="{BB962C8B-B14F-4D97-AF65-F5344CB8AC3E}">
        <p14:creationId xmlns:p14="http://schemas.microsoft.com/office/powerpoint/2010/main" val="3972070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History:</a:t>
            </a:r>
            <a:endParaRPr lang="zh-CN" altLang="en-US" dirty="0"/>
          </a:p>
        </p:txBody>
      </p:sp>
      <p:sp>
        <p:nvSpPr>
          <p:cNvPr id="3" name="Content Placeholder 2"/>
          <p:cNvSpPr>
            <a:spLocks noGrp="1"/>
          </p:cNvSpPr>
          <p:nvPr>
            <p:ph idx="1"/>
          </p:nvPr>
        </p:nvSpPr>
        <p:spPr>
          <a:xfrm>
            <a:off x="1066800" y="2103120"/>
            <a:ext cx="7148513" cy="3931920"/>
          </a:xfrm>
        </p:spPr>
        <p:txBody>
          <a:bodyPr/>
          <a:lstStyle/>
          <a:p>
            <a:r>
              <a:rPr lang="en-US" altLang="zh-CN" dirty="0" smtClean="0"/>
              <a:t>American history and Civil rights movement</a:t>
            </a:r>
          </a:p>
          <a:p>
            <a:r>
              <a:rPr lang="en-US" altLang="zh-CN" dirty="0" smtClean="0"/>
              <a:t>Nobel Peace Price, Ralph Bunche, 1950</a:t>
            </a:r>
          </a:p>
          <a:p>
            <a:r>
              <a:rPr lang="en-US" altLang="zh-CN" dirty="0" smtClean="0"/>
              <a:t>In </a:t>
            </a:r>
            <a:r>
              <a:rPr lang="en-US" altLang="zh-CN" dirty="0"/>
              <a:t>1965, President Lyndon B. Johnson delivered a speech to the graduating class at Howard, where he outlined his plans for civil rights legislation and endorsed aggressive affirmative action to combat the effects of years of segregation of blacks from the nation's economic opportunities</a:t>
            </a:r>
            <a:r>
              <a:rPr lang="en-US" altLang="zh-CN" dirty="0" smtClean="0"/>
              <a:t>.</a:t>
            </a:r>
            <a:endParaRPr lang="en-US" altLang="zh-CN" dirty="0"/>
          </a:p>
        </p:txBody>
      </p:sp>
    </p:spTree>
    <p:extLst>
      <p:ext uri="{BB962C8B-B14F-4D97-AF65-F5344CB8AC3E}">
        <p14:creationId xmlns:p14="http://schemas.microsoft.com/office/powerpoint/2010/main" val="4069561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Campus</a:t>
            </a:r>
            <a:endParaRPr lang="zh-CN" altLang="en-US" dirty="0"/>
          </a:p>
        </p:txBody>
      </p:sp>
      <p:sp>
        <p:nvSpPr>
          <p:cNvPr id="3" name="Content Placeholder 2"/>
          <p:cNvSpPr>
            <a:spLocks noGrp="1"/>
          </p:cNvSpPr>
          <p:nvPr>
            <p:ph idx="1"/>
          </p:nvPr>
        </p:nvSpPr>
        <p:spPr>
          <a:xfrm>
            <a:off x="1066800" y="1857375"/>
            <a:ext cx="7162800" cy="4471988"/>
          </a:xfrm>
        </p:spPr>
        <p:txBody>
          <a:bodyPr>
            <a:normAutofit/>
          </a:bodyPr>
          <a:lstStyle/>
          <a:p>
            <a:r>
              <a:rPr lang="en-US" altLang="zh-CN" dirty="0"/>
              <a:t>The 256 acres (1.04 km2; 0.400 </a:t>
            </a:r>
            <a:r>
              <a:rPr lang="en-US" altLang="zh-CN" dirty="0" err="1"/>
              <a:t>sq</a:t>
            </a:r>
            <a:r>
              <a:rPr lang="en-US" altLang="zh-CN" dirty="0"/>
              <a:t> mi) campus is located in northwest Washington. Howard University has several historic landmarks on campus, such as Andrew Rankin Memorial Chapel, Fredrick Douglass Memorial Hall, and the Founders Library. Howard University has ten residence halls in which students can live. Howard's buildings and plant have a value of $567.6 million.</a:t>
            </a:r>
          </a:p>
          <a:p>
            <a:endParaRPr lang="en-US" altLang="zh-CN" dirty="0"/>
          </a:p>
          <a:p>
            <a:r>
              <a:rPr lang="en-US" altLang="zh-CN" dirty="0" smtClean="0"/>
              <a:t>Howard </a:t>
            </a:r>
            <a:r>
              <a:rPr lang="en-US" altLang="zh-CN" dirty="0"/>
              <a:t>University is home to WHUR-FM 96.3, also known as Howard University Radio. </a:t>
            </a:r>
            <a:endParaRPr lang="en-US" altLang="zh-CN" dirty="0" smtClean="0"/>
          </a:p>
          <a:p>
            <a:r>
              <a:rPr lang="en-US" altLang="zh-CN" dirty="0" smtClean="0"/>
              <a:t>Howard </a:t>
            </a:r>
            <a:r>
              <a:rPr lang="en-US" altLang="zh-CN" dirty="0"/>
              <a:t>is also home to WHUT-TV, which is a television station located on campus beside WHUR-FM.</a:t>
            </a:r>
          </a:p>
          <a:p>
            <a:endParaRPr lang="zh-CN" altLang="en-US" dirty="0"/>
          </a:p>
        </p:txBody>
      </p:sp>
    </p:spTree>
    <p:extLst>
      <p:ext uri="{BB962C8B-B14F-4D97-AF65-F5344CB8AC3E}">
        <p14:creationId xmlns:p14="http://schemas.microsoft.com/office/powerpoint/2010/main" val="863043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smtClean="0"/>
              <a:t>Schools </a:t>
            </a:r>
            <a:r>
              <a:rPr lang="en-US" altLang="zh-CN" dirty="0"/>
              <a:t>and </a:t>
            </a:r>
            <a:r>
              <a:rPr lang="en-US" altLang="zh-CN" dirty="0" smtClean="0"/>
              <a:t>college</a:t>
            </a:r>
            <a:r>
              <a:rPr lang="en-US" altLang="zh-CN" dirty="0"/>
              <a:t>s</a:t>
            </a:r>
            <a:endParaRPr lang="zh-CN" altLang="en-US" dirty="0"/>
          </a:p>
        </p:txBody>
      </p:sp>
      <p:sp>
        <p:nvSpPr>
          <p:cNvPr id="3" name="Content Placeholder 2"/>
          <p:cNvSpPr>
            <a:spLocks noGrp="1"/>
          </p:cNvSpPr>
          <p:nvPr>
            <p:ph idx="1"/>
          </p:nvPr>
        </p:nvSpPr>
        <p:spPr>
          <a:xfrm>
            <a:off x="1066800" y="1871663"/>
            <a:ext cx="7148513" cy="4163377"/>
          </a:xfrm>
        </p:spPr>
        <p:txBody>
          <a:bodyPr>
            <a:normAutofit fontScale="92500" lnSpcReduction="20000"/>
          </a:bodyPr>
          <a:lstStyle/>
          <a:p>
            <a:r>
              <a:rPr lang="en-US" altLang="zh-CN" dirty="0" smtClean="0"/>
              <a:t>School of Business</a:t>
            </a:r>
          </a:p>
          <a:p>
            <a:r>
              <a:rPr lang="en-US" altLang="zh-CN" dirty="0" smtClean="0"/>
              <a:t>College </a:t>
            </a:r>
            <a:r>
              <a:rPr lang="en-US" altLang="zh-CN" dirty="0"/>
              <a:t>of Arts and Sciences</a:t>
            </a:r>
          </a:p>
          <a:p>
            <a:r>
              <a:rPr lang="en-US" altLang="zh-CN" dirty="0" smtClean="0"/>
              <a:t>School </a:t>
            </a:r>
            <a:r>
              <a:rPr lang="en-US" altLang="zh-CN" dirty="0"/>
              <a:t>of Communications</a:t>
            </a:r>
          </a:p>
          <a:p>
            <a:r>
              <a:rPr lang="en-US" altLang="zh-CN" dirty="0"/>
              <a:t>College of Dentistry</a:t>
            </a:r>
          </a:p>
          <a:p>
            <a:r>
              <a:rPr lang="en-US" altLang="zh-CN" dirty="0"/>
              <a:t>School of Divinity</a:t>
            </a:r>
          </a:p>
          <a:p>
            <a:r>
              <a:rPr lang="en-US" altLang="zh-CN" dirty="0"/>
              <a:t>School of Education</a:t>
            </a:r>
          </a:p>
          <a:p>
            <a:r>
              <a:rPr lang="en-US" altLang="zh-CN" dirty="0"/>
              <a:t>College of Engineering, Architecture &amp; Computer Sciences</a:t>
            </a:r>
          </a:p>
          <a:p>
            <a:r>
              <a:rPr lang="en-US" altLang="zh-CN" dirty="0"/>
              <a:t>Graduate School</a:t>
            </a:r>
          </a:p>
          <a:p>
            <a:r>
              <a:rPr lang="en-US" altLang="zh-CN" dirty="0"/>
              <a:t>College of Medicine</a:t>
            </a:r>
          </a:p>
          <a:p>
            <a:r>
              <a:rPr lang="en-US" altLang="zh-CN" dirty="0"/>
              <a:t>College of Nursing &amp; Allied Health Sciences</a:t>
            </a:r>
          </a:p>
          <a:p>
            <a:r>
              <a:rPr lang="en-US" altLang="zh-CN" dirty="0"/>
              <a:t>College of Pharmacy</a:t>
            </a:r>
          </a:p>
          <a:p>
            <a:r>
              <a:rPr lang="en-US" altLang="zh-CN" dirty="0"/>
              <a:t>School of Social Work</a:t>
            </a:r>
          </a:p>
          <a:p>
            <a:r>
              <a:rPr lang="en-US" altLang="zh-CN" dirty="0" smtClean="0"/>
              <a:t>School </a:t>
            </a:r>
            <a:r>
              <a:rPr lang="en-US" altLang="zh-CN" dirty="0"/>
              <a:t>of Law</a:t>
            </a:r>
            <a:endParaRPr lang="zh-CN" altLang="en-US" dirty="0"/>
          </a:p>
        </p:txBody>
      </p:sp>
    </p:spTree>
    <p:extLst>
      <p:ext uri="{BB962C8B-B14F-4D97-AF65-F5344CB8AC3E}">
        <p14:creationId xmlns:p14="http://schemas.microsoft.com/office/powerpoint/2010/main" val="2856273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103120"/>
            <a:ext cx="7105650" cy="3931920"/>
          </a:xfrm>
        </p:spPr>
        <p:txBody>
          <a:bodyPr>
            <a:normAutofit/>
          </a:bodyPr>
          <a:lstStyle/>
          <a:p>
            <a:r>
              <a:rPr lang="en-US" altLang="zh-CN" dirty="0" smtClean="0"/>
              <a:t>Founded in 1970, 45 year Anniversary coming up</a:t>
            </a:r>
          </a:p>
          <a:p>
            <a:r>
              <a:rPr lang="en-US" altLang="zh-CN" dirty="0" smtClean="0"/>
              <a:t>First AACSB accreditation in 1976</a:t>
            </a:r>
          </a:p>
          <a:p>
            <a:r>
              <a:rPr lang="en-US" altLang="zh-CN" dirty="0" smtClean="0"/>
              <a:t>Just past reaccreditation under the new standards last year.</a:t>
            </a:r>
          </a:p>
          <a:p>
            <a:r>
              <a:rPr lang="en-US" altLang="zh-CN" dirty="0"/>
              <a:t>The School will soon welcome you to participate in our upcoming building campaign which will fund a future state-of-the-art brick-and-mortar headquarters for classes, conferences, case competitions and lectures.</a:t>
            </a:r>
            <a:endParaRPr lang="en-US" altLang="zh-CN" dirty="0" smtClean="0"/>
          </a:p>
          <a:p>
            <a:endParaRPr lang="en-US" altLang="zh-CN" dirty="0"/>
          </a:p>
        </p:txBody>
      </p:sp>
      <p:sp>
        <p:nvSpPr>
          <p:cNvPr id="4" name="Title 1"/>
          <p:cNvSpPr>
            <a:spLocks noGrp="1"/>
          </p:cNvSpPr>
          <p:nvPr>
            <p:ph type="title"/>
          </p:nvPr>
        </p:nvSpPr>
        <p:spPr/>
        <p:txBody>
          <a:bodyPr>
            <a:normAutofit/>
          </a:bodyPr>
          <a:lstStyle/>
          <a:p>
            <a:r>
              <a:rPr lang="en-US" altLang="zh-CN" dirty="0" smtClean="0"/>
              <a:t>School of Business</a:t>
            </a:r>
            <a:endParaRPr lang="zh-CN" altLang="en-US" dirty="0"/>
          </a:p>
        </p:txBody>
      </p:sp>
    </p:spTree>
    <p:extLst>
      <p:ext uri="{BB962C8B-B14F-4D97-AF65-F5344CB8AC3E}">
        <p14:creationId xmlns:p14="http://schemas.microsoft.com/office/powerpoint/2010/main" val="469544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Students &amp; Tuition</a:t>
            </a:r>
            <a:endParaRPr lang="zh-CN" altLang="en-US" dirty="0"/>
          </a:p>
        </p:txBody>
      </p:sp>
      <p:sp>
        <p:nvSpPr>
          <p:cNvPr id="3" name="Content Placeholder 2"/>
          <p:cNvSpPr>
            <a:spLocks noGrp="1"/>
          </p:cNvSpPr>
          <p:nvPr>
            <p:ph idx="1"/>
          </p:nvPr>
        </p:nvSpPr>
        <p:spPr/>
        <p:txBody>
          <a:bodyPr/>
          <a:lstStyle/>
          <a:p>
            <a:r>
              <a:rPr lang="en-US" altLang="zh-CN" dirty="0" smtClean="0"/>
              <a:t>About 800 undergraduate students</a:t>
            </a:r>
          </a:p>
          <a:p>
            <a:r>
              <a:rPr lang="en-US" altLang="zh-CN" dirty="0" smtClean="0"/>
              <a:t>MBA </a:t>
            </a:r>
            <a:r>
              <a:rPr lang="en-US" altLang="zh-CN" dirty="0"/>
              <a:t>Students</a:t>
            </a:r>
          </a:p>
          <a:p>
            <a:pPr lvl="1"/>
            <a:r>
              <a:rPr lang="en-US" altLang="zh-CN" dirty="0"/>
              <a:t>58 enrolled (full-time)</a:t>
            </a:r>
          </a:p>
          <a:p>
            <a:pPr lvl="1"/>
            <a:r>
              <a:rPr lang="en-US" altLang="zh-CN" dirty="0"/>
              <a:t>25 enrolled (part-time)</a:t>
            </a:r>
          </a:p>
          <a:p>
            <a:r>
              <a:rPr lang="en-US" altLang="zh-CN" dirty="0"/>
              <a:t>Tuition</a:t>
            </a:r>
          </a:p>
          <a:p>
            <a:pPr lvl="1"/>
            <a:r>
              <a:rPr lang="en-US" altLang="zh-CN" dirty="0"/>
              <a:t>$31,290 per year (full-time)</a:t>
            </a:r>
          </a:p>
          <a:p>
            <a:pPr lvl="1"/>
            <a:r>
              <a:rPr lang="en-US" altLang="zh-CN" dirty="0"/>
              <a:t>$1,740 per credit (part-time)</a:t>
            </a:r>
          </a:p>
          <a:p>
            <a:pPr lvl="1"/>
            <a:r>
              <a:rPr lang="en-US" altLang="zh-CN" dirty="0"/>
              <a:t>$62,500 total program (executive degree)</a:t>
            </a:r>
          </a:p>
          <a:p>
            <a:endParaRPr lang="zh-CN" altLang="en-US" dirty="0"/>
          </a:p>
        </p:txBody>
      </p:sp>
    </p:spTree>
    <p:extLst>
      <p:ext uri="{BB962C8B-B14F-4D97-AF65-F5344CB8AC3E}">
        <p14:creationId xmlns:p14="http://schemas.microsoft.com/office/powerpoint/2010/main" val="2491843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Programs of Study</a:t>
            </a:r>
            <a:endParaRPr lang="zh-CN" alt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05185196"/>
              </p:ext>
            </p:extLst>
          </p:nvPr>
        </p:nvGraphicFramePr>
        <p:xfrm>
          <a:off x="881063" y="2131219"/>
          <a:ext cx="7162800" cy="3505200"/>
        </p:xfrm>
        <a:graphic>
          <a:graphicData uri="http://schemas.openxmlformats.org/drawingml/2006/table">
            <a:tbl>
              <a:tblPr/>
              <a:tblGrid>
                <a:gridCol w="3352800"/>
                <a:gridCol w="1566862"/>
                <a:gridCol w="2243138"/>
              </a:tblGrid>
              <a:tr h="0">
                <a:tc>
                  <a:txBody>
                    <a:bodyPr/>
                    <a:lstStyle/>
                    <a:p>
                      <a:pPr algn="l" fontAlgn="base"/>
                      <a:r>
                        <a:rPr lang="en-US" b="1" dirty="0" smtClean="0">
                          <a:solidFill>
                            <a:srgbClr val="1B1B1B"/>
                          </a:solidFill>
                          <a:effectLst/>
                          <a:latin typeface="Montserrat"/>
                        </a:rPr>
                        <a:t>Department</a:t>
                      </a:r>
                      <a:endParaRPr lang="en-US" b="1" dirty="0">
                        <a:solidFill>
                          <a:srgbClr val="1B1B1B"/>
                        </a:solidFill>
                        <a:effectLst/>
                        <a:latin typeface="Montserrat"/>
                      </a:endParaRP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pattFill prst="pct5">
                      <a:fgClr>
                        <a:schemeClr val="accent1"/>
                      </a:fgClr>
                      <a:bgClr>
                        <a:schemeClr val="bg1"/>
                      </a:bgClr>
                    </a:pattFill>
                  </a:tcPr>
                </a:tc>
                <a:tc>
                  <a:txBody>
                    <a:bodyPr/>
                    <a:lstStyle/>
                    <a:p>
                      <a:pPr algn="l" fontAlgn="base"/>
                      <a:r>
                        <a:rPr lang="en-US" b="1" smtClean="0">
                          <a:solidFill>
                            <a:srgbClr val="1B1B1B"/>
                          </a:solidFill>
                          <a:effectLst/>
                          <a:latin typeface="Montserrat"/>
                        </a:rPr>
                        <a:t>Bachelor’s</a:t>
                      </a:r>
                      <a:endParaRPr lang="en-US" b="1">
                        <a:solidFill>
                          <a:srgbClr val="1B1B1B"/>
                        </a:solidFill>
                        <a:effectLst/>
                        <a:latin typeface="Montserrat"/>
                      </a:endParaRP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pattFill prst="pct5">
                      <a:fgClr>
                        <a:schemeClr val="accent1"/>
                      </a:fgClr>
                      <a:bgClr>
                        <a:schemeClr val="bg1"/>
                      </a:bgClr>
                    </a:pattFill>
                  </a:tcPr>
                </a:tc>
                <a:tc>
                  <a:txBody>
                    <a:bodyPr/>
                    <a:lstStyle/>
                    <a:p>
                      <a:pPr algn="l" fontAlgn="base"/>
                      <a:r>
                        <a:rPr lang="en-US" b="1" dirty="0" smtClean="0">
                          <a:solidFill>
                            <a:srgbClr val="1B1B1B"/>
                          </a:solidFill>
                          <a:effectLst/>
                          <a:latin typeface="Montserrat"/>
                        </a:rPr>
                        <a:t>Graduate</a:t>
                      </a:r>
                      <a:endParaRPr lang="en-US" b="1" dirty="0">
                        <a:solidFill>
                          <a:srgbClr val="1B1B1B"/>
                        </a:solidFill>
                        <a:effectLst/>
                        <a:latin typeface="Montserrat"/>
                      </a:endParaRP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pattFill prst="pct5">
                      <a:fgClr>
                        <a:schemeClr val="accent1"/>
                      </a:fgClr>
                      <a:bgClr>
                        <a:schemeClr val="bg1"/>
                      </a:bgClr>
                    </a:pattFill>
                  </a:tcPr>
                </a:tc>
              </a:tr>
              <a:tr h="0">
                <a:tc>
                  <a:txBody>
                    <a:bodyPr/>
                    <a:lstStyle/>
                    <a:p>
                      <a:pPr fontAlgn="base"/>
                      <a:r>
                        <a:rPr lang="en-US" b="0">
                          <a:solidFill>
                            <a:srgbClr val="1B1B1B"/>
                          </a:solidFill>
                          <a:effectLst/>
                          <a:latin typeface="Montserrat"/>
                        </a:rPr>
                        <a:t>Accounting</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c>
                  <a:txBody>
                    <a:bodyPr/>
                    <a:lstStyle/>
                    <a:p>
                      <a:pPr fontAlgn="base"/>
                      <a:r>
                        <a:rPr lang="en-US" b="0">
                          <a:solidFill>
                            <a:srgbClr val="1B1B1B"/>
                          </a:solidFill>
                          <a:effectLst/>
                          <a:latin typeface="Montserrat"/>
                        </a:rPr>
                        <a:t>BBA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c>
                  <a:txBody>
                    <a:bodyPr/>
                    <a:lstStyle/>
                    <a:p>
                      <a:pPr fontAlgn="base"/>
                      <a:r>
                        <a:rPr lang="en-US" b="0">
                          <a:solidFill>
                            <a:srgbClr val="1B1B1B"/>
                          </a:solidFill>
                          <a:effectLst/>
                          <a:latin typeface="Montserrat"/>
                        </a:rPr>
                        <a:t>5yr BA/MBA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r>
              <a:tr h="0">
                <a:tc>
                  <a:txBody>
                    <a:bodyPr/>
                    <a:lstStyle/>
                    <a:p>
                      <a:pPr fontAlgn="base"/>
                      <a:r>
                        <a:rPr lang="en-US" b="0">
                          <a:solidFill>
                            <a:srgbClr val="1B1B1B"/>
                          </a:solidFill>
                          <a:effectLst/>
                          <a:latin typeface="Montserrat"/>
                        </a:rPr>
                        <a:t>Entrepreneurship</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c>
                  <a:txBody>
                    <a:bodyPr/>
                    <a:lstStyle/>
                    <a:p>
                      <a:pPr fontAlgn="base"/>
                      <a:endParaRPr lang="zh-CN" altLang="en-US" b="0">
                        <a:solidFill>
                          <a:srgbClr val="1B1B1B"/>
                        </a:solidFill>
                        <a:effectLst/>
                        <a:latin typeface="Montserrat"/>
                      </a:endParaRP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c>
                  <a:txBody>
                    <a:bodyPr/>
                    <a:lstStyle/>
                    <a:p>
                      <a:pPr fontAlgn="base"/>
                      <a:r>
                        <a:rPr lang="en-US" b="0">
                          <a:solidFill>
                            <a:srgbClr val="1B1B1B"/>
                          </a:solidFill>
                          <a:effectLst/>
                          <a:latin typeface="Montserrat"/>
                        </a:rPr>
                        <a:t>MBA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r>
              <a:tr h="0">
                <a:tc>
                  <a:txBody>
                    <a:bodyPr/>
                    <a:lstStyle/>
                    <a:p>
                      <a:pPr fontAlgn="base"/>
                      <a:r>
                        <a:rPr lang="en-US" b="0">
                          <a:solidFill>
                            <a:srgbClr val="1B1B1B"/>
                          </a:solidFill>
                          <a:effectLst/>
                          <a:latin typeface="Montserrat"/>
                        </a:rPr>
                        <a:t>Finance</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c>
                  <a:txBody>
                    <a:bodyPr/>
                    <a:lstStyle/>
                    <a:p>
                      <a:pPr fontAlgn="base"/>
                      <a:r>
                        <a:rPr lang="en-US" b="0">
                          <a:solidFill>
                            <a:srgbClr val="1B1B1B"/>
                          </a:solidFill>
                          <a:effectLst/>
                          <a:latin typeface="Montserrat"/>
                        </a:rPr>
                        <a:t>BBA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c>
                  <a:txBody>
                    <a:bodyPr/>
                    <a:lstStyle/>
                    <a:p>
                      <a:pPr fontAlgn="base"/>
                      <a:r>
                        <a:rPr lang="en-US" b="0">
                          <a:solidFill>
                            <a:srgbClr val="1B1B1B"/>
                          </a:solidFill>
                          <a:effectLst/>
                          <a:latin typeface="Montserrat"/>
                        </a:rPr>
                        <a:t>MBA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r>
              <a:tr h="0">
                <a:tc>
                  <a:txBody>
                    <a:bodyPr/>
                    <a:lstStyle/>
                    <a:p>
                      <a:pPr fontAlgn="base"/>
                      <a:r>
                        <a:rPr lang="en-US" b="0">
                          <a:solidFill>
                            <a:srgbClr val="1B1B1B"/>
                          </a:solidFill>
                          <a:effectLst/>
                          <a:latin typeface="Montserrat"/>
                        </a:rPr>
                        <a:t>Information Systems</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c>
                  <a:txBody>
                    <a:bodyPr/>
                    <a:lstStyle/>
                    <a:p>
                      <a:pPr fontAlgn="base"/>
                      <a:r>
                        <a:rPr lang="en-US" b="0">
                          <a:solidFill>
                            <a:srgbClr val="1B1B1B"/>
                          </a:solidFill>
                          <a:effectLst/>
                          <a:latin typeface="Montserrat"/>
                        </a:rPr>
                        <a:t>BBA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c>
                  <a:txBody>
                    <a:bodyPr/>
                    <a:lstStyle/>
                    <a:p>
                      <a:pPr fontAlgn="base"/>
                      <a:r>
                        <a:rPr lang="en-US" b="0">
                          <a:solidFill>
                            <a:srgbClr val="1B1B1B"/>
                          </a:solidFill>
                          <a:effectLst/>
                          <a:latin typeface="Montserrat"/>
                        </a:rPr>
                        <a:t>MBA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r>
              <a:tr h="0">
                <a:tc>
                  <a:txBody>
                    <a:bodyPr/>
                    <a:lstStyle/>
                    <a:p>
                      <a:pPr fontAlgn="base"/>
                      <a:r>
                        <a:rPr lang="en-US" b="0">
                          <a:solidFill>
                            <a:srgbClr val="1B1B1B"/>
                          </a:solidFill>
                          <a:effectLst/>
                          <a:latin typeface="Montserrat"/>
                        </a:rPr>
                        <a:t>International Business</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c>
                  <a:txBody>
                    <a:bodyPr/>
                    <a:lstStyle/>
                    <a:p>
                      <a:pPr fontAlgn="base"/>
                      <a:r>
                        <a:rPr lang="en-US" b="0">
                          <a:solidFill>
                            <a:srgbClr val="1B1B1B"/>
                          </a:solidFill>
                          <a:effectLst/>
                          <a:latin typeface="Montserrat"/>
                        </a:rPr>
                        <a:t>BBA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c>
                  <a:txBody>
                    <a:bodyPr/>
                    <a:lstStyle/>
                    <a:p>
                      <a:pPr fontAlgn="base"/>
                      <a:r>
                        <a:rPr lang="en-US" b="0">
                          <a:solidFill>
                            <a:srgbClr val="1B1B1B"/>
                          </a:solidFill>
                          <a:effectLst/>
                          <a:latin typeface="Montserrat"/>
                        </a:rPr>
                        <a:t>MBA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r>
              <a:tr h="0">
                <a:tc>
                  <a:txBody>
                    <a:bodyPr/>
                    <a:lstStyle/>
                    <a:p>
                      <a:pPr fontAlgn="base"/>
                      <a:r>
                        <a:rPr lang="en-US" b="0">
                          <a:solidFill>
                            <a:srgbClr val="1B1B1B"/>
                          </a:solidFill>
                          <a:effectLst/>
                          <a:latin typeface="Montserrat"/>
                        </a:rPr>
                        <a:t>Management</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c>
                  <a:txBody>
                    <a:bodyPr/>
                    <a:lstStyle/>
                    <a:p>
                      <a:pPr fontAlgn="base"/>
                      <a:r>
                        <a:rPr lang="en-US" b="0">
                          <a:solidFill>
                            <a:srgbClr val="1B1B1B"/>
                          </a:solidFill>
                          <a:effectLst/>
                          <a:latin typeface="Montserrat"/>
                        </a:rPr>
                        <a:t>BBA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c>
                  <a:txBody>
                    <a:bodyPr/>
                    <a:lstStyle/>
                    <a:p>
                      <a:pPr fontAlgn="base"/>
                      <a:r>
                        <a:rPr lang="en-US" b="0">
                          <a:solidFill>
                            <a:srgbClr val="1B1B1B"/>
                          </a:solidFill>
                          <a:effectLst/>
                          <a:latin typeface="Montserrat"/>
                        </a:rPr>
                        <a:t>MBA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r>
              <a:tr h="0">
                <a:tc>
                  <a:txBody>
                    <a:bodyPr/>
                    <a:lstStyle/>
                    <a:p>
                      <a:pPr fontAlgn="base"/>
                      <a:r>
                        <a:rPr lang="en-US" b="0">
                          <a:solidFill>
                            <a:srgbClr val="1B1B1B"/>
                          </a:solidFill>
                          <a:effectLst/>
                          <a:latin typeface="Montserrat"/>
                        </a:rPr>
                        <a:t>Marketing</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c>
                  <a:txBody>
                    <a:bodyPr/>
                    <a:lstStyle/>
                    <a:p>
                      <a:pPr fontAlgn="base"/>
                      <a:r>
                        <a:rPr lang="en-US" b="0">
                          <a:solidFill>
                            <a:srgbClr val="1B1B1B"/>
                          </a:solidFill>
                          <a:effectLst/>
                          <a:latin typeface="Montserrat"/>
                        </a:rPr>
                        <a:t>BBA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c>
                  <a:txBody>
                    <a:bodyPr/>
                    <a:lstStyle/>
                    <a:p>
                      <a:pPr fontAlgn="base"/>
                      <a:r>
                        <a:rPr lang="en-US" b="0">
                          <a:solidFill>
                            <a:srgbClr val="1B1B1B"/>
                          </a:solidFill>
                          <a:effectLst/>
                          <a:latin typeface="Montserrat"/>
                        </a:rPr>
                        <a:t>MBA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r>
              <a:tr h="0">
                <a:tc>
                  <a:txBody>
                    <a:bodyPr/>
                    <a:lstStyle/>
                    <a:p>
                      <a:pPr fontAlgn="base"/>
                      <a:r>
                        <a:rPr lang="en-US" b="0">
                          <a:solidFill>
                            <a:srgbClr val="1B1B1B"/>
                          </a:solidFill>
                          <a:effectLst/>
                          <a:latin typeface="Montserrat"/>
                        </a:rPr>
                        <a:t>Supply Chain Management</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c>
                  <a:txBody>
                    <a:bodyPr/>
                    <a:lstStyle/>
                    <a:p>
                      <a:pPr fontAlgn="base"/>
                      <a:r>
                        <a:rPr lang="en-US" b="0">
                          <a:solidFill>
                            <a:srgbClr val="1B1B1B"/>
                          </a:solidFill>
                          <a:effectLst/>
                          <a:latin typeface="Montserrat"/>
                        </a:rPr>
                        <a:t>BBA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c>
                  <a:txBody>
                    <a:bodyPr/>
                    <a:lstStyle/>
                    <a:p>
                      <a:pPr fontAlgn="base"/>
                      <a:r>
                        <a:rPr lang="en-US" b="0">
                          <a:solidFill>
                            <a:srgbClr val="1B1B1B"/>
                          </a:solidFill>
                          <a:effectLst/>
                          <a:latin typeface="Montserrat"/>
                        </a:rPr>
                        <a:t>MBA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tcPr>
                </a:tc>
              </a:tr>
              <a:tr h="0">
                <a:tc>
                  <a:txBody>
                    <a:bodyPr/>
                    <a:lstStyle/>
                    <a:p>
                      <a:pPr fontAlgn="base"/>
                      <a:r>
                        <a:rPr lang="en-US" b="0">
                          <a:solidFill>
                            <a:srgbClr val="1B1B1B"/>
                          </a:solidFill>
                          <a:effectLst/>
                          <a:latin typeface="Montserrat"/>
                        </a:rPr>
                        <a:t>Executive MBA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c>
                  <a:txBody>
                    <a:bodyPr/>
                    <a:lstStyle/>
                    <a:p>
                      <a:pPr fontAlgn="base"/>
                      <a:endParaRPr lang="zh-CN" altLang="en-US" b="0">
                        <a:solidFill>
                          <a:srgbClr val="1B1B1B"/>
                        </a:solidFill>
                        <a:effectLst/>
                        <a:latin typeface="Montserrat"/>
                      </a:endParaRP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c>
                  <a:txBody>
                    <a:bodyPr/>
                    <a:lstStyle/>
                    <a:p>
                      <a:pPr fontAlgn="base"/>
                      <a:r>
                        <a:rPr lang="en-US" b="0" dirty="0">
                          <a:solidFill>
                            <a:srgbClr val="1B1B1B"/>
                          </a:solidFill>
                          <a:effectLst/>
                          <a:latin typeface="Montserrat"/>
                        </a:rPr>
                        <a:t>Online MBA</a:t>
                      </a:r>
                    </a:p>
                  </a:txBody>
                  <a:tcPr marL="76200" marR="76200" marT="38100" marB="38100" anchor="ctr">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7620" cap="flat" cmpd="sng" algn="ctr">
                      <a:solidFill>
                        <a:srgbClr val="E0E0E0"/>
                      </a:solidFill>
                      <a:prstDash val="solid"/>
                      <a:round/>
                      <a:headEnd type="none" w="med" len="med"/>
                      <a:tailEnd type="none" w="med" len="med"/>
                    </a:lnT>
                    <a:lnB w="7620" cap="flat" cmpd="sng" algn="ctr">
                      <a:solidFill>
                        <a:srgbClr val="E0E0E0"/>
                      </a:solidFill>
                      <a:prstDash val="solid"/>
                      <a:round/>
                      <a:headEnd type="none" w="med" len="med"/>
                      <a:tailEnd type="none" w="med" len="med"/>
                    </a:lnB>
                    <a:solidFill>
                      <a:srgbClr val="F5F5F5"/>
                    </a:solidFill>
                  </a:tcPr>
                </a:tc>
              </a:tr>
            </a:tbl>
          </a:graphicData>
        </a:graphic>
      </p:graphicFrame>
    </p:spTree>
    <p:extLst>
      <p:ext uri="{BB962C8B-B14F-4D97-AF65-F5344CB8AC3E}">
        <p14:creationId xmlns:p14="http://schemas.microsoft.com/office/powerpoint/2010/main" val="2686170215"/>
      </p:ext>
    </p:extLst>
  </p:cSld>
  <p:clrMapOvr>
    <a:masterClrMapping/>
  </p:clrMapOvr>
  <p:timing>
    <p:tnLst>
      <p:par>
        <p:cTn id="1" dur="indefinite" restart="never" nodeType="tmRoot"/>
      </p:par>
    </p:tnLst>
  </p:timing>
</p:sld>
</file>

<file path=ppt/theme/_rels/theme1.xml.rels><?xml version="1.0" encoding="UTF-8"?>

<Relationships xmlns="http://schemas.openxmlformats.org/package/2006/relationships">
  <Relationship Id="rId1" Type="http://schemas.openxmlformats.org/officeDocument/2006/relationships/image" Target="../media/image1.jpeg"/>
</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TC103457510[[fn=Savon]]</Template>
  <TotalTime>202</TotalTime>
  <Words>589</Words>
  <Application>Microsoft Office PowerPoint</Application>
  <PresentationFormat>Widescreen</PresentationFormat>
  <Paragraphs>110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Montserrat</vt:lpstr>
      <vt:lpstr>宋体</vt:lpstr>
      <vt:lpstr>Century Gothic</vt:lpstr>
      <vt:lpstr>Garamond</vt:lpstr>
      <vt:lpstr>Savon</vt:lpstr>
      <vt:lpstr>Howard university</vt:lpstr>
      <vt:lpstr>Howard University</vt:lpstr>
      <vt:lpstr>Howard University</vt:lpstr>
      <vt:lpstr>History:</vt:lpstr>
      <vt:lpstr>Campus</vt:lpstr>
      <vt:lpstr>Schools and colleges</vt:lpstr>
      <vt:lpstr>School of Business</vt:lpstr>
      <vt:lpstr>Students &amp; Tuition</vt:lpstr>
      <vt:lpstr>Programs of Study</vt:lpstr>
      <vt:lpstr>Why Howard?</vt:lpstr>
      <vt:lpstr>Apply online:</vt:lpstr>
      <vt:lpstr>Questions?</vt:lpstr>
    </vt:vector>
  </TitlesOfParts>
  <Company>Howard</Company>
  <LinksUpToDate>false</LinksUpToDate>
  <SharedDoc>false</SharedDoc>
  <HyperlinksChanged>false</HyperlinksChanged>
  <AppVersion>15.0000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2014-10-17T18:27:01Z</dcterms:created>
  <dc:creator>GuangYang</dc:creator>
  <lastModifiedBy>GuangYang</lastModifiedBy>
  <dcterms:modified xsi:type="dcterms:W3CDTF">2014-10-17T21:49:49Z</dcterms:modified>
  <revision>15</revision>
  <dc:title>Howard university</dc:title>
</coreProperties>
</file>