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257" r:id="rId4"/>
    <p:sldId id="281" r:id="rId5"/>
    <p:sldId id="268" r:id="rId6"/>
    <p:sldId id="286" r:id="rId7"/>
    <p:sldId id="287" r:id="rId8"/>
    <p:sldId id="288" r:id="rId9"/>
    <p:sldId id="289" r:id="rId10"/>
    <p:sldId id="290" r:id="rId11"/>
    <p:sldId id="291" r:id="rId12"/>
    <p:sldId id="293" r:id="rId13"/>
    <p:sldId id="295" r:id="rId14"/>
    <p:sldId id="296" r:id="rId15"/>
    <p:sldId id="297" r:id="rId16"/>
    <p:sldId id="298" r:id="rId17"/>
    <p:sldId id="313" r:id="rId18"/>
    <p:sldId id="314" r:id="rId19"/>
    <p:sldId id="317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5" r:id="rId28"/>
    <p:sldId id="301" r:id="rId29"/>
    <p:sldId id="266" r:id="rId30"/>
    <p:sldId id="316" r:id="rId31"/>
    <p:sldId id="302" r:id="rId32"/>
    <p:sldId id="303" r:id="rId33"/>
    <p:sldId id="318" r:id="rId34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orient="horz" pos="1440">
          <p15:clr>
            <a:srgbClr val="A4A3A4"/>
          </p15:clr>
        </p15:guide>
        <p15:guide id="5" orient="horz" pos="480">
          <p15:clr>
            <a:srgbClr val="A4A3A4"/>
          </p15:clr>
        </p15:guide>
        <p15:guide id="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ro, Anthony J" initials="MAJ" lastIdx="16" clrIdx="0">
    <p:extLst/>
  </p:cmAuthor>
  <p:cmAuthor id="2" name="Beth Bohnert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750"/>
    <a:srgbClr val="FCFFFF"/>
    <a:srgbClr val="009AA6"/>
    <a:srgbClr val="B5BF00"/>
    <a:srgbClr val="B71234"/>
    <a:srgbClr val="0077B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742" autoAdjust="0"/>
  </p:normalViewPr>
  <p:slideViewPr>
    <p:cSldViewPr>
      <p:cViewPr varScale="1">
        <p:scale>
          <a:sx n="62" d="100"/>
          <a:sy n="62" d="100"/>
        </p:scale>
        <p:origin x="-2440" y="-120"/>
      </p:cViewPr>
      <p:guideLst>
        <p:guide orient="horz" pos="2160"/>
        <p:guide orient="horz" pos="2592"/>
        <p:guide orient="horz" pos="1440"/>
        <p:guide orient="horz" pos="480"/>
        <p:guide pos="2880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9.xml"/>
  <Relationship Id="rId11" Type="http://schemas.openxmlformats.org/officeDocument/2006/relationships/slide" Target="slides/slide10.xml"/>
  <Relationship Id="rId12" Type="http://schemas.openxmlformats.org/officeDocument/2006/relationships/slide" Target="slides/slide11.xml"/>
  <Relationship Id="rId13" Type="http://schemas.openxmlformats.org/officeDocument/2006/relationships/slide" Target="slides/slide12.xml"/>
  <Relationship Id="rId14" Type="http://schemas.openxmlformats.org/officeDocument/2006/relationships/slide" Target="slides/slide13.xml"/>
  <Relationship Id="rId15" Type="http://schemas.openxmlformats.org/officeDocument/2006/relationships/slide" Target="slides/slide14.xml"/>
  <Relationship Id="rId16" Type="http://schemas.openxmlformats.org/officeDocument/2006/relationships/slide" Target="slides/slide15.xml"/>
  <Relationship Id="rId17" Type="http://schemas.openxmlformats.org/officeDocument/2006/relationships/slide" Target="slides/slide16.xml"/>
  <Relationship Id="rId18" Type="http://schemas.openxmlformats.org/officeDocument/2006/relationships/slide" Target="slides/slide17.xml"/>
  <Relationship Id="rId19" Type="http://schemas.openxmlformats.org/officeDocument/2006/relationships/slide" Target="slides/slide18.xml"/>
  <Relationship Id="rId2" Type="http://schemas.openxmlformats.org/officeDocument/2006/relationships/slide" Target="slides/slide1.xml"/>
  <Relationship Id="rId20" Type="http://schemas.openxmlformats.org/officeDocument/2006/relationships/slide" Target="slides/slide19.xml"/>
  <Relationship Id="rId21" Type="http://schemas.openxmlformats.org/officeDocument/2006/relationships/slide" Target="slides/slide20.xml"/>
  <Relationship Id="rId22" Type="http://schemas.openxmlformats.org/officeDocument/2006/relationships/slide" Target="slides/slide21.xml"/>
  <Relationship Id="rId23" Type="http://schemas.openxmlformats.org/officeDocument/2006/relationships/slide" Target="slides/slide22.xml"/>
  <Relationship Id="rId24" Type="http://schemas.openxmlformats.org/officeDocument/2006/relationships/slide" Target="slides/slide23.xml"/>
  <Relationship Id="rId25" Type="http://schemas.openxmlformats.org/officeDocument/2006/relationships/slide" Target="slides/slide24.xml"/>
  <Relationship Id="rId26" Type="http://schemas.openxmlformats.org/officeDocument/2006/relationships/slide" Target="slides/slide25.xml"/>
  <Relationship Id="rId27" Type="http://schemas.openxmlformats.org/officeDocument/2006/relationships/slide" Target="slides/slide26.xml"/>
  <Relationship Id="rId28" Type="http://schemas.openxmlformats.org/officeDocument/2006/relationships/slide" Target="slides/slide27.xml"/>
  <Relationship Id="rId29" Type="http://schemas.openxmlformats.org/officeDocument/2006/relationships/slide" Target="slides/slide28.xml"/>
  <Relationship Id="rId3" Type="http://schemas.openxmlformats.org/officeDocument/2006/relationships/slide" Target="slides/slide2.xml"/>
  <Relationship Id="rId30" Type="http://schemas.openxmlformats.org/officeDocument/2006/relationships/slide" Target="slides/slide29.xml"/>
  <Relationship Id="rId31" Type="http://schemas.openxmlformats.org/officeDocument/2006/relationships/slide" Target="slides/slide30.xml"/>
  <Relationship Id="rId32" Type="http://schemas.openxmlformats.org/officeDocument/2006/relationships/slide" Target="slides/slide31.xml"/>
  <Relationship Id="rId33" Type="http://schemas.openxmlformats.org/officeDocument/2006/relationships/slide" Target="slides/slide32.xml"/>
  <Relationship Id="rId34" Type="http://schemas.openxmlformats.org/officeDocument/2006/relationships/slide" Target="slides/slide33.xml"/>
  <Relationship Id="rId35" Type="http://schemas.openxmlformats.org/officeDocument/2006/relationships/notesMaster" Target="notesMasters/notesMaster1.xml"/>
  <Relationship Id="rId36" Type="http://schemas.openxmlformats.org/officeDocument/2006/relationships/handoutMaster" Target="handoutMasters/handoutMaster1.xml"/>
  <Relationship Id="rId37" Type="http://schemas.openxmlformats.org/officeDocument/2006/relationships/printerSettings" Target="printerSettings/printerSettings1.bin"/>
  <Relationship Id="rId38" Type="http://schemas.openxmlformats.org/officeDocument/2006/relationships/commentAuthors" Target="commentAuthors.xml"/>
  <Relationship Id="rId39" Type="http://schemas.openxmlformats.org/officeDocument/2006/relationships/presProps" Target="presProps.xml"/>
  <Relationship Id="rId4" Type="http://schemas.openxmlformats.org/officeDocument/2006/relationships/slide" Target="slides/slide3.xml"/>
  <Relationship Id="rId40" Type="http://schemas.openxmlformats.org/officeDocument/2006/relationships/viewProps" Target="viewProps.xml"/>
  <Relationship Id="rId41" Type="http://schemas.openxmlformats.org/officeDocument/2006/relationships/theme" Target="theme/theme1.xml"/>
  <Relationship Id="rId42" Type="http://schemas.openxmlformats.org/officeDocument/2006/relationships/tableStyles" Target="tableStyles.xml"/>
  <Relationship Id="rId5" Type="http://schemas.openxmlformats.org/officeDocument/2006/relationships/slide" Target="slides/slide4.xml"/>
  <Relationship Id="rId6" Type="http://schemas.openxmlformats.org/officeDocument/2006/relationships/slide" Target="slides/slide5.xml"/>
  <Relationship Id="rId7" Type="http://schemas.openxmlformats.org/officeDocument/2006/relationships/slide" Target="slides/slide6.xml"/>
  <Relationship Id="rId8" Type="http://schemas.openxmlformats.org/officeDocument/2006/relationships/slide" Target="slides/slide7.xml"/>
  <Relationship Id="rId9" Type="http://schemas.openxmlformats.org/officeDocument/2006/relationships/slide" Target="slides/slide8.xml"/>
</Relationships>

</file>

<file path=ppt/handoutMasters/_rels/handoutMaster1.xml.rels><?xml version="1.0" encoding="UTF-8"?>

<Relationships xmlns="http://schemas.openxmlformats.org/package/2006/relationships">
  <Relationship Id="rId1" Type="http://schemas.openxmlformats.org/officeDocument/2006/relationships/theme" Target="../theme/theme3.xml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CC8A2E9-C752-41CB-A569-C11239382868}" type="datetimeFigureOut">
              <a:rPr lang="en-US" smtClean="0"/>
              <a:pPr/>
              <a:t>15/10/27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B8F3B45-F60E-4583-8748-C0A9A57A1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78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2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5FE27FC-20BD-40B6-B44D-66F906205FEE}" type="datetimeFigureOut">
              <a:rPr lang="en-US" smtClean="0"/>
              <a:pPr/>
              <a:t>15/10/27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6A18147-CBA4-4BBD-AD23-11336BAB8C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2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.xml"/>
</Relationships>

</file>

<file path=ppt/notesSlides/_rels/notesSlide10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0.xml"/>
</Relationships>

</file>

<file path=ppt/notesSlides/_rels/notesSlide1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1.xml"/>
</Relationships>

</file>

<file path=ppt/notesSlides/_rels/notesSlide1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2.xml"/>
  <Relationship Id="rId3" Type="http://schemas.openxmlformats.org/officeDocument/2006/relationships/hyperlink" TargetMode="External" Target="http://youtu.be/atd2jnY8tiQ"/>
</Relationships>

</file>

<file path=ppt/notesSlides/_rels/notesSlide1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3.xml"/>
</Relationships>

</file>

<file path=ppt/notesSlides/_rels/notesSlide1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4.xml"/>
  <Relationship Id="rId3" Type="http://schemas.openxmlformats.org/officeDocument/2006/relationships/hyperlink" TargetMode="External" Target="http://youtu.be/WnrJW5deKxE"/>
</Relationships>

</file>

<file path=ppt/notesSlides/_rels/notesSlide1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5.xml"/>
</Relationships>

</file>

<file path=ppt/notesSlides/_rels/notesSlide1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6.xml"/>
</Relationships>

</file>

<file path=ppt/notesSlides/_rels/notesSlide1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7.xml"/>
</Relationships>

</file>

<file path=ppt/notesSlides/_rels/notesSlide18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8.xml"/>
</Relationships>

</file>

<file path=ppt/notesSlides/_rels/notesSlide19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9.xml"/>
</Relationships>

</file>

<file path=ppt/notesSlides/_rels/notesSlide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.xml"/>
</Relationships>

</file>

<file path=ppt/notesSlides/_rels/notesSlide20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0.xml"/>
</Relationships>

</file>

<file path=ppt/notesSlides/_rels/notesSlide2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1.xml"/>
</Relationships>

</file>

<file path=ppt/notesSlides/_rels/notesSlide2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2.xml"/>
</Relationships>

</file>

<file path=ppt/notesSlides/_rels/notesSlide2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3.xml"/>
</Relationships>

</file>

<file path=ppt/notesSlides/_rels/notesSlide2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4.xml"/>
</Relationships>

</file>

<file path=ppt/notesSlides/_rels/notesSlide2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5.xml"/>
</Relationships>

</file>

<file path=ppt/notesSlides/_rels/notesSlide2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6.xml"/>
</Relationships>

</file>

<file path=ppt/notesSlides/_rels/notesSlide2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7.xml"/>
</Relationships>

</file>

<file path=ppt/notesSlides/_rels/notesSlide28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8.xml"/>
</Relationships>

</file>

<file path=ppt/notesSlides/_rels/notesSlide29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9.xml"/>
</Relationships>

</file>

<file path=ppt/notesSlides/_rels/notesSlide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.xml"/>
</Relationships>

</file>

<file path=ppt/notesSlides/_rels/notesSlide30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0.xml"/>
</Relationships>

</file>

<file path=ppt/notesSlides/_rels/notesSlide3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1.xml"/>
</Relationships>

</file>

<file path=ppt/notesSlides/_rels/notesSlide3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2.xml"/>
</Relationships>

</file>

<file path=ppt/notesSlides/_rels/notesSlide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4.xml"/>
</Relationships>

</file>

<file path=ppt/notesSlides/_rels/notesSlide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5.xml"/>
</Relationships>

</file>

<file path=ppt/notesSlides/_rels/notesSlide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6.xml"/>
</Relationships>

</file>

<file path=ppt/notesSlides/_rels/notesSlide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7.xml"/>
</Relationships>

</file>

<file path=ppt/notesSlides/_rels/notesSlide8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8.xml"/>
</Relationships>

</file>

<file path=ppt/notesSlides/_rels/notesSlide9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9.xml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Presentation is focused on: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What/Who</a:t>
            </a:r>
            <a:r>
              <a:rPr lang="en-US" baseline="0" dirty="0" smtClean="0"/>
              <a:t> is Waterloo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does the application/admission process work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you can identify a Waterloo prospect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Waterloo’s expectations of our agents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41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+mn-lt"/>
              </a:rPr>
              <a:t>Research focused studies with plenty of lab experience</a:t>
            </a:r>
          </a:p>
          <a:p>
            <a:r>
              <a:rPr lang="en-US" sz="1200" dirty="0" smtClean="0">
                <a:latin typeface="+mn-lt"/>
              </a:rPr>
              <a:t>18 different entry programs = ultimate degree customization, all leading to BSc</a:t>
            </a:r>
          </a:p>
          <a:p>
            <a:pPr lvl="0"/>
            <a:r>
              <a:rPr lang="en-CA" sz="1200" dirty="0" smtClean="0">
                <a:latin typeface="+mn-lt"/>
              </a:rPr>
              <a:t>Key programs: </a:t>
            </a:r>
            <a:endParaRPr lang="en-US" sz="1200" dirty="0" smtClean="0">
              <a:latin typeface="+mn-lt"/>
            </a:endParaRPr>
          </a:p>
          <a:p>
            <a:pPr lvl="1"/>
            <a:r>
              <a:rPr lang="en-CA" sz="1200" dirty="0" smtClean="0">
                <a:latin typeface="+mn-lt"/>
              </a:rPr>
              <a:t>Biology </a:t>
            </a:r>
            <a:endParaRPr lang="en-US" sz="1200" dirty="0" smtClean="0">
              <a:latin typeface="+mn-lt"/>
            </a:endParaRPr>
          </a:p>
          <a:p>
            <a:pPr lvl="1"/>
            <a:r>
              <a:rPr lang="en-CA" sz="1200" dirty="0" smtClean="0">
                <a:latin typeface="+mn-lt"/>
              </a:rPr>
              <a:t>Chemistry </a:t>
            </a:r>
            <a:endParaRPr lang="en-US" sz="1200" dirty="0" smtClean="0">
              <a:latin typeface="+mn-lt"/>
            </a:endParaRPr>
          </a:p>
          <a:p>
            <a:pPr lvl="1"/>
            <a:r>
              <a:rPr lang="en-CA" sz="1200" dirty="0" smtClean="0">
                <a:latin typeface="+mn-lt"/>
              </a:rPr>
              <a:t>Earth and Environmental Sciences </a:t>
            </a:r>
            <a:endParaRPr lang="en-US" sz="1200" dirty="0" smtClean="0">
              <a:latin typeface="+mn-lt"/>
            </a:endParaRPr>
          </a:p>
          <a:p>
            <a:pPr lvl="1"/>
            <a:r>
              <a:rPr lang="en-CA" sz="1200" dirty="0" smtClean="0">
                <a:latin typeface="+mn-lt"/>
              </a:rPr>
              <a:t>Biotechnology/Economics and Biotechnology/Chartered Accountancy </a:t>
            </a:r>
            <a:endParaRPr lang="en-US" sz="1200" dirty="0" smtClean="0">
              <a:latin typeface="+mn-lt"/>
            </a:endParaRPr>
          </a:p>
          <a:p>
            <a:pPr lvl="1"/>
            <a:r>
              <a:rPr lang="en-CA" sz="1200" dirty="0" smtClean="0">
                <a:latin typeface="+mn-lt"/>
              </a:rPr>
              <a:t>Physics and Astronomy</a:t>
            </a:r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Innovative programs combining science &amp; business studies, science &amp; aviation</a:t>
            </a:r>
          </a:p>
          <a:p>
            <a:r>
              <a:rPr lang="en-US" sz="1200" dirty="0" smtClean="0">
                <a:latin typeface="+mn-lt"/>
              </a:rPr>
              <a:t>Broad offerings across life and physical sciences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Double degree programs</a:t>
            </a:r>
          </a:p>
          <a:p>
            <a:pPr lvl="1"/>
            <a:r>
              <a:rPr lang="en-US" dirty="0" smtClean="0">
                <a:latin typeface="+mn-lt"/>
              </a:rPr>
              <a:t>Math (</a:t>
            </a:r>
            <a:r>
              <a:rPr lang="en-US" dirty="0" err="1" smtClean="0">
                <a:latin typeface="+mn-lt"/>
              </a:rPr>
              <a:t>BMath</a:t>
            </a:r>
            <a:r>
              <a:rPr lang="en-US" dirty="0" smtClean="0">
                <a:latin typeface="+mn-lt"/>
              </a:rPr>
              <a:t>) &amp; Business (BBA)</a:t>
            </a:r>
          </a:p>
          <a:p>
            <a:pPr lvl="1"/>
            <a:r>
              <a:rPr lang="en-US" dirty="0" smtClean="0">
                <a:latin typeface="+mn-lt"/>
              </a:rPr>
              <a:t>Computer Science (BCS) &amp; Business (BBA)</a:t>
            </a:r>
          </a:p>
          <a:p>
            <a:r>
              <a:rPr lang="en-US" dirty="0" smtClean="0">
                <a:latin typeface="+mn-lt"/>
              </a:rPr>
              <a:t>Accounting &amp; Financial Management</a:t>
            </a:r>
          </a:p>
          <a:p>
            <a:pPr lvl="1"/>
            <a:r>
              <a:rPr lang="en-US" dirty="0" smtClean="0">
                <a:latin typeface="+mn-lt"/>
              </a:rPr>
              <a:t>Professional designation for careers in public accounting, finance, industry, government</a:t>
            </a:r>
          </a:p>
          <a:p>
            <a:r>
              <a:rPr lang="en-US" dirty="0" smtClean="0">
                <a:latin typeface="+mn-lt"/>
              </a:rPr>
              <a:t>“X” &amp; Business programs</a:t>
            </a:r>
          </a:p>
          <a:p>
            <a:pPr lvl="1"/>
            <a:r>
              <a:rPr lang="en-US" dirty="0" smtClean="0">
                <a:latin typeface="+mn-lt"/>
              </a:rPr>
              <a:t>Innovative blend of disciplinary expertise and full suite of business courses</a:t>
            </a:r>
          </a:p>
          <a:p>
            <a:r>
              <a:rPr lang="en-US" dirty="0" smtClean="0"/>
              <a:t>More than</a:t>
            </a:r>
            <a:r>
              <a:rPr lang="en-US" baseline="0" dirty="0" smtClean="0"/>
              <a:t> 20% of Waterloo undergraduates are enrolled in a business or finance program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+mn-lt"/>
              </a:rPr>
              <a:t>Innovation: acting on an idea using Waterloo’s extensive support infrastructure</a:t>
            </a:r>
          </a:p>
          <a:p>
            <a:pPr lvl="1"/>
            <a:r>
              <a:rPr lang="en-US" sz="1200" dirty="0" smtClean="0">
                <a:latin typeface="+mn-lt"/>
              </a:rPr>
              <a:t>student + idea + Waterloo = innovation</a:t>
            </a:r>
          </a:p>
          <a:p>
            <a:r>
              <a:rPr lang="en-US" sz="1200" dirty="0" smtClean="0">
                <a:latin typeface="+mn-lt"/>
              </a:rPr>
              <a:t>Velocity</a:t>
            </a:r>
          </a:p>
          <a:p>
            <a:pPr lvl="1"/>
            <a:r>
              <a:rPr lang="en-US" sz="1200" dirty="0" smtClean="0">
                <a:latin typeface="+mn-lt"/>
              </a:rPr>
              <a:t>Residence</a:t>
            </a:r>
          </a:p>
          <a:p>
            <a:pPr lvl="1"/>
            <a:r>
              <a:rPr lang="en-US" sz="1200" dirty="0" smtClean="0">
                <a:latin typeface="+mn-lt"/>
              </a:rPr>
              <a:t>Velocity Science</a:t>
            </a:r>
          </a:p>
          <a:p>
            <a:r>
              <a:rPr lang="en-US" sz="1200" dirty="0" smtClean="0">
                <a:latin typeface="+mn-lt"/>
              </a:rPr>
              <a:t>Greenhouse (social entrepreneurship)</a:t>
            </a:r>
          </a:p>
          <a:p>
            <a:r>
              <a:rPr lang="en-US" sz="1200" dirty="0" smtClean="0">
                <a:latin typeface="+mn-lt"/>
              </a:rPr>
              <a:t>UW Entrepreneurship Society</a:t>
            </a:r>
          </a:p>
          <a:p>
            <a:r>
              <a:rPr lang="en-US" sz="1200" dirty="0" smtClean="0">
                <a:latin typeface="+mn-lt"/>
              </a:rPr>
              <a:t>Faculty mentors, industry role models</a:t>
            </a:r>
          </a:p>
          <a:p>
            <a:r>
              <a:rPr lang="en-US" sz="1200" dirty="0" smtClean="0">
                <a:latin typeface="+mn-lt"/>
              </a:rPr>
              <a:t>Courses, seminars, design projects, </a:t>
            </a:r>
            <a:r>
              <a:rPr lang="en-US" sz="1200" dirty="0" err="1" smtClean="0">
                <a:latin typeface="+mn-lt"/>
              </a:rPr>
              <a:t>hackathons</a:t>
            </a:r>
            <a:endParaRPr lang="en-US" sz="1200" dirty="0" smtClean="0">
              <a:latin typeface="+mn-lt"/>
            </a:endParaRPr>
          </a:p>
          <a:p>
            <a:pPr>
              <a:buNone/>
            </a:pPr>
            <a:r>
              <a:rPr lang="en-US" sz="1200" dirty="0" smtClean="0">
                <a:latin typeface="+mn-lt"/>
                <a:hlinkClick r:id="rId3"/>
              </a:rPr>
              <a:t>Ideas Start Here video</a:t>
            </a:r>
            <a:endParaRPr lang="en-US" sz="1200" dirty="0" smtClean="0">
              <a:latin typeface="+mn-lt"/>
            </a:endParaRP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>
                <a:latin typeface="+mn-lt"/>
              </a:rPr>
              <a:t>Waterloo students entering their first year of study describe themselves as:</a:t>
            </a:r>
          </a:p>
          <a:p>
            <a:r>
              <a:rPr lang="en-US" sz="1200" dirty="0" smtClean="0">
                <a:latin typeface="+mn-lt"/>
              </a:rPr>
              <a:t>Hardworking</a:t>
            </a:r>
          </a:p>
          <a:p>
            <a:r>
              <a:rPr lang="en-US" sz="1200" dirty="0" smtClean="0">
                <a:latin typeface="+mn-lt"/>
              </a:rPr>
              <a:t>Independent</a:t>
            </a:r>
          </a:p>
          <a:p>
            <a:r>
              <a:rPr lang="en-US" sz="1200" dirty="0" smtClean="0">
                <a:latin typeface="+mn-lt"/>
              </a:rPr>
              <a:t>Smart</a:t>
            </a:r>
          </a:p>
          <a:p>
            <a:r>
              <a:rPr lang="en-US" sz="1200" dirty="0" smtClean="0">
                <a:latin typeface="+mn-lt"/>
              </a:rPr>
              <a:t>Focused on my future career</a:t>
            </a:r>
          </a:p>
          <a:p>
            <a:r>
              <a:rPr lang="en-US" sz="1200" dirty="0" smtClean="0">
                <a:latin typeface="+mn-lt"/>
              </a:rPr>
              <a:t>Problem Solver</a:t>
            </a:r>
          </a:p>
          <a:p>
            <a:r>
              <a:rPr lang="en-US" sz="1200" dirty="0" smtClean="0">
                <a:latin typeface="+mn-lt"/>
              </a:rPr>
              <a:t>Motivated</a:t>
            </a:r>
          </a:p>
          <a:p>
            <a:r>
              <a:rPr lang="en-US" sz="1200" dirty="0" smtClean="0">
                <a:latin typeface="+mn-lt"/>
              </a:rPr>
              <a:t>Don’t give up easily</a:t>
            </a:r>
            <a:br>
              <a:rPr lang="en-US" sz="1200" dirty="0" smtClean="0">
                <a:latin typeface="+mn-lt"/>
              </a:rPr>
            </a:br>
            <a:r>
              <a:rPr lang="en-US" sz="1200" dirty="0" smtClean="0">
                <a:latin typeface="+mn-lt"/>
              </a:rPr>
              <a:t>*refer to series of “why I chose…” videos on </a:t>
            </a:r>
            <a:r>
              <a:rPr lang="en-US" sz="1200" dirty="0" err="1" smtClean="0">
                <a:latin typeface="+mn-lt"/>
              </a:rPr>
              <a:t>www.findoutmore.uwaterloo.ca</a:t>
            </a:r>
            <a:endParaRPr lang="en-US" sz="12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+mn-lt"/>
              </a:rPr>
              <a:t>On-campus residence guarantee in first year</a:t>
            </a:r>
          </a:p>
          <a:p>
            <a:pPr lvl="1"/>
            <a:r>
              <a:rPr lang="en-US" sz="1200" dirty="0" smtClean="0">
                <a:latin typeface="+mn-lt"/>
              </a:rPr>
              <a:t>9 different residence options; variety of styles</a:t>
            </a:r>
          </a:p>
          <a:p>
            <a:pPr lvl="1"/>
            <a:r>
              <a:rPr lang="en-US" sz="1200" dirty="0" smtClean="0">
                <a:latin typeface="+mn-lt"/>
              </a:rPr>
              <a:t>Includes meal plan (vegetarian, halal, vegan options)</a:t>
            </a:r>
          </a:p>
          <a:p>
            <a:r>
              <a:rPr lang="en-US" sz="1200" dirty="0" smtClean="0">
                <a:latin typeface="+mn-lt"/>
              </a:rPr>
              <a:t>Student services</a:t>
            </a:r>
          </a:p>
          <a:p>
            <a:pPr lvl="1"/>
            <a:r>
              <a:rPr lang="en-US" sz="1200" dirty="0" smtClean="0">
                <a:latin typeface="+mn-lt"/>
              </a:rPr>
              <a:t>Student Success Office, Health Services, academic advisors, tutors in residence, Centre for Career Action, </a:t>
            </a:r>
            <a:r>
              <a:rPr lang="en-US" sz="1200" dirty="0" err="1" smtClean="0">
                <a:latin typeface="+mn-lt"/>
              </a:rPr>
              <a:t>Counselling</a:t>
            </a:r>
            <a:r>
              <a:rPr lang="en-US" sz="1200" dirty="0" smtClean="0">
                <a:latin typeface="+mn-lt"/>
              </a:rPr>
              <a:t> Services, Federation of Students</a:t>
            </a:r>
          </a:p>
          <a:p>
            <a:r>
              <a:rPr lang="en-US" sz="1200" dirty="0" smtClean="0">
                <a:latin typeface="+mn-lt"/>
              </a:rPr>
              <a:t>Student clubs</a:t>
            </a:r>
          </a:p>
          <a:p>
            <a:pPr lvl="1"/>
            <a:r>
              <a:rPr lang="en-US" sz="1200" dirty="0" smtClean="0">
                <a:latin typeface="+mn-lt"/>
              </a:rPr>
              <a:t>Over 100 different culturally based, socially focused, personal interest groups </a:t>
            </a:r>
          </a:p>
          <a:p>
            <a:r>
              <a:rPr lang="en-US" sz="1200" dirty="0" smtClean="0">
                <a:latin typeface="+mn-lt"/>
              </a:rPr>
              <a:t>Athletic facilities</a:t>
            </a:r>
          </a:p>
          <a:p>
            <a:pPr lvl="1"/>
            <a:r>
              <a:rPr lang="en-US" sz="1200" dirty="0" smtClean="0">
                <a:latin typeface="+mn-lt"/>
              </a:rPr>
              <a:t>Fitness studios, intramural sports leagues, competitive teams, instructional courses</a:t>
            </a:r>
          </a:p>
          <a:p>
            <a:r>
              <a:rPr lang="en-US" sz="1200" dirty="0" smtClean="0">
                <a:latin typeface="+mn-lt"/>
              </a:rPr>
              <a:t>Waterloo = diverse, student-centered community</a:t>
            </a:r>
          </a:p>
          <a:p>
            <a:pPr lvl="1"/>
            <a:r>
              <a:rPr lang="en-US" sz="1200" dirty="0" smtClean="0">
                <a:latin typeface="+mn-lt"/>
              </a:rPr>
              <a:t>Wide variety of eateries, coffee shops, shopping choices, entertainment options, cultural &amp; social events</a:t>
            </a:r>
          </a:p>
          <a:p>
            <a:pPr lvl="1"/>
            <a:r>
              <a:rPr lang="en-US" sz="1200" dirty="0" smtClean="0">
                <a:latin typeface="+mn-lt"/>
              </a:rPr>
              <a:t>safety &amp; security</a:t>
            </a:r>
          </a:p>
          <a:p>
            <a:pPr marL="57150" indent="0">
              <a:buNone/>
            </a:pPr>
            <a:r>
              <a:rPr lang="en-US" sz="1200" dirty="0" smtClean="0">
                <a:latin typeface="+mn-lt"/>
                <a:hlinkClick r:id="rId3"/>
              </a:rPr>
              <a:t>Waterloo, It’s My Home video</a:t>
            </a:r>
            <a:endParaRPr lang="en-US" sz="12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Admission requirements according to various international curriculums</a:t>
            </a:r>
            <a:r>
              <a:rPr lang="en-US" baseline="0" dirty="0" smtClean="0"/>
              <a:t> are presented in the Appendix of the training guide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sz="1200" dirty="0" smtClean="0">
                <a:latin typeface="+mn-lt"/>
              </a:rPr>
              <a:t>Different course requirements by program</a:t>
            </a:r>
          </a:p>
          <a:p>
            <a:pPr>
              <a:buNone/>
            </a:pPr>
            <a:r>
              <a:rPr lang="en-US" sz="1200" dirty="0" smtClean="0">
                <a:latin typeface="+mn-lt"/>
              </a:rPr>
              <a:t>1. </a:t>
            </a:r>
            <a:r>
              <a:rPr lang="en-US" sz="1200" spc="0" dirty="0" smtClean="0">
                <a:latin typeface="+mn-lt"/>
              </a:rPr>
              <a:t>Grades: minimum Gr. 12 overall average of 80% and above</a:t>
            </a:r>
          </a:p>
          <a:p>
            <a:pPr lvl="1"/>
            <a:r>
              <a:rPr lang="en-US" sz="1200" dirty="0" smtClean="0">
                <a:latin typeface="+mn-lt"/>
              </a:rPr>
              <a:t>IB: minimum 4,5, or 6 in required courses (IB scores exclude Diploma points); total 27-29 minimum</a:t>
            </a:r>
          </a:p>
          <a:p>
            <a:pPr lvl="1"/>
            <a:r>
              <a:rPr lang="en-US" sz="1200" dirty="0" smtClean="0">
                <a:latin typeface="+mn-lt"/>
              </a:rPr>
              <a:t>Recent cutoffs: Math &amp; Engineering: 90%+ (IB: 35+)</a:t>
            </a:r>
          </a:p>
          <a:p>
            <a:pPr lvl="1"/>
            <a:r>
              <a:rPr lang="en-US" sz="1200" dirty="0" smtClean="0">
                <a:latin typeface="+mn-lt"/>
              </a:rPr>
              <a:t>See </a:t>
            </a:r>
            <a:r>
              <a:rPr lang="en-US" sz="1200" dirty="0" err="1" smtClean="0">
                <a:latin typeface="+mn-lt"/>
              </a:rPr>
              <a:t>Viewbook</a:t>
            </a:r>
            <a:r>
              <a:rPr lang="en-US" sz="1200" dirty="0" smtClean="0">
                <a:latin typeface="+mn-lt"/>
              </a:rPr>
              <a:t> or </a:t>
            </a:r>
            <a:r>
              <a:rPr lang="en-US" sz="1200" i="1" dirty="0" err="1" smtClean="0">
                <a:latin typeface="+mn-lt"/>
              </a:rPr>
              <a:t>www.findoutmore</a:t>
            </a:r>
            <a:r>
              <a:rPr lang="en-US" sz="1200" dirty="0" smtClean="0">
                <a:latin typeface="+mn-lt"/>
              </a:rPr>
              <a:t> for specific details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200" dirty="0" smtClean="0">
                <a:latin typeface="+mn-lt"/>
              </a:rPr>
              <a:t>2. Admission Information Form (AIF)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  <a:latin typeface="+mn-lt"/>
              </a:rPr>
              <a:t>Details about yourself, your extra-curricular activities, explain any special circumstances that may have affected your grades and/or which you would like taken into consideration during the admissions process </a:t>
            </a:r>
          </a:p>
          <a:p>
            <a:pPr marL="57150" indent="0"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MUST BE COMPLETED ENTIRELY BY STUDENT WITHOUT AGENT ASSISTANCE</a:t>
            </a:r>
          </a:p>
          <a:p>
            <a:pPr lvl="1"/>
            <a:r>
              <a:rPr lang="en-US" sz="1200" dirty="0" smtClean="0">
                <a:latin typeface="+mn-lt"/>
              </a:rPr>
              <a:t>Required in some programs, beneficial in all programs</a:t>
            </a:r>
          </a:p>
          <a:p>
            <a:pPr>
              <a:buNone/>
            </a:pPr>
            <a:r>
              <a:rPr lang="en-US" sz="1200" dirty="0" smtClean="0">
                <a:latin typeface="+mn-lt"/>
              </a:rPr>
              <a:t>.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200" dirty="0" smtClean="0">
                <a:latin typeface="+mn-lt"/>
              </a:rPr>
              <a:t>3. English Language Requirement</a:t>
            </a:r>
          </a:p>
          <a:p>
            <a:pPr lvl="1"/>
            <a:r>
              <a:rPr lang="en-US" sz="1200" dirty="0" smtClean="0">
                <a:latin typeface="+mn-lt"/>
              </a:rPr>
              <a:t>7.0 IELTS, 90/25/25 TOEFL</a:t>
            </a:r>
          </a:p>
          <a:p>
            <a:pPr lvl="1"/>
            <a:r>
              <a:rPr lang="en-US" sz="1200" dirty="0" smtClean="0">
                <a:latin typeface="+mn-lt"/>
              </a:rPr>
              <a:t>English Language Pathways (conditional admission) available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dirty="0" smtClean="0">
                <a:latin typeface="+mn-lt"/>
              </a:rPr>
              <a:t>BASE</a:t>
            </a:r>
            <a:r>
              <a:rPr lang="en-US" sz="1200" dirty="0" smtClean="0">
                <a:latin typeface="+mn-lt"/>
              </a:rPr>
              <a:t>: entry into programs in AHS, Arts, Environment, Engineering, Science</a:t>
            </a:r>
          </a:p>
          <a:p>
            <a:pPr marL="0" indent="0">
              <a:buNone/>
            </a:pPr>
            <a:r>
              <a:rPr lang="en-US" sz="1200" b="1" dirty="0" smtClean="0">
                <a:latin typeface="+mn-lt"/>
              </a:rPr>
              <a:t>ELAS</a:t>
            </a:r>
            <a:r>
              <a:rPr lang="en-US" sz="1200" dirty="0" smtClean="0">
                <a:latin typeface="+mn-lt"/>
              </a:rPr>
              <a:t>: entry into Mathematics</a:t>
            </a:r>
          </a:p>
          <a:p>
            <a:r>
              <a:rPr lang="en-US" sz="1200" dirty="0" smtClean="0">
                <a:latin typeface="+mn-lt"/>
              </a:rPr>
              <a:t>For students who meet our academic standards and are slightly short of our English Language Requirement (IELTS 7.0)</a:t>
            </a:r>
          </a:p>
          <a:p>
            <a:r>
              <a:rPr lang="en-US" sz="1200" dirty="0" smtClean="0">
                <a:latin typeface="+mn-lt"/>
              </a:rPr>
              <a:t>Conditional admission</a:t>
            </a:r>
          </a:p>
          <a:p>
            <a:pPr lvl="1">
              <a:spcBef>
                <a:spcPts val="0"/>
              </a:spcBef>
            </a:pPr>
            <a:r>
              <a:rPr lang="en-US" sz="1200" u="sng" dirty="0" smtClean="0">
                <a:latin typeface="+mn-lt"/>
              </a:rPr>
              <a:t>automatic consideration upon application</a:t>
            </a:r>
          </a:p>
          <a:p>
            <a:pPr lvl="1">
              <a:spcBef>
                <a:spcPts val="0"/>
              </a:spcBef>
            </a:pPr>
            <a:r>
              <a:rPr lang="en-US" sz="1200" u="sng" dirty="0" smtClean="0">
                <a:latin typeface="+mn-lt"/>
              </a:rPr>
              <a:t>pathways are not direct entry programs</a:t>
            </a:r>
          </a:p>
          <a:p>
            <a:r>
              <a:rPr lang="en-US" sz="1200" dirty="0" smtClean="0">
                <a:latin typeface="+mn-lt"/>
              </a:rPr>
              <a:t>1 or 2 terms depending on language test score</a:t>
            </a:r>
          </a:p>
          <a:p>
            <a:r>
              <a:rPr lang="en-US" sz="1200" dirty="0" smtClean="0">
                <a:latin typeface="+mn-lt"/>
              </a:rPr>
              <a:t>1 credit course + 3 English language skills classes</a:t>
            </a:r>
          </a:p>
          <a:p>
            <a:r>
              <a:rPr lang="en-US" sz="1200" dirty="0" smtClean="0">
                <a:latin typeface="+mn-lt"/>
              </a:rPr>
              <a:t>Support network of peer leaders, tutors, instructors</a:t>
            </a:r>
          </a:p>
          <a:p>
            <a:r>
              <a:rPr lang="en-US" sz="1200" dirty="0" smtClean="0">
                <a:latin typeface="+mn-lt"/>
              </a:rPr>
              <a:t>Full access to university facilities </a:t>
            </a:r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Canada’s most innovative university</a:t>
            </a:r>
          </a:p>
          <a:p>
            <a:r>
              <a:rPr lang="en-US" dirty="0" smtClean="0">
                <a:latin typeface="+mn-lt"/>
              </a:rPr>
              <a:t>28000 undergraduates, 6000 graduate students</a:t>
            </a:r>
          </a:p>
          <a:p>
            <a:r>
              <a:rPr lang="en-US" dirty="0" smtClean="0">
                <a:latin typeface="+mn-lt"/>
              </a:rPr>
              <a:t>6 faculties, 100+ programs = diversity and specialization</a:t>
            </a:r>
          </a:p>
          <a:p>
            <a:r>
              <a:rPr lang="en-US" dirty="0" smtClean="0">
                <a:latin typeface="+mn-lt"/>
              </a:rPr>
              <a:t>Very high entry standards </a:t>
            </a:r>
          </a:p>
          <a:p>
            <a:pPr lvl="1"/>
            <a:r>
              <a:rPr lang="en-US" dirty="0" smtClean="0">
                <a:latin typeface="+mn-lt"/>
              </a:rPr>
              <a:t>Minimum 80%, many require 85-95% overall</a:t>
            </a:r>
          </a:p>
          <a:p>
            <a:r>
              <a:rPr lang="en-US" dirty="0" smtClean="0">
                <a:latin typeface="+mn-lt"/>
              </a:rPr>
              <a:t>Career-focused students</a:t>
            </a:r>
          </a:p>
          <a:p>
            <a:r>
              <a:rPr lang="en-US" dirty="0" smtClean="0">
                <a:latin typeface="+mn-lt"/>
              </a:rPr>
              <a:t>Self-contained campus within small student-friendly city known as Canada’s technology hub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86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Email confirmation with instructions comes within 2 weeks of application</a:t>
            </a:r>
          </a:p>
          <a:p>
            <a:pPr marL="0" indent="0">
              <a:buFontTx/>
              <a:buNone/>
            </a:pPr>
            <a:r>
              <a:rPr lang="en-US" dirty="0" smtClean="0"/>
              <a:t>- Supporting</a:t>
            </a:r>
            <a:r>
              <a:rPr lang="en-US" baseline="0" dirty="0" smtClean="0"/>
              <a:t> documents must include signed Privacy Release Form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Supporting documents can be uploaded into Quest and then original copies of documents must be mailed to Registrar’s Office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AIF should be written and submitted by all applicants (required in some faculties)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Student must complete the AIF entirely on their own with no assistance from an agent or any other individual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2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+mn-lt"/>
              </a:rPr>
              <a:t>Application fee: CAD$145 plus $85 Waterloo document assessment fee</a:t>
            </a:r>
          </a:p>
          <a:p>
            <a:pPr lvl="1"/>
            <a:r>
              <a:rPr lang="en-US" sz="1200" dirty="0" smtClean="0">
                <a:latin typeface="+mn-lt"/>
              </a:rPr>
              <a:t>Can apply to up to 3 choices/programs; </a:t>
            </a:r>
          </a:p>
          <a:p>
            <a:pPr lvl="1"/>
            <a:r>
              <a:rPr lang="en-US" sz="1200" dirty="0" smtClean="0">
                <a:latin typeface="+mn-lt"/>
              </a:rPr>
              <a:t>$47 per additional choice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2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smtClean="0">
                <a:latin typeface="+mn-lt"/>
              </a:rPr>
              <a:t>Application </a:t>
            </a:r>
            <a:r>
              <a:rPr lang="en-US" sz="1200" dirty="0" smtClean="0">
                <a:latin typeface="+mn-lt"/>
              </a:rPr>
              <a:t>considerations:</a:t>
            </a:r>
          </a:p>
          <a:p>
            <a:pPr lvl="1"/>
            <a:r>
              <a:rPr lang="en-US" sz="1200" u="sng" dirty="0" smtClean="0">
                <a:latin typeface="+mn-lt"/>
              </a:rPr>
              <a:t>Student’s contact information (email) must be included in all parts of the application</a:t>
            </a:r>
          </a:p>
          <a:p>
            <a:pPr lvl="1"/>
            <a:r>
              <a:rPr lang="en-US" sz="1200" dirty="0" smtClean="0">
                <a:latin typeface="+mn-lt"/>
              </a:rPr>
              <a:t>course syllabi (translated) for required courses must be submitted with grades for students studying in a National Curriculum school</a:t>
            </a:r>
          </a:p>
          <a:p>
            <a:pPr lvl="1"/>
            <a:r>
              <a:rPr lang="en-US" sz="1200" dirty="0" smtClean="0">
                <a:latin typeface="+mn-lt"/>
              </a:rPr>
              <a:t>Engineering: apply to preferred program and list 2 additional choices on Admission Information Form (AIF)</a:t>
            </a:r>
          </a:p>
          <a:p>
            <a:pPr lvl="2"/>
            <a:r>
              <a:rPr lang="en-US" sz="1200" dirty="0" smtClean="0">
                <a:latin typeface="+mn-lt"/>
              </a:rPr>
              <a:t>Architecture requires direct application</a:t>
            </a:r>
          </a:p>
          <a:p>
            <a:pPr lvl="2"/>
            <a:r>
              <a:rPr lang="en-US" sz="1200" dirty="0" smtClean="0">
                <a:latin typeface="+mn-lt"/>
              </a:rPr>
              <a:t>can apply to Architecture and another Engineering program.</a:t>
            </a:r>
          </a:p>
          <a:p>
            <a:pPr lvl="1"/>
            <a:r>
              <a:rPr lang="en-US" sz="1200" dirty="0" smtClean="0">
                <a:latin typeface="+mn-lt"/>
              </a:rPr>
              <a:t>We accept multiple applications – every application receives a decision</a:t>
            </a:r>
          </a:p>
          <a:p>
            <a:pPr lvl="1"/>
            <a:r>
              <a:rPr lang="en-US" sz="1200" dirty="0" smtClean="0">
                <a:latin typeface="+mn-lt"/>
              </a:rPr>
              <a:t>Regular versus Co-op: apply to co-op program</a:t>
            </a:r>
          </a:p>
          <a:p>
            <a:pPr lvl="1"/>
            <a:r>
              <a:rPr lang="en-US" sz="1200" dirty="0" smtClean="0">
                <a:latin typeface="+mn-lt"/>
              </a:rPr>
              <a:t>University Colleges: St. Jerome’s, </a:t>
            </a:r>
            <a:r>
              <a:rPr lang="en-US" sz="1200" dirty="0" err="1" smtClean="0">
                <a:latin typeface="+mn-lt"/>
              </a:rPr>
              <a:t>Renison</a:t>
            </a:r>
            <a:r>
              <a:rPr lang="en-US" sz="1200" dirty="0" smtClean="0">
                <a:latin typeface="+mn-lt"/>
              </a:rPr>
              <a:t>, and main campus all offer Faculty of Arts programs - apply to your first choice</a:t>
            </a:r>
          </a:p>
          <a:p>
            <a:pPr lvl="1"/>
            <a:r>
              <a:rPr lang="en-US" sz="1200" dirty="0" smtClean="0">
                <a:latin typeface="+mn-lt"/>
              </a:rPr>
              <a:t>Alternate admissions </a:t>
            </a:r>
          </a:p>
          <a:p>
            <a:pPr lvl="1"/>
            <a:r>
              <a:rPr lang="en-US" sz="1200" dirty="0" smtClean="0">
                <a:latin typeface="+mn-lt"/>
              </a:rPr>
              <a:t>When submitting </a:t>
            </a:r>
            <a:r>
              <a:rPr lang="en-US" sz="1200" u="sng" dirty="0" smtClean="0">
                <a:latin typeface="+mn-lt"/>
              </a:rPr>
              <a:t>supporting documents </a:t>
            </a:r>
            <a:r>
              <a:rPr lang="en-US" sz="1200" dirty="0" smtClean="0">
                <a:latin typeface="+mn-lt"/>
              </a:rPr>
              <a:t>(grades, AIF, Privacy Release Form, ELR test scores), they </a:t>
            </a:r>
            <a:r>
              <a:rPr lang="en-US" sz="1200" u="sng" dirty="0" smtClean="0">
                <a:latin typeface="+mn-lt"/>
              </a:rPr>
              <a:t>must be uploaded into Quest and then original documents sent to University of Waterloo</a:t>
            </a:r>
          </a:p>
          <a:p>
            <a:r>
              <a:rPr lang="en-US" sz="1200" b="1" dirty="0" smtClean="0">
                <a:latin typeface="+mn-lt"/>
              </a:rPr>
              <a:t>Admission Information Form (AIF)</a:t>
            </a:r>
          </a:p>
          <a:p>
            <a:pPr lvl="1"/>
            <a:r>
              <a:rPr lang="en-US" sz="1200" u="sng" dirty="0" smtClean="0">
                <a:latin typeface="+mn-lt"/>
              </a:rPr>
              <a:t>Must be completed entirely by student with NO agent involvement at all</a:t>
            </a:r>
          </a:p>
          <a:p>
            <a:pPr lvl="1"/>
            <a:r>
              <a:rPr lang="en-US" sz="1200" dirty="0" smtClean="0">
                <a:latin typeface="+mn-lt"/>
              </a:rPr>
              <a:t>Required for Engineering &amp; Math; highly recommended for all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2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2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+mn-lt"/>
              </a:rPr>
              <a:t>Additional expenses:</a:t>
            </a:r>
          </a:p>
          <a:p>
            <a:pPr lvl="1"/>
            <a:r>
              <a:rPr lang="en-US" sz="1200" dirty="0" smtClean="0">
                <a:latin typeface="+mn-lt"/>
              </a:rPr>
              <a:t>Incidental fees = $2000</a:t>
            </a:r>
          </a:p>
          <a:p>
            <a:pPr lvl="1"/>
            <a:r>
              <a:rPr lang="en-US" sz="1200" dirty="0" smtClean="0">
                <a:latin typeface="+mn-lt"/>
              </a:rPr>
              <a:t>Books &amp; supplies = $2000-$4000</a:t>
            </a:r>
          </a:p>
          <a:p>
            <a:pPr lvl="1"/>
            <a:r>
              <a:rPr lang="en-US" sz="1200" dirty="0" smtClean="0">
                <a:latin typeface="+mn-lt"/>
              </a:rPr>
              <a:t>Residence (including meal plan) = $9200-$11700</a:t>
            </a:r>
          </a:p>
          <a:p>
            <a:pPr lvl="1"/>
            <a:r>
              <a:rPr lang="en-US" sz="1200" dirty="0" smtClean="0">
                <a:latin typeface="+mn-lt"/>
              </a:rPr>
              <a:t>Off-campus housing = $6700</a:t>
            </a:r>
          </a:p>
          <a:p>
            <a:pPr lvl="1"/>
            <a:r>
              <a:rPr lang="en-US" sz="1200" dirty="0" smtClean="0">
                <a:latin typeface="+mn-lt"/>
              </a:rPr>
              <a:t>Personal expenses = $3000-$5000</a:t>
            </a:r>
          </a:p>
          <a:p>
            <a:pPr lvl="1"/>
            <a:r>
              <a:rPr lang="en-US" sz="1200" dirty="0" smtClean="0">
                <a:latin typeface="+mn-lt"/>
              </a:rPr>
              <a:t>Co-op Fees = $634/academic term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85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 this up</a:t>
            </a:r>
            <a:r>
              <a:rPr lang="en-US" baseline="0" dirty="0" smtClean="0"/>
              <a:t> with co-op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297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+mn-lt"/>
              </a:rPr>
              <a:t>Scholarships:</a:t>
            </a:r>
          </a:p>
          <a:p>
            <a:pPr lvl="1"/>
            <a:r>
              <a:rPr lang="en-US" sz="1200" dirty="0" smtClean="0">
                <a:latin typeface="+mn-lt"/>
              </a:rPr>
              <a:t>Automatic consideration based on admission averages</a:t>
            </a:r>
          </a:p>
          <a:p>
            <a:pPr lvl="1"/>
            <a:r>
              <a:rPr lang="en-US" sz="1200" dirty="0" smtClean="0">
                <a:latin typeface="+mn-lt"/>
              </a:rPr>
              <a:t>Faculty Entrance Scholarships: $500 for first year to $80000 for 4 years</a:t>
            </a:r>
          </a:p>
          <a:p>
            <a:pPr lvl="1"/>
            <a:r>
              <a:rPr lang="en-US" sz="1200" dirty="0" smtClean="0">
                <a:latin typeface="+mn-lt"/>
              </a:rPr>
              <a:t>Merit Scholarships: $1000-$2000 for first year</a:t>
            </a:r>
          </a:p>
          <a:p>
            <a:pPr lvl="1"/>
            <a:r>
              <a:rPr lang="en-US" sz="1200" dirty="0" smtClean="0">
                <a:latin typeface="+mn-lt"/>
              </a:rPr>
              <a:t>President’s Scholarship of Distinction: $2000 first year plus up to $3000 in upper years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854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+mn-lt"/>
              </a:rPr>
              <a:t>Target: 5 registered students per year</a:t>
            </a:r>
          </a:p>
          <a:p>
            <a:r>
              <a:rPr lang="en-US" sz="1200" dirty="0" smtClean="0">
                <a:latin typeface="+mn-lt"/>
              </a:rPr>
              <a:t>Open and productive relationships which reflect our core values:</a:t>
            </a:r>
          </a:p>
          <a:p>
            <a:pPr lvl="1"/>
            <a:r>
              <a:rPr lang="en-US" sz="1200" dirty="0" smtClean="0">
                <a:latin typeface="+mn-lt"/>
              </a:rPr>
              <a:t>supportive mentorship, professional quality, respectful communication, creativity, positive energy and synergy</a:t>
            </a:r>
          </a:p>
          <a:p>
            <a:r>
              <a:rPr lang="en-US" sz="1200" spc="0" dirty="0" smtClean="0">
                <a:latin typeface="+mn-lt"/>
              </a:rPr>
              <a:t>Network of local contacts who respect and protect our reputation</a:t>
            </a:r>
          </a:p>
          <a:p>
            <a:pPr lvl="1"/>
            <a:r>
              <a:rPr lang="en-US" sz="1200" dirty="0" smtClean="0">
                <a:latin typeface="+mn-lt"/>
              </a:rPr>
              <a:t>Innovation, unconventional, risk-taking, collaborative, critical-thinking, connected, courageous</a:t>
            </a:r>
          </a:p>
          <a:p>
            <a:r>
              <a:rPr lang="en-US" sz="1200" dirty="0" smtClean="0">
                <a:latin typeface="+mn-lt"/>
              </a:rPr>
              <a:t>Encourage regular communication</a:t>
            </a:r>
          </a:p>
          <a:p>
            <a:r>
              <a:rPr lang="en-US" sz="1200" dirty="0" smtClean="0">
                <a:latin typeface="+mn-lt"/>
              </a:rPr>
              <a:t>Provide prompt and consistent response to general admissions inquiries</a:t>
            </a:r>
          </a:p>
          <a:p>
            <a:r>
              <a:rPr lang="en-US" sz="1200" dirty="0" smtClean="0">
                <a:latin typeface="+mn-lt"/>
              </a:rPr>
              <a:t>The scheduling of Waterloo staff visits to a city/country is based on both school and agent visits</a:t>
            </a:r>
          </a:p>
          <a:p>
            <a:pPr lvl="1"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Waterloo staff will have full control over the nature and activities of local visit</a:t>
            </a:r>
          </a:p>
          <a:p>
            <a:pPr lvl="1"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Participation in agent fairs will be at Waterloo’s discretion</a:t>
            </a:r>
          </a:p>
          <a:p>
            <a:pPr lvl="1"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Agents must send notification of fairs to Waterloo</a:t>
            </a:r>
          </a:p>
          <a:p>
            <a:pPr lvl="1"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Any agent expenses on behalf of Waterloo must be pre-approved by Waterloo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2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+mn-lt"/>
              </a:rPr>
              <a:t>Raising awareness </a:t>
            </a:r>
          </a:p>
          <a:p>
            <a:pPr lvl="1"/>
            <a:r>
              <a:rPr lang="en-US" sz="1200" dirty="0" smtClean="0">
                <a:latin typeface="+mn-lt"/>
              </a:rPr>
              <a:t>attract exceptional students and support prospective students that have been developed by our recruiting staff</a:t>
            </a:r>
          </a:p>
          <a:p>
            <a:r>
              <a:rPr lang="en-US" sz="1200" dirty="0" smtClean="0">
                <a:latin typeface="+mn-lt"/>
              </a:rPr>
              <a:t>Qualifying applicants</a:t>
            </a:r>
          </a:p>
          <a:p>
            <a:pPr lvl="1"/>
            <a:r>
              <a:rPr lang="en-US" sz="1200" dirty="0" smtClean="0">
                <a:latin typeface="+mn-lt"/>
              </a:rPr>
              <a:t>vetting applicants to ensure admissibility</a:t>
            </a:r>
          </a:p>
          <a:p>
            <a:pPr lvl="1"/>
            <a:r>
              <a:rPr lang="en-US" sz="1200" dirty="0" smtClean="0">
                <a:latin typeface="+mn-lt"/>
              </a:rPr>
              <a:t>More quality applicants, not simply greater quantity</a:t>
            </a:r>
          </a:p>
          <a:p>
            <a:r>
              <a:rPr lang="en-US" sz="1200" dirty="0" smtClean="0">
                <a:latin typeface="+mn-lt"/>
              </a:rPr>
              <a:t>Academic diversity</a:t>
            </a:r>
          </a:p>
          <a:p>
            <a:pPr lvl="1"/>
            <a:r>
              <a:rPr lang="en-US" sz="1200" dirty="0" smtClean="0">
                <a:latin typeface="+mn-lt"/>
              </a:rPr>
              <a:t>applications beyond Engineering &amp; Math</a:t>
            </a:r>
          </a:p>
          <a:p>
            <a:r>
              <a:rPr lang="en-US" sz="1200" dirty="0" smtClean="0">
                <a:latin typeface="+mn-lt"/>
              </a:rPr>
              <a:t>Brightest and most motivated students</a:t>
            </a:r>
          </a:p>
          <a:p>
            <a:pPr lvl="1"/>
            <a:r>
              <a:rPr lang="en-US" sz="1200" dirty="0" smtClean="0">
                <a:latin typeface="+mn-lt"/>
              </a:rPr>
              <a:t>position ourselves among the top 100 universities in the world</a:t>
            </a:r>
          </a:p>
          <a:p>
            <a:pPr lvl="1"/>
            <a:r>
              <a:rPr lang="en-US" sz="1200" dirty="0" smtClean="0">
                <a:latin typeface="+mn-lt"/>
              </a:rPr>
              <a:t>‘average’ isn’t good enough</a:t>
            </a:r>
          </a:p>
          <a:p>
            <a:r>
              <a:rPr lang="en-US" sz="1200" dirty="0" smtClean="0">
                <a:latin typeface="+mn-lt"/>
              </a:rPr>
              <a:t>Support students throughout Admissions process</a:t>
            </a:r>
          </a:p>
          <a:p>
            <a:pPr lvl="1"/>
            <a:r>
              <a:rPr lang="en-US" sz="1200" dirty="0" smtClean="0">
                <a:latin typeface="+mn-lt"/>
              </a:rPr>
              <a:t>Promote student self-sufficiency with agent support</a:t>
            </a:r>
          </a:p>
          <a:p>
            <a:pPr lvl="1"/>
            <a:r>
              <a:rPr lang="en-US" sz="1200" dirty="0" smtClean="0">
                <a:latin typeface="+mn-lt"/>
              </a:rPr>
              <a:t>Use</a:t>
            </a:r>
            <a:r>
              <a:rPr lang="en-US" sz="1200" i="1" dirty="0" smtClean="0">
                <a:latin typeface="+mn-lt"/>
              </a:rPr>
              <a:t> </a:t>
            </a:r>
            <a:r>
              <a:rPr lang="en-US" sz="1200" i="1" dirty="0" err="1" smtClean="0">
                <a:latin typeface="+mn-lt"/>
              </a:rPr>
              <a:t>www.findoutmore.uwaterloo.ca</a:t>
            </a:r>
            <a:r>
              <a:rPr lang="en-US" sz="1200" dirty="0" smtClean="0">
                <a:latin typeface="+mn-lt"/>
              </a:rPr>
              <a:t> as a resource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At conclusion of slides, you may consider providing a tour of </a:t>
            </a:r>
            <a:r>
              <a:rPr lang="en-US" sz="1200" dirty="0" err="1" smtClean="0"/>
              <a:t>FindOutMore</a:t>
            </a:r>
            <a:r>
              <a:rPr lang="en-US" sz="1200" baseline="0" dirty="0" smtClean="0"/>
              <a:t> </a:t>
            </a:r>
            <a:r>
              <a:rPr lang="en-US" sz="1200" dirty="0" smtClean="0"/>
              <a:t>website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Co-op = alternate 4-month terms of study and 4-month paid work terms</a:t>
            </a:r>
          </a:p>
          <a:p>
            <a:r>
              <a:rPr lang="en-US" dirty="0" smtClean="0">
                <a:latin typeface="+mn-lt"/>
              </a:rPr>
              <a:t>Up to 2 years of paid work experience</a:t>
            </a:r>
          </a:p>
          <a:p>
            <a:r>
              <a:rPr lang="en-US" dirty="0" smtClean="0">
                <a:latin typeface="+mn-lt"/>
              </a:rPr>
              <a:t>Potential earnings of $37000 - $77000 </a:t>
            </a:r>
          </a:p>
          <a:p>
            <a:r>
              <a:rPr lang="en-US" dirty="0" smtClean="0">
                <a:latin typeface="+mn-lt"/>
              </a:rPr>
              <a:t>Opportunity to try various jobs and test variety of careers while completing the degree</a:t>
            </a:r>
          </a:p>
          <a:p>
            <a:r>
              <a:rPr lang="en-US" dirty="0" smtClean="0">
                <a:latin typeface="+mn-lt"/>
              </a:rPr>
              <a:t>Establish a network of employment contacts to improve career success</a:t>
            </a:r>
          </a:p>
          <a:p>
            <a:r>
              <a:rPr lang="en-US" dirty="0" smtClean="0">
                <a:latin typeface="+mn-lt"/>
              </a:rPr>
              <a:t>Co-op experience leads to stronger career prospects and higher starting salaries upon graduation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21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+mn-lt"/>
              </a:rPr>
              <a:t>Focus: assessment and treatment, preventing illness and injury, optimizing quality of life </a:t>
            </a:r>
          </a:p>
          <a:p>
            <a:r>
              <a:rPr lang="en-US" sz="1200" dirty="0" smtClean="0">
                <a:latin typeface="+mn-lt"/>
              </a:rPr>
              <a:t>Studying real-world problems in the classroom = graduates well-prepared for health professions or professional schools, such as medicine. </a:t>
            </a:r>
          </a:p>
          <a:p>
            <a:r>
              <a:rPr lang="en-US" sz="1200" dirty="0" smtClean="0">
                <a:latin typeface="+mn-lt"/>
              </a:rPr>
              <a:t>Key Programs:</a:t>
            </a:r>
          </a:p>
          <a:p>
            <a:pPr lvl="1"/>
            <a:r>
              <a:rPr lang="en-US" sz="1200" dirty="0" smtClean="0">
                <a:latin typeface="+mn-lt"/>
              </a:rPr>
              <a:t>Kinesiology: science of human movement, with a focus on four core areas: Biomechanics, Physiology, Neuroscience, and Social Sciences</a:t>
            </a:r>
          </a:p>
          <a:p>
            <a:pPr lvl="1"/>
            <a:r>
              <a:rPr lang="en-US" sz="1200" dirty="0" smtClean="0">
                <a:latin typeface="+mn-lt"/>
              </a:rPr>
              <a:t>Health Studies: Focus on the prevention of illness – proactive rather than reactive</a:t>
            </a:r>
          </a:p>
          <a:p>
            <a:pPr lvl="1"/>
            <a:r>
              <a:rPr lang="en-US" sz="1200" dirty="0" smtClean="0">
                <a:latin typeface="+mn-lt"/>
              </a:rPr>
              <a:t>Public Health: how to facilitate change in the social, political, environmental, and economic conditions that affect our health</a:t>
            </a:r>
          </a:p>
          <a:p>
            <a:pPr lvl="1"/>
            <a:r>
              <a:rPr lang="en-US" sz="1200" dirty="0" smtClean="0">
                <a:latin typeface="+mn-lt"/>
              </a:rPr>
              <a:t>Recreation &amp; Leisure Studies: how health and well-being are enhanced through the effective use of leisure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+mn-lt"/>
              </a:rPr>
              <a:t>Interdisciplinary approach to research</a:t>
            </a:r>
          </a:p>
          <a:p>
            <a:pPr lvl="1"/>
            <a:r>
              <a:rPr lang="en-US" sz="1200" dirty="0" smtClean="0">
                <a:latin typeface="+mn-lt"/>
              </a:rPr>
              <a:t>social and applied science connections</a:t>
            </a:r>
          </a:p>
          <a:p>
            <a:r>
              <a:rPr lang="en-US" sz="1200" dirty="0" smtClean="0">
                <a:latin typeface="+mn-lt"/>
              </a:rPr>
              <a:t>Maximum flexibility in course selection and potential majors</a:t>
            </a:r>
          </a:p>
          <a:p>
            <a:r>
              <a:rPr lang="en-US" sz="1200" dirty="0" smtClean="0">
                <a:latin typeface="+mn-lt"/>
              </a:rPr>
              <a:t>24 different Majors grouped into Social Sciences, Humanities, Fine &amp; Performing Arts, Languages &amp; Cultures</a:t>
            </a:r>
          </a:p>
          <a:p>
            <a:pPr lvl="0"/>
            <a:r>
              <a:rPr lang="en-CA" sz="1200" dirty="0" smtClean="0">
                <a:latin typeface="+mn-lt"/>
              </a:rPr>
              <a:t>Key programs: </a:t>
            </a:r>
            <a:endParaRPr lang="en-US" sz="1200" dirty="0" smtClean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CA" sz="1200" dirty="0" smtClean="0">
                <a:latin typeface="+mn-lt"/>
              </a:rPr>
              <a:t>Arts and Business</a:t>
            </a:r>
            <a:endParaRPr lang="en-US" sz="1200" dirty="0" smtClean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CA" sz="1200" dirty="0" smtClean="0">
                <a:latin typeface="+mn-lt"/>
              </a:rPr>
              <a:t>Accounting and Financial Management </a:t>
            </a:r>
            <a:endParaRPr lang="en-US" sz="1200" dirty="0" smtClean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CA" sz="1200" dirty="0" smtClean="0">
                <a:latin typeface="+mn-lt"/>
              </a:rPr>
              <a:t>Social Development Studies</a:t>
            </a:r>
            <a:endParaRPr lang="en-US" sz="1200" dirty="0" smtClean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CA" sz="1200" dirty="0" smtClean="0">
                <a:latin typeface="+mn-lt"/>
              </a:rPr>
              <a:t>Honours Arts</a:t>
            </a:r>
            <a:endParaRPr lang="en-US" sz="1200" dirty="0" smtClean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CA" sz="1200" dirty="0" smtClean="0">
                <a:latin typeface="+mn-lt"/>
              </a:rPr>
              <a:t>Global Business Digital Arts (</a:t>
            </a:r>
            <a:r>
              <a:rPr lang="en-US" sz="1200" dirty="0" smtClean="0">
                <a:latin typeface="+mn-lt"/>
              </a:rPr>
              <a:t>relationship between content, business and technology and its application in digital economies)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+mn-lt"/>
              </a:rPr>
              <a:t>Largest in Canada, exceptionally high entry standards</a:t>
            </a:r>
          </a:p>
          <a:p>
            <a:r>
              <a:rPr lang="en-US" sz="1200" dirty="0" smtClean="0">
                <a:latin typeface="+mn-lt"/>
              </a:rPr>
              <a:t>Direct entry into specific branch (</a:t>
            </a:r>
            <a:r>
              <a:rPr lang="en-US" sz="1200" dirty="0" err="1" smtClean="0">
                <a:latin typeface="+mn-lt"/>
              </a:rPr>
              <a:t>eg</a:t>
            </a:r>
            <a:r>
              <a:rPr lang="en-US" sz="1200" dirty="0" smtClean="0">
                <a:latin typeface="+mn-lt"/>
              </a:rPr>
              <a:t>. Chemical) = supported smaller cohort + inventive design teams</a:t>
            </a:r>
          </a:p>
          <a:p>
            <a:r>
              <a:rPr lang="en-US" sz="1200" dirty="0" smtClean="0">
                <a:latin typeface="+mn-lt"/>
              </a:rPr>
              <a:t>100% co-op: immersive education = knowledge students learn in the classroom is strengthened with real-world experiences</a:t>
            </a:r>
          </a:p>
          <a:p>
            <a:r>
              <a:rPr lang="en-US" sz="1200" dirty="0" smtClean="0">
                <a:latin typeface="+mn-lt"/>
              </a:rPr>
              <a:t>Entrepreneurial focus: students innovate with novel ideas and incubate these ideas early in their careers</a:t>
            </a:r>
          </a:p>
          <a:p>
            <a:r>
              <a:rPr lang="en-US" sz="1200" dirty="0" smtClean="0">
                <a:latin typeface="+mn-lt"/>
              </a:rPr>
              <a:t>14 different branches of Engineering (includes Architecture)</a:t>
            </a:r>
          </a:p>
          <a:p>
            <a:pPr lvl="0"/>
            <a:r>
              <a:rPr lang="en-CA" sz="1200" dirty="0" smtClean="0">
                <a:latin typeface="+mn-lt"/>
              </a:rPr>
              <a:t>Key programs: </a:t>
            </a:r>
            <a:endParaRPr lang="en-US" sz="1200" dirty="0" smtClean="0">
              <a:latin typeface="+mn-lt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CA" sz="1200" dirty="0" smtClean="0">
                <a:latin typeface="+mn-lt"/>
              </a:rPr>
              <a:t>Architecture</a:t>
            </a:r>
            <a:endParaRPr lang="en-US" sz="1200" dirty="0" smtClean="0">
              <a:latin typeface="+mn-lt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CA" sz="1200" dirty="0" smtClean="0">
                <a:latin typeface="+mn-lt"/>
              </a:rPr>
              <a:t>Mechanical Engineering </a:t>
            </a:r>
            <a:endParaRPr lang="en-US" sz="1200" dirty="0" smtClean="0">
              <a:latin typeface="+mn-lt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CA" sz="1200" dirty="0" smtClean="0">
                <a:latin typeface="+mn-lt"/>
              </a:rPr>
              <a:t>Civil Engineering </a:t>
            </a:r>
            <a:endParaRPr lang="en-US" sz="1200" dirty="0" smtClean="0">
              <a:latin typeface="+mn-lt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CA" sz="1200" dirty="0" smtClean="0">
                <a:latin typeface="+mn-lt"/>
              </a:rPr>
              <a:t>Chemical Engineering</a:t>
            </a:r>
            <a:endParaRPr lang="en-US" sz="1200" dirty="0" smtClean="0">
              <a:latin typeface="+mn-lt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CA" sz="1200" dirty="0" smtClean="0">
                <a:latin typeface="+mn-lt"/>
              </a:rPr>
              <a:t>Systems Design Engineering </a:t>
            </a:r>
            <a:endParaRPr lang="en-US" sz="1200" dirty="0" smtClean="0">
              <a:latin typeface="+mn-lt"/>
            </a:endParaRPr>
          </a:p>
          <a:p>
            <a:pPr lvl="0"/>
            <a:r>
              <a:rPr lang="en-CA" sz="1200" dirty="0" smtClean="0">
                <a:latin typeface="+mn-lt"/>
              </a:rPr>
              <a:t>Offers degrees in emerging multidisciplinary areas such as biomedical, mechatronics, nanotechnology, and environmental engineering </a:t>
            </a:r>
            <a:endParaRPr lang="en-US" sz="1200" dirty="0" smtClean="0">
              <a:latin typeface="+mn-lt"/>
            </a:endParaRPr>
          </a:p>
          <a:p>
            <a:pPr lvl="0"/>
            <a:r>
              <a:rPr lang="en-CA" sz="1200" dirty="0" smtClean="0">
                <a:latin typeface="+mn-lt"/>
              </a:rPr>
              <a:t>Strong reputation for leadership and innovation, with many start-up companies originating from Engineering students </a:t>
            </a:r>
            <a:r>
              <a:rPr lang="en-CA" sz="1200" dirty="0" smtClean="0"/>
              <a:t/>
            </a:r>
            <a:br>
              <a:rPr lang="en-CA" sz="1200" dirty="0" smtClean="0"/>
            </a:b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sz="1200" dirty="0" smtClean="0">
                <a:latin typeface="+mn-lt"/>
              </a:rPr>
              <a:t>Creates knowledge, nurtures learning, and promotes action to achieve sustainable futures in Canada and internationally </a:t>
            </a:r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Focus on sustainability of human and natural environments</a:t>
            </a:r>
          </a:p>
          <a:p>
            <a:r>
              <a:rPr lang="en-US" sz="1200" dirty="0" smtClean="0">
                <a:latin typeface="+mn-lt"/>
              </a:rPr>
              <a:t>Key programs:</a:t>
            </a:r>
          </a:p>
          <a:p>
            <a:pPr lvl="1"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Environment and Business </a:t>
            </a:r>
          </a:p>
          <a:p>
            <a:pPr lvl="1"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Environment and Resource Studies </a:t>
            </a:r>
          </a:p>
          <a:p>
            <a:pPr lvl="1"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Geography and Aviation </a:t>
            </a:r>
          </a:p>
          <a:p>
            <a:pPr lvl="1"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Geography and Environmental Management</a:t>
            </a:r>
          </a:p>
          <a:p>
            <a:pPr lvl="1">
              <a:spcBef>
                <a:spcPts val="0"/>
              </a:spcBef>
            </a:pPr>
            <a:r>
              <a:rPr lang="en-US" sz="1200" dirty="0" err="1" smtClean="0">
                <a:latin typeface="+mn-lt"/>
              </a:rPr>
              <a:t>Geomatics</a:t>
            </a:r>
            <a:endParaRPr lang="en-US" sz="1200" dirty="0" smtClean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International Development </a:t>
            </a:r>
          </a:p>
          <a:p>
            <a:pPr lvl="1"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Knowledge Integration </a:t>
            </a:r>
          </a:p>
          <a:p>
            <a:pPr lvl="1"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Planning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 smtClean="0">
                <a:latin typeface="+mn-lt"/>
              </a:rPr>
              <a:t>Largest concentration of mathematical and computer science talent in the world;</a:t>
            </a:r>
            <a:r>
              <a:rPr lang="en-US" sz="1200" dirty="0" smtClean="0">
                <a:latin typeface="+mn-lt"/>
              </a:rPr>
              <a:t> breadth of choices; exceptionally high entry standards</a:t>
            </a:r>
          </a:p>
          <a:p>
            <a:r>
              <a:rPr lang="en-US" sz="1200" dirty="0" smtClean="0">
                <a:latin typeface="+mn-lt"/>
              </a:rPr>
              <a:t>Three entry points: Computer Science, Business and Accounting, and Mathematics </a:t>
            </a:r>
          </a:p>
          <a:p>
            <a:r>
              <a:rPr lang="en-US" sz="1200" dirty="0" smtClean="0">
                <a:latin typeface="+mn-lt"/>
              </a:rPr>
              <a:t>21 different program majors</a:t>
            </a:r>
          </a:p>
          <a:p>
            <a:pPr lvl="0"/>
            <a:r>
              <a:rPr lang="en-CA" sz="1200" dirty="0" smtClean="0">
                <a:latin typeface="+mn-lt"/>
              </a:rPr>
              <a:t>Key programs: </a:t>
            </a:r>
            <a:endParaRPr lang="en-US" sz="1200" dirty="0" smtClean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CA" sz="1200" dirty="0" smtClean="0">
                <a:latin typeface="+mn-lt"/>
              </a:rPr>
              <a:t>Computer Science </a:t>
            </a:r>
            <a:endParaRPr lang="en-US" sz="1200" dirty="0" smtClean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CA" sz="1200" dirty="0" smtClean="0">
                <a:latin typeface="+mn-lt"/>
              </a:rPr>
              <a:t>Statistics and Actuarial Science </a:t>
            </a:r>
            <a:endParaRPr lang="en-US" sz="1200" dirty="0" smtClean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CA" sz="1200" dirty="0" smtClean="0">
                <a:latin typeface="+mn-lt"/>
              </a:rPr>
              <a:t>Mathematics, Business and Accounting</a:t>
            </a:r>
            <a:endParaRPr lang="en-US" sz="1200" dirty="0" smtClean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CA" sz="1200" dirty="0" smtClean="0">
                <a:latin typeface="+mn-lt"/>
              </a:rPr>
              <a:t>Pure mathematics </a:t>
            </a:r>
            <a:endParaRPr lang="en-US" sz="1200" dirty="0" smtClean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CA" sz="1200" dirty="0" err="1" smtClean="0">
                <a:latin typeface="+mn-lt"/>
              </a:rPr>
              <a:t>Combinatorics</a:t>
            </a:r>
            <a:r>
              <a:rPr lang="en-CA" sz="1200" dirty="0" smtClean="0">
                <a:latin typeface="+mn-lt"/>
              </a:rPr>
              <a:t> and Optimization </a:t>
            </a:r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Advanced problem-solving skills applied to all areas of economy</a:t>
            </a:r>
          </a:p>
          <a:p>
            <a:r>
              <a:rPr lang="en-US" sz="1200" dirty="0" smtClean="0">
                <a:latin typeface="+mn-lt"/>
              </a:rPr>
              <a:t>Strengths in actuarial science, statistics, financial analysis, math &amp; business, computer science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18147-CBA4-4BBD-AD23-11336BAB8C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6208"/>
      </p:ext>
    </p:extLst>
  </p:cSld>
  <p:clrMapOvr>
    <a:masterClrMapping/>
  </p:clrMapOvr>
</p:notes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4.emf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462" y="1366174"/>
            <a:ext cx="7402894" cy="136207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155197" y="2966001"/>
            <a:ext cx="6847004" cy="5841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5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1143000"/>
          </a:xfrm>
        </p:spPr>
        <p:txBody>
          <a:bodyPr anchor="t"/>
          <a:lstStyle>
            <a:lvl1pPr>
              <a:defRPr cap="all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pc="100">
                <a:solidFill>
                  <a:srgbClr val="FFFFFF"/>
                </a:solidFill>
              </a:defRPr>
            </a:lvl1pPr>
            <a:lvl2pPr>
              <a:defRPr spc="100">
                <a:solidFill>
                  <a:srgbClr val="FFFFFF"/>
                </a:solidFill>
              </a:defRPr>
            </a:lvl2pPr>
            <a:lvl3pPr>
              <a:defRPr spc="100">
                <a:solidFill>
                  <a:srgbClr val="FFFFFF"/>
                </a:solidFill>
              </a:defRPr>
            </a:lvl3pPr>
            <a:lvl4pPr>
              <a:defRPr spc="100">
                <a:solidFill>
                  <a:srgbClr val="FFFFFF"/>
                </a:solidFill>
              </a:defRPr>
            </a:lvl4pPr>
            <a:lvl5pPr>
              <a:defRPr spc="100">
                <a:solidFill>
                  <a:srgbClr val="FFFFFF"/>
                </a:solidFill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79E620-8AEF-4852-90CC-51EF391A5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2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2625" y="6173788"/>
            <a:ext cx="54975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79E620-8AEF-4852-90CC-51EF391A5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2625" y="6173788"/>
            <a:ext cx="54975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79E620-8AEF-4852-90CC-51EF391A5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6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192588" y="3297238"/>
            <a:ext cx="4959350" cy="1363662"/>
            <a:chOff x="4192753" y="3296979"/>
            <a:chExt cx="4958897" cy="1364476"/>
          </a:xfrm>
        </p:grpSpPr>
        <p:sp>
          <p:nvSpPr>
            <p:cNvPr id="4" name="TextBox 3"/>
            <p:cNvSpPr txBox="1"/>
            <p:nvPr/>
          </p:nvSpPr>
          <p:spPr>
            <a:xfrm>
              <a:off x="4326091" y="3296979"/>
              <a:ext cx="4825559" cy="1364476"/>
            </a:xfrm>
            <a:prstGeom prst="rect">
              <a:avLst/>
            </a:prstGeom>
            <a:solidFill>
              <a:schemeClr val="tx1">
                <a:alpha val="76000"/>
              </a:schemeClr>
            </a:solidFill>
          </p:spPr>
          <p:txBody>
            <a:bodyPr lIns="274320" tIns="91440" rIns="274320" bIns="182880" anchor="ctr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spc="100" dirty="0">
                  <a:solidFill>
                    <a:schemeClr val="bg1"/>
                  </a:solidFill>
                  <a:latin typeface="Arial"/>
                  <a:ea typeface="+mn-ea"/>
                  <a:cs typeface="Arial"/>
                </a:rPr>
                <a:t>This is an optional area for you to put a message or caption for your photo. Just delete it if you don’t need to use it.</a:t>
              </a:r>
            </a:p>
          </p:txBody>
        </p:sp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753" y="3473229"/>
              <a:ext cx="342541" cy="29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822"/>
            <a:ext cx="9153144" cy="585170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2625" y="6173788"/>
            <a:ext cx="54975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79E620-8AEF-4852-90CC-51EF391A5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8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1040493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43979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6114"/>
            <a:ext cx="3008313" cy="42309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2625" y="6173788"/>
            <a:ext cx="54975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79E620-8AEF-4852-90CC-51EF391A5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242425" cy="695801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99999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286" y="5842254"/>
            <a:ext cx="4492752" cy="828548"/>
          </a:xfrm>
        </p:spPr>
        <p:txBody>
          <a:bodyPr/>
          <a:lstStyle>
            <a:lvl1pPr algn="l">
              <a:defRPr sz="1800">
                <a:solidFill>
                  <a:srgbClr val="FFFFFF"/>
                </a:solidFill>
                <a:effectLst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22263" y="324672"/>
            <a:ext cx="3111500" cy="4224528"/>
          </a:xfrm>
        </p:spPr>
        <p:txBody>
          <a:bodyPr/>
          <a:lstStyle/>
          <a:p>
            <a:pPr lvl="0"/>
            <a:r>
              <a:rPr lang="en-CA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02025" y="324673"/>
            <a:ext cx="2711450" cy="2068513"/>
          </a:xfrm>
        </p:spPr>
        <p:txBody>
          <a:bodyPr/>
          <a:lstStyle/>
          <a:p>
            <a:pPr lvl="0"/>
            <a:r>
              <a:rPr lang="en-CA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89675" y="324670"/>
            <a:ext cx="2625725" cy="6346131"/>
          </a:xfrm>
        </p:spPr>
        <p:txBody>
          <a:bodyPr/>
          <a:lstStyle/>
          <a:p>
            <a:pPr lvl="0"/>
            <a:r>
              <a:rPr lang="en-CA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961038" y="2450336"/>
            <a:ext cx="1252437" cy="4220465"/>
          </a:xfrm>
        </p:spPr>
        <p:txBody>
          <a:bodyPr/>
          <a:lstStyle/>
          <a:p>
            <a:pPr lvl="0"/>
            <a:r>
              <a:rPr lang="en-CA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502025" y="2450336"/>
            <a:ext cx="1385888" cy="4220465"/>
          </a:xfrm>
        </p:spPr>
        <p:txBody>
          <a:bodyPr/>
          <a:lstStyle/>
          <a:p>
            <a:pPr lvl="0"/>
            <a:r>
              <a:rPr lang="en-CA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30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2263" y="4604038"/>
            <a:ext cx="3111500" cy="2071687"/>
          </a:xfrm>
        </p:spPr>
        <p:txBody>
          <a:bodyPr/>
          <a:lstStyle/>
          <a:p>
            <a:pPr lvl="0"/>
            <a:r>
              <a:rPr lang="en-CA" noProof="0" smtClean="0"/>
              <a:t>Drag picture to placeholder or click icon to add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3000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40E6A1-E940-4706-8B7D-7C2958BBAF8A}" type="datetimeFigureOut">
              <a:rPr lang="en-US" smtClean="0"/>
              <a:pPr/>
              <a:t>15/10/27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9E620-8AEF-4852-90CC-51EF391A5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5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image" Target="../media/image1.emf"/>
  <Relationship Id="rId11" Type="http://schemas.openxmlformats.org/officeDocument/2006/relationships/image" Target="../media/image2.emf"/>
  <Relationship Id="rId12" Type="http://schemas.openxmlformats.org/officeDocument/2006/relationships/image" Target="../media/image3.png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83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3513"/>
            <a:ext cx="8229600" cy="431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7" name="Picture 6" descr="ideas_start_here.ai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3" t="32492" r="33912" b="57644"/>
          <a:stretch/>
        </p:blipFill>
        <p:spPr>
          <a:xfrm>
            <a:off x="592979" y="6142329"/>
            <a:ext cx="2780266" cy="43608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867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 cap="all" spc="0">
          <a:solidFill>
            <a:srgbClr val="FFFF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Gotham Medium"/>
          <a:ea typeface="ＭＳ Ｐゴシック" charset="0"/>
          <a:cs typeface="Gotham Medium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 spc="200">
          <a:solidFill>
            <a:srgbClr val="FFFFFF"/>
          </a:solidFill>
          <a:latin typeface="Gotham Medium"/>
          <a:ea typeface="ＭＳ Ｐゴシック" charset="0"/>
          <a:cs typeface="Gotham Medium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2"/>
        </a:buBlip>
        <a:defRPr sz="2400" kern="1200" spc="200">
          <a:solidFill>
            <a:srgbClr val="FFFFFF"/>
          </a:solidFill>
          <a:latin typeface="Gotham Medium"/>
          <a:ea typeface="ＭＳ Ｐゴシック" charset="0"/>
          <a:cs typeface="Gotham Medium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 spc="200">
          <a:solidFill>
            <a:srgbClr val="FFFFFF"/>
          </a:solidFill>
          <a:latin typeface="Gotham Medium"/>
          <a:ea typeface="ＭＳ Ｐゴシック" charset="0"/>
          <a:cs typeface="Gotham Medium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 spc="200">
          <a:solidFill>
            <a:srgbClr val="FFFFFF"/>
          </a:solidFill>
          <a:latin typeface="Gotham Medium"/>
          <a:ea typeface="ＭＳ Ｐゴシック" charset="0"/>
          <a:cs typeface="Gotham Medium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 spc="200">
          <a:solidFill>
            <a:srgbClr val="FFFFFF"/>
          </a:solidFill>
          <a:latin typeface="Gotham Medium"/>
          <a:ea typeface="ＭＳ Ｐゴシック" charset="0"/>
          <a:cs typeface="Gotham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8.xml"/>
  <Relationship Id="rId2" Type="http://schemas.openxmlformats.org/officeDocument/2006/relationships/notesSlide" Target="../notesSlides/notesSlide1.xml"/>
  <Relationship Id="rId3" Type="http://schemas.openxmlformats.org/officeDocument/2006/relationships/image" Target="../media/image5.emf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0.xml"/>
  <Relationship Id="rId3" Type="http://schemas.openxmlformats.org/officeDocument/2006/relationships/image" Target="../media/image14.jpeg"/>
  <Relationship Id="rId4" Type="http://schemas.openxmlformats.org/officeDocument/2006/relationships/image" Target="../media/image3.png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1.xml"/>
  <Relationship Id="rId3" Type="http://schemas.openxmlformats.org/officeDocument/2006/relationships/image" Target="../media/image15.jpeg"/>
  <Relationship Id="rId4" Type="http://schemas.openxmlformats.org/officeDocument/2006/relationships/image" Target="../media/image3.png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2.xml"/>
  <Relationship Id="rId3" Type="http://schemas.openxmlformats.org/officeDocument/2006/relationships/image" Target="../media/image16.jpeg"/>
  <Relationship Id="rId4" Type="http://schemas.openxmlformats.org/officeDocument/2006/relationships/image" Target="../media/image3.png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3.xml"/>
  <Relationship Id="rId3" Type="http://schemas.openxmlformats.org/officeDocument/2006/relationships/image" Target="../media/image17.jpg"/>
  <Relationship Id="rId4" Type="http://schemas.openxmlformats.org/officeDocument/2006/relationships/image" Target="../media/image3.png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4.xml"/>
  <Relationship Id="rId3" Type="http://schemas.openxmlformats.org/officeDocument/2006/relationships/image" Target="../media/image18.jpeg"/>
  <Relationship Id="rId4" Type="http://schemas.openxmlformats.org/officeDocument/2006/relationships/image" Target="../media/image3.png"/>
</Relationships>

</file>

<file path=ppt/slides/_rels/slide1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5.xml"/>
  <Relationship Id="rId3" Type="http://schemas.openxmlformats.org/officeDocument/2006/relationships/image" Target="../media/image3.png"/>
</Relationships>

</file>

<file path=ppt/slides/_rels/slide1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6.xml"/>
  <Relationship Id="rId3" Type="http://schemas.openxmlformats.org/officeDocument/2006/relationships/image" Target="../media/image3.png"/>
</Relationships>

</file>

<file path=ppt/slides/_rels/slide1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7.xml"/>
  <Relationship Id="rId3" Type="http://schemas.openxmlformats.org/officeDocument/2006/relationships/image" Target="../media/image3.png"/>
</Relationships>

</file>

<file path=ppt/slides/_rels/slide1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8.xml"/>
  <Relationship Id="rId3" Type="http://schemas.openxmlformats.org/officeDocument/2006/relationships/image" Target="../media/image3.png"/>
</Relationships>

</file>

<file path=ppt/slides/_rels/slide1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9.xml"/>
  <Relationship Id="rId3" Type="http://schemas.openxmlformats.org/officeDocument/2006/relationships/image" Target="../media/image19.jpeg"/>
  <Relationship Id="rId4" Type="http://schemas.openxmlformats.org/officeDocument/2006/relationships/image" Target="../media/image3.png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.xml"/>
  <Relationship Id="rId3" Type="http://schemas.openxmlformats.org/officeDocument/2006/relationships/image" Target="../media/image6.jpeg"/>
  <Relationship Id="rId4" Type="http://schemas.openxmlformats.org/officeDocument/2006/relationships/image" Target="../media/image3.png"/>
</Relationships>

</file>

<file path=ppt/slides/_rels/slide2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0.xml"/>
  <Relationship Id="rId3" Type="http://schemas.openxmlformats.org/officeDocument/2006/relationships/hyperlink" TargetMode="External" Target="http://www.ouac.on.ca"/>
</Relationships>

</file>

<file path=ppt/slides/_rels/slide2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1.xml"/>
</Relationships>

</file>

<file path=ppt/slides/_rels/slide2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2.xml"/>
  <Relationship Id="rId3" Type="http://schemas.openxmlformats.org/officeDocument/2006/relationships/image" Target="../media/image3.png"/>
</Relationships>

</file>

<file path=ppt/slides/_rels/slide2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3.xml"/>
  <Relationship Id="rId3" Type="http://schemas.openxmlformats.org/officeDocument/2006/relationships/image" Target="../media/image3.png"/>
</Relationships>

</file>

<file path=ppt/slides/_rels/slide2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4.xml"/>
  <Relationship Id="rId3" Type="http://schemas.openxmlformats.org/officeDocument/2006/relationships/image" Target="../media/image3.png"/>
</Relationships>

</file>

<file path=ppt/slides/_rels/slide2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5.xml"/>
  <Relationship Id="rId3" Type="http://schemas.openxmlformats.org/officeDocument/2006/relationships/image" Target="../media/image3.png"/>
</Relationships>

</file>

<file path=ppt/slides/_rels/slide2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6.xml"/>
</Relationships>

</file>

<file path=ppt/slides/_rels/slide2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7.xml"/>
  <Relationship Id="rId3" Type="http://schemas.openxmlformats.org/officeDocument/2006/relationships/image" Target="../media/image3.png"/>
</Relationships>

</file>

<file path=ppt/slides/_rels/slide2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8.xml"/>
  <Relationship Id="rId3" Type="http://schemas.openxmlformats.org/officeDocument/2006/relationships/image" Target="../media/image3.png"/>
</Relationships>

</file>

<file path=ppt/slides/_rels/slide2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9.xml"/>
  <Relationship Id="rId3" Type="http://schemas.openxmlformats.org/officeDocument/2006/relationships/image" Target="../media/image3.png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notesSlide" Target="../notesSlides/notesSlide3.xml"/>
  <Relationship Id="rId3" Type="http://schemas.openxmlformats.org/officeDocument/2006/relationships/image" Target="../media/image7.jpeg"/>
  <Relationship Id="rId4" Type="http://schemas.openxmlformats.org/officeDocument/2006/relationships/image" Target="../media/image3.png"/>
</Relationships>

</file>

<file path=ppt/slides/_rels/slide3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30.xml"/>
  <Relationship Id="rId3" Type="http://schemas.openxmlformats.org/officeDocument/2006/relationships/image" Target="../media/image3.png"/>
</Relationships>

</file>

<file path=ppt/slides/_rels/slide3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31.xml"/>
  <Relationship Id="rId3" Type="http://schemas.openxmlformats.org/officeDocument/2006/relationships/image" Target="../media/image20.jpeg"/>
  <Relationship Id="rId4" Type="http://schemas.openxmlformats.org/officeDocument/2006/relationships/image" Target="../media/image3.png"/>
</Relationships>

</file>

<file path=ppt/slides/_rels/slide3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32.xml"/>
  <Relationship Id="rId3" Type="http://schemas.openxmlformats.org/officeDocument/2006/relationships/image" Target="../media/image20.jpeg"/>
  <Relationship Id="rId4" Type="http://schemas.openxmlformats.org/officeDocument/2006/relationships/image" Target="../media/image3.png"/>
</Relationships>

</file>

<file path=ppt/slides/_rels/slide3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4.xml"/>
  <Relationship Id="rId3" Type="http://schemas.openxmlformats.org/officeDocument/2006/relationships/image" Target="../media/image8.jpeg"/>
  <Relationship Id="rId4" Type="http://schemas.microsoft.com/office/2007/relationships/hdphoto" Target="../media/hdphoto1.wdp"/>
  <Relationship Id="rId5" Type="http://schemas.openxmlformats.org/officeDocument/2006/relationships/image" Target="../media/image3.png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5.xml"/>
  <Relationship Id="rId3" Type="http://schemas.openxmlformats.org/officeDocument/2006/relationships/image" Target="../media/image9.jpeg"/>
  <Relationship Id="rId4" Type="http://schemas.openxmlformats.org/officeDocument/2006/relationships/image" Target="../media/image3.png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6.xml"/>
  <Relationship Id="rId3" Type="http://schemas.openxmlformats.org/officeDocument/2006/relationships/image" Target="../media/image10.jpeg"/>
  <Relationship Id="rId4" Type="http://schemas.openxmlformats.org/officeDocument/2006/relationships/image" Target="../media/image3.png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7.xml"/>
  <Relationship Id="rId3" Type="http://schemas.openxmlformats.org/officeDocument/2006/relationships/image" Target="../media/image11.jpeg"/>
  <Relationship Id="rId4" Type="http://schemas.openxmlformats.org/officeDocument/2006/relationships/image" Target="../media/image3.png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8.xml"/>
  <Relationship Id="rId3" Type="http://schemas.openxmlformats.org/officeDocument/2006/relationships/image" Target="../media/image12.jpeg"/>
  <Relationship Id="rId4" Type="http://schemas.openxmlformats.org/officeDocument/2006/relationships/image" Target="../media/image3.png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9.xml"/>
  <Relationship Id="rId3" Type="http://schemas.openxmlformats.org/officeDocument/2006/relationships/image" Target="../media/image13.jpeg"/>
  <Relationship Id="rId4" Type="http://schemas.openxmlformats.org/officeDocument/2006/relationships/image" Target="../media/image3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5643"/>
            <a:ext cx="7772400" cy="18288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000" b="0" dirty="0" smtClean="0">
                <a:latin typeface="Gotham Bold"/>
                <a:cs typeface="Gotham Bold"/>
              </a:rPr>
              <a:t>CUFE PRESENTATION</a:t>
            </a:r>
            <a:r>
              <a:rPr lang="en-US" b="0" dirty="0" smtClean="0">
                <a:latin typeface="Gotham Book"/>
                <a:cs typeface="Gotham Book"/>
              </a:rPr>
              <a:t/>
            </a:r>
            <a:br>
              <a:rPr lang="en-US" b="0" dirty="0" smtClean="0">
                <a:latin typeface="Gotham Book"/>
                <a:cs typeface="Gotham Book"/>
              </a:rPr>
            </a:br>
            <a:r>
              <a:rPr lang="en-US" b="0" cap="none" spc="0" dirty="0">
                <a:latin typeface="Gotham Book"/>
                <a:cs typeface="Gotham Book"/>
              </a:rPr>
              <a:t>University of Waterloo</a:t>
            </a:r>
            <a:endParaRPr lang="en-US" b="0" dirty="0">
              <a:latin typeface="Gotham Book"/>
              <a:cs typeface="Gotham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2743200"/>
            <a:ext cx="6192247" cy="858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8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140401-UW-SCI18630_sm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867400"/>
          </a:xfr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996" y="152400"/>
            <a:ext cx="9157366" cy="6096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SCIENCE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4267200"/>
            <a:ext cx="9144000" cy="1600201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  <a:latin typeface="Gotham Book"/>
                <a:cs typeface="Gotham Book"/>
              </a:rPr>
              <a:t>Broad offerings across life and physical sciences, plus innovative interdisciplinary programs</a:t>
            </a:r>
          </a:p>
        </p:txBody>
      </p:sp>
    </p:spTree>
    <p:extLst>
      <p:ext uri="{BB962C8B-B14F-4D97-AF65-F5344CB8AC3E}">
        <p14:creationId xmlns:p14="http://schemas.microsoft.com/office/powerpoint/2010/main" val="46321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_02A0441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867400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996" y="152400"/>
            <a:ext cx="9157366" cy="6096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BUSINESS PROGRAMS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120" y="4131137"/>
            <a:ext cx="9144000" cy="1600201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  <a:latin typeface="Gotham Book"/>
                <a:cs typeface="Gotham Book"/>
              </a:rPr>
              <a:t>Double degree programs</a:t>
            </a:r>
          </a:p>
          <a:p>
            <a:r>
              <a:rPr lang="en-US" dirty="0" smtClean="0">
                <a:solidFill>
                  <a:srgbClr val="FFFFFF"/>
                </a:solidFill>
                <a:latin typeface="Gotham Book"/>
                <a:cs typeface="Gotham Book"/>
              </a:rPr>
              <a:t>Accounting and Financial Management</a:t>
            </a:r>
          </a:p>
          <a:p>
            <a:r>
              <a:rPr lang="en-US" dirty="0" smtClean="0">
                <a:solidFill>
                  <a:srgbClr val="FFFFFF"/>
                </a:solidFill>
                <a:latin typeface="Gotham Book"/>
                <a:cs typeface="Gotham Book"/>
              </a:rPr>
              <a:t>“+ Business” programs</a:t>
            </a:r>
          </a:p>
        </p:txBody>
      </p:sp>
    </p:spTree>
    <p:extLst>
      <p:ext uri="{BB962C8B-B14F-4D97-AF65-F5344CB8AC3E}">
        <p14:creationId xmlns:p14="http://schemas.microsoft.com/office/powerpoint/2010/main" val="330322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>
            <a:fillRect/>
          </a:stretch>
        </p:blipFill>
        <p:spPr>
          <a:xfrm>
            <a:off x="-33338" y="-279400"/>
            <a:ext cx="9253538" cy="617220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-13589" y="152400"/>
            <a:ext cx="9309989" cy="6096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ENTREPRENEURSHIP AT WATERLOO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9128" y="4114800"/>
            <a:ext cx="9296400" cy="1600201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  <a:latin typeface="Gotham Book"/>
                <a:cs typeface="Gotham Book"/>
              </a:rPr>
              <a:t>Student + idea + Waterloo = innovation </a:t>
            </a:r>
          </a:p>
          <a:p>
            <a:r>
              <a:rPr lang="en-US" dirty="0" smtClean="0">
                <a:solidFill>
                  <a:srgbClr val="FFFFFF"/>
                </a:solidFill>
                <a:latin typeface="Gotham Book"/>
                <a:cs typeface="Gotham Book"/>
              </a:rPr>
              <a:t>Velocity Residence, Velocity Science, Greenhouse provide mentors and education</a:t>
            </a:r>
          </a:p>
        </p:txBody>
      </p:sp>
    </p:spTree>
    <p:extLst>
      <p:ext uri="{BB962C8B-B14F-4D97-AF65-F5344CB8AC3E}">
        <p14:creationId xmlns:p14="http://schemas.microsoft.com/office/powerpoint/2010/main" val="103898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all stock-2014_027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898"/>
          <a:stretch>
            <a:fillRect/>
          </a:stretch>
        </p:blipFill>
        <p:spPr>
          <a:xfrm>
            <a:off x="0" y="0"/>
            <a:ext cx="9144000" cy="58674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10490" y="4114800"/>
            <a:ext cx="9227606" cy="16002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2800" dirty="0" smtClean="0">
                <a:solidFill>
                  <a:srgbClr val="FFFFFF"/>
                </a:solidFill>
                <a:latin typeface="Gotham Book"/>
                <a:cs typeface="Gotham Book"/>
              </a:rPr>
              <a:t>Hard-working </a:t>
            </a:r>
            <a:r>
              <a:rPr lang="en-US" sz="2800" dirty="0" smtClean="0">
                <a:solidFill>
                  <a:srgbClr val="FFFFFF"/>
                </a:solidFill>
                <a:latin typeface="Gotham Book"/>
                <a:ea typeface="Wingdings"/>
                <a:cs typeface="Gotham Book"/>
                <a:sym typeface="Wingdings"/>
              </a:rPr>
              <a:t></a:t>
            </a:r>
            <a:r>
              <a:rPr lang="en-US" sz="2800" dirty="0" smtClean="0">
                <a:solidFill>
                  <a:srgbClr val="FFFFFF"/>
                </a:solidFill>
                <a:latin typeface="Gotham Book"/>
                <a:cs typeface="Gotham Book"/>
              </a:rPr>
              <a:t> Independent</a:t>
            </a:r>
            <a:r>
              <a:rPr lang="en-US" sz="280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Gotham Book"/>
                <a:ea typeface="Wingdings"/>
                <a:cs typeface="Gotham Book"/>
                <a:sym typeface="Wingdings"/>
              </a:rPr>
              <a:t></a:t>
            </a:r>
            <a:r>
              <a:rPr lang="en-US" sz="2800" dirty="0">
                <a:solidFill>
                  <a:srgbClr val="FFFFFF"/>
                </a:solidFill>
                <a:latin typeface="Gotham Book"/>
                <a:cs typeface="Gotham Book"/>
                <a:sym typeface="Wingdings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Gotham Book"/>
                <a:cs typeface="Gotham Book"/>
              </a:rPr>
              <a:t>Smart</a:t>
            </a:r>
            <a:br>
              <a:rPr lang="en-US" sz="2800" dirty="0" smtClean="0">
                <a:solidFill>
                  <a:srgbClr val="FFFFFF"/>
                </a:solidFill>
                <a:latin typeface="Gotham Book"/>
                <a:cs typeface="Gotham Book"/>
              </a:rPr>
            </a:br>
            <a:r>
              <a:rPr lang="en-US" sz="2800" dirty="0" smtClean="0">
                <a:solidFill>
                  <a:srgbClr val="FFFFFF"/>
                </a:solidFill>
                <a:latin typeface="Gotham Book"/>
                <a:cs typeface="Gotham Book"/>
              </a:rPr>
              <a:t>Focused on my future career </a:t>
            </a:r>
            <a:r>
              <a:rPr lang="en-US" sz="2800" dirty="0" smtClean="0">
                <a:solidFill>
                  <a:srgbClr val="FFFFFF"/>
                </a:solidFill>
                <a:latin typeface="Gotham Book"/>
                <a:ea typeface="Wingdings"/>
                <a:cs typeface="Gotham Book"/>
                <a:sym typeface="Wingdings"/>
              </a:rPr>
              <a:t></a:t>
            </a:r>
            <a:r>
              <a:rPr lang="en-US" sz="2800" dirty="0" smtClean="0">
                <a:solidFill>
                  <a:srgbClr val="FFFFFF"/>
                </a:solidFill>
                <a:latin typeface="Gotham Book"/>
                <a:cs typeface="Gotham Book"/>
              </a:rPr>
              <a:t> Problem solver </a:t>
            </a:r>
            <a:r>
              <a:rPr lang="en-US" sz="2800" dirty="0" smtClean="0">
                <a:solidFill>
                  <a:srgbClr val="FFFFFF"/>
                </a:solidFill>
                <a:latin typeface="Gotham Book"/>
                <a:ea typeface="Wingdings"/>
                <a:cs typeface="Gotham Book"/>
                <a:sym typeface="Wingdings"/>
              </a:rPr>
              <a:t> </a:t>
            </a:r>
            <a:r>
              <a:rPr lang="en-US" sz="2800" dirty="0" smtClean="0">
                <a:solidFill>
                  <a:srgbClr val="FFFFFF"/>
                </a:solidFill>
                <a:latin typeface="Gotham Book"/>
                <a:cs typeface="Gotham Book"/>
              </a:rPr>
              <a:t>Motivated </a:t>
            </a:r>
            <a:r>
              <a:rPr lang="en-US" sz="2800" dirty="0" smtClean="0">
                <a:solidFill>
                  <a:srgbClr val="FFFFFF"/>
                </a:solidFill>
                <a:latin typeface="Gotham Book"/>
                <a:ea typeface="Wingdings"/>
                <a:cs typeface="Gotham Book"/>
                <a:sym typeface="Wingdings"/>
              </a:rPr>
              <a:t> </a:t>
            </a:r>
            <a:r>
              <a:rPr lang="en-US" sz="2800" dirty="0" smtClean="0">
                <a:solidFill>
                  <a:srgbClr val="FFFFFF"/>
                </a:solidFill>
                <a:latin typeface="Gotham Book"/>
                <a:cs typeface="Gotham Book"/>
              </a:rPr>
              <a:t>Don’t give up easily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96" y="152400"/>
            <a:ext cx="9157366" cy="6096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THE TYPICAL WATERLOO STUDENT?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61866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4800"/>
            <a:ext cx="9280958" cy="61722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4118664"/>
            <a:ext cx="9291577" cy="160020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  <a:latin typeface="Gotham Book"/>
                <a:cs typeface="Gotham Book"/>
              </a:rPr>
              <a:t>A diverse, student-centered community</a:t>
            </a:r>
          </a:p>
          <a:p>
            <a:r>
              <a:rPr lang="en-US" dirty="0" smtClean="0">
                <a:solidFill>
                  <a:srgbClr val="FFFFFF"/>
                </a:solidFill>
                <a:latin typeface="Gotham Book"/>
                <a:cs typeface="Gotham Book"/>
              </a:rPr>
              <a:t>100+ culturally based, socially focused, personal interest groups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96" y="152400"/>
            <a:ext cx="9157366" cy="60960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STUDENT LIFE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15191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73969"/>
            <a:ext cx="8229600" cy="4441031"/>
          </a:xfrm>
        </p:spPr>
        <p:txBody>
          <a:bodyPr>
            <a:noAutofit/>
          </a:bodyPr>
          <a:lstStyle/>
          <a:p>
            <a:r>
              <a:rPr lang="en-US" sz="2900" dirty="0" smtClean="0">
                <a:latin typeface="Gotham Book"/>
                <a:cs typeface="Gotham Book"/>
              </a:rPr>
              <a:t>Course requirements vary by program</a:t>
            </a:r>
            <a:br>
              <a:rPr lang="en-US" sz="2900" dirty="0" smtClean="0">
                <a:latin typeface="Gotham Book"/>
                <a:cs typeface="Gotham Book"/>
              </a:rPr>
            </a:br>
            <a:endParaRPr lang="en-US" sz="2900" dirty="0" smtClean="0">
              <a:latin typeface="Gotham Book"/>
              <a:cs typeface="Gotham Book"/>
            </a:endParaRPr>
          </a:p>
          <a:p>
            <a:pPr lvl="1">
              <a:buFont typeface="Arial"/>
              <a:buChar char="•"/>
            </a:pPr>
            <a:r>
              <a:rPr lang="en-US" sz="2500" dirty="0" smtClean="0">
                <a:latin typeface="Gotham Book"/>
                <a:cs typeface="Gotham Book"/>
              </a:rPr>
              <a:t>Grades</a:t>
            </a:r>
          </a:p>
          <a:p>
            <a:pPr lvl="1">
              <a:buFont typeface="Arial"/>
              <a:buChar char="•"/>
            </a:pPr>
            <a:r>
              <a:rPr lang="en-US" sz="2500" dirty="0" smtClean="0">
                <a:latin typeface="Gotham Book"/>
                <a:cs typeface="Gotham Book"/>
              </a:rPr>
              <a:t>Admission Information Form (AIF)</a:t>
            </a:r>
          </a:p>
          <a:p>
            <a:pPr lvl="1">
              <a:buFont typeface="Arial"/>
              <a:buChar char="•"/>
            </a:pPr>
            <a:r>
              <a:rPr lang="en-US" sz="2500" dirty="0" smtClean="0">
                <a:latin typeface="Gotham Book"/>
                <a:cs typeface="Gotham Book"/>
              </a:rPr>
              <a:t>English Language Requirement (ELR)</a:t>
            </a:r>
            <a:endParaRPr lang="en-US" sz="2500" dirty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sz="28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153" y="152400"/>
            <a:ext cx="9157366" cy="6096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ADMISSION REQUIREMENTS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203127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41031"/>
          </a:xfrm>
        </p:spPr>
        <p:txBody>
          <a:bodyPr>
            <a:noAutofit/>
          </a:bodyPr>
          <a:lstStyle/>
          <a:p>
            <a:r>
              <a:rPr lang="en-US" sz="2900" dirty="0" smtClean="0">
                <a:latin typeface="Gotham Book"/>
                <a:cs typeface="Gotham Book"/>
              </a:rPr>
              <a:t>Grade 12</a:t>
            </a:r>
          </a:p>
          <a:p>
            <a:pPr lvl="1">
              <a:buFont typeface="Arial"/>
              <a:buChar char="•"/>
            </a:pPr>
            <a:r>
              <a:rPr lang="en-US" sz="2500" dirty="0" smtClean="0">
                <a:latin typeface="Gotham Book"/>
                <a:cs typeface="Gotham Book"/>
              </a:rPr>
              <a:t>Minimum overall average of 80% or above</a:t>
            </a:r>
          </a:p>
          <a:p>
            <a:r>
              <a:rPr lang="en-US" sz="2900" dirty="0" smtClean="0">
                <a:latin typeface="Gotham Book"/>
                <a:cs typeface="Gotham Book"/>
              </a:rPr>
              <a:t>IB Program	</a:t>
            </a:r>
          </a:p>
          <a:p>
            <a:pPr lvl="1">
              <a:buFont typeface="Arial"/>
              <a:buChar char="•"/>
            </a:pPr>
            <a:r>
              <a:rPr lang="en-US" sz="2500" dirty="0" smtClean="0">
                <a:latin typeface="Gotham Book"/>
                <a:cs typeface="Gotham Book"/>
              </a:rPr>
              <a:t>Minimum 4, 5, or 6 in required courses</a:t>
            </a:r>
          </a:p>
          <a:p>
            <a:pPr lvl="1">
              <a:buFont typeface="Arial"/>
              <a:buChar char="•"/>
            </a:pPr>
            <a:r>
              <a:rPr lang="en-US" sz="2500" dirty="0" smtClean="0">
                <a:latin typeface="Gotham Book"/>
                <a:cs typeface="Gotham Book"/>
              </a:rPr>
              <a:t>Minimum total of 27-29</a:t>
            </a:r>
            <a:endParaRPr lang="en-US" sz="2900" dirty="0" smtClean="0">
              <a:latin typeface="Gotham Book"/>
              <a:cs typeface="Gotham Book"/>
            </a:endParaRPr>
          </a:p>
          <a:p>
            <a:r>
              <a:rPr lang="en-US" sz="2900" dirty="0" smtClean="0">
                <a:latin typeface="Gotham Book"/>
                <a:cs typeface="Gotham Book"/>
              </a:rPr>
              <a:t>Recent cutoffs for Math/Engineering</a:t>
            </a:r>
          </a:p>
          <a:p>
            <a:pPr lvl="1">
              <a:buFont typeface="Arial"/>
              <a:buChar char="•"/>
            </a:pPr>
            <a:r>
              <a:rPr lang="en-US" sz="2500" dirty="0" smtClean="0">
                <a:latin typeface="Gotham Book"/>
                <a:cs typeface="Gotham Book"/>
              </a:rPr>
              <a:t>90%+ </a:t>
            </a:r>
          </a:p>
          <a:p>
            <a:pPr lvl="1">
              <a:buFont typeface="Arial"/>
              <a:buChar char="•"/>
            </a:pPr>
            <a:r>
              <a:rPr lang="en-US" sz="2500" dirty="0" smtClean="0">
                <a:latin typeface="Gotham Book"/>
                <a:cs typeface="Gotham Book"/>
              </a:rPr>
              <a:t>IB – 35+</a:t>
            </a:r>
          </a:p>
          <a:p>
            <a:pPr marL="457200" lvl="1" indent="0">
              <a:buNone/>
            </a:pPr>
            <a:endParaRPr lang="en-US" sz="25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sz="28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153" y="152400"/>
            <a:ext cx="9157366" cy="6096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REQUIREMENTS - GRADES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59995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41031"/>
          </a:xfrm>
        </p:spPr>
        <p:txBody>
          <a:bodyPr>
            <a:noAutofit/>
          </a:bodyPr>
          <a:lstStyle/>
          <a:p>
            <a:r>
              <a:rPr lang="en-US" sz="2900" dirty="0" smtClean="0">
                <a:solidFill>
                  <a:schemeClr val="bg1"/>
                </a:solidFill>
                <a:latin typeface="Gotham Book"/>
                <a:cs typeface="Gotham Book"/>
              </a:rPr>
              <a:t>Contains details about student’s extracurricular activities &amp; unique attributes</a:t>
            </a:r>
          </a:p>
          <a:p>
            <a:r>
              <a:rPr lang="en-US" sz="2900" dirty="0" smtClean="0">
                <a:solidFill>
                  <a:schemeClr val="bg1"/>
                </a:solidFill>
                <a:latin typeface="Gotham Book"/>
                <a:cs typeface="Gotham Book"/>
              </a:rPr>
              <a:t>Explains special circumstances that may have affected student’s grades</a:t>
            </a:r>
          </a:p>
          <a:p>
            <a:r>
              <a:rPr lang="en-US" sz="2900" dirty="0" smtClean="0">
                <a:solidFill>
                  <a:schemeClr val="bg1"/>
                </a:solidFill>
                <a:latin typeface="Gotham Book"/>
                <a:cs typeface="Gotham Book"/>
              </a:rPr>
              <a:t>Required for some programs, beneficial for all programs</a:t>
            </a:r>
          </a:p>
          <a:p>
            <a:r>
              <a:rPr lang="en-US" sz="2900" u="sng" dirty="0" smtClean="0">
                <a:solidFill>
                  <a:schemeClr val="bg1"/>
                </a:solidFill>
                <a:latin typeface="Gotham Book"/>
                <a:cs typeface="Gotham Book"/>
              </a:rPr>
              <a:t>Must be completed by student without agent assistance</a:t>
            </a:r>
            <a:endParaRPr lang="en-US" sz="2500" u="sng" dirty="0" smtClean="0">
              <a:solidFill>
                <a:schemeClr val="bg1"/>
              </a:solidFill>
              <a:latin typeface="Gotham Book"/>
              <a:cs typeface="Gotham Book"/>
            </a:endParaRPr>
          </a:p>
          <a:p>
            <a:pPr marL="457200" lvl="1" indent="0">
              <a:buNone/>
            </a:pPr>
            <a:endParaRPr lang="en-US" sz="25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sz="28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153" y="152400"/>
            <a:ext cx="9157366" cy="6096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REQUIREMENTS - AIF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175611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41031"/>
          </a:xfrm>
        </p:spPr>
        <p:txBody>
          <a:bodyPr>
            <a:noAutofit/>
          </a:bodyPr>
          <a:lstStyle/>
          <a:p>
            <a:r>
              <a:rPr lang="en-US" sz="2900" dirty="0" smtClean="0">
                <a:solidFill>
                  <a:schemeClr val="bg1"/>
                </a:solidFill>
                <a:latin typeface="Gotham Book"/>
                <a:cs typeface="Gotham Book"/>
              </a:rPr>
              <a:t>English Language Requirement</a:t>
            </a:r>
          </a:p>
          <a:p>
            <a:pPr lvl="1">
              <a:buFont typeface="Arial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Gotham Book"/>
                <a:cs typeface="Gotham Book"/>
              </a:rPr>
              <a:t>IELTS - 7.0</a:t>
            </a:r>
          </a:p>
          <a:p>
            <a:pPr lvl="1">
              <a:buFont typeface="Arial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Gotham Book"/>
                <a:cs typeface="Gotham Book"/>
              </a:rPr>
              <a:t>TOEFL – 90/25/25</a:t>
            </a:r>
            <a:endParaRPr lang="en-US" sz="2500" dirty="0">
              <a:solidFill>
                <a:schemeClr val="bg1"/>
              </a:solidFill>
              <a:latin typeface="Gotham Book"/>
              <a:cs typeface="Gotham Book"/>
            </a:endParaRPr>
          </a:p>
          <a:p>
            <a:r>
              <a:rPr lang="en-US" sz="2900" dirty="0">
                <a:solidFill>
                  <a:schemeClr val="bg1"/>
                </a:solidFill>
                <a:latin typeface="Gotham Book"/>
                <a:cs typeface="Gotham Book"/>
              </a:rPr>
              <a:t>English Language </a:t>
            </a:r>
            <a:r>
              <a:rPr lang="en-US" sz="2900" dirty="0" smtClean="0">
                <a:solidFill>
                  <a:schemeClr val="bg1"/>
                </a:solidFill>
                <a:latin typeface="Gotham Book"/>
                <a:cs typeface="Gotham Book"/>
              </a:rPr>
              <a:t>Pathways (conditional admission) available</a:t>
            </a:r>
            <a:endParaRPr lang="en-US" sz="2900" dirty="0">
              <a:solidFill>
                <a:schemeClr val="bg1"/>
              </a:solidFill>
              <a:latin typeface="Gotham Book"/>
              <a:cs typeface="Gotham Book"/>
            </a:endParaRPr>
          </a:p>
          <a:p>
            <a:pPr marL="457200" lvl="1" indent="0">
              <a:buNone/>
            </a:pPr>
            <a:endParaRPr lang="en-US" sz="25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sz="28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153" y="152400"/>
            <a:ext cx="9157366" cy="6096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REQUIREMENTS - ELR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194509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9--z_qkWyphUWFFv2f_5PLaK7qNqaFvcQ1voXbeDCS1wKUJ8e0NKy1xyelR5yc9xDAL7QQ=w1822-h705.jp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457200"/>
            <a:ext cx="9144000" cy="6324600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996" y="152400"/>
            <a:ext cx="9157366" cy="6096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ENGLISH LANGUAGE PATHWAYS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4114800"/>
            <a:ext cx="9144000" cy="1600201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  <a:latin typeface="Gotham Book"/>
                <a:cs typeface="Gotham Book"/>
              </a:rPr>
              <a:t>BASE and ELAS - for students who meet our academic standards and are slightly short of our English Language Requirement</a:t>
            </a:r>
          </a:p>
        </p:txBody>
      </p:sp>
    </p:spTree>
    <p:extLst>
      <p:ext uri="{BB962C8B-B14F-4D97-AF65-F5344CB8AC3E}">
        <p14:creationId xmlns:p14="http://schemas.microsoft.com/office/powerpoint/2010/main" val="12933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fall stock-2014_0220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867400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4114800"/>
            <a:ext cx="9144000" cy="160020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Gotham Book"/>
                <a:cs typeface="Gotham Book"/>
              </a:rPr>
              <a:t>Canada’s most innovative university</a:t>
            </a:r>
          </a:p>
          <a:p>
            <a:pPr lvl="1" indent="-3429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Gotham Book"/>
                <a:cs typeface="Gotham Book"/>
              </a:rPr>
              <a:t>6 faculties, offering 100+ programs</a:t>
            </a:r>
          </a:p>
          <a:p>
            <a:pPr lvl="1" indent="-3429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Gotham Book"/>
                <a:cs typeface="Gotham Book"/>
              </a:rPr>
              <a:t>Very high entry standards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96" y="152400"/>
            <a:ext cx="9157366" cy="60960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WHAT IS WATERLOO?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399227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87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all" spc="30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Application process</a:t>
            </a:r>
            <a:endParaRPr lang="en-US" b="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969"/>
            <a:ext cx="8229600" cy="39838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Gotham Book"/>
                <a:cs typeface="Gotham Book"/>
              </a:rPr>
              <a:t>All </a:t>
            </a:r>
            <a:r>
              <a:rPr lang="en-US" dirty="0">
                <a:latin typeface="Gotham Book"/>
                <a:cs typeface="Gotham Book"/>
              </a:rPr>
              <a:t>applications must go through Ontario Universities’ Application Centre (OUAC</a:t>
            </a:r>
            <a:r>
              <a:rPr lang="en-US" dirty="0" smtClean="0">
                <a:latin typeface="Gotham Book"/>
                <a:cs typeface="Gotham Book"/>
              </a:rPr>
              <a:t>) </a:t>
            </a:r>
            <a:r>
              <a:rPr lang="en-US" sz="2800" dirty="0" smtClean="0">
                <a:latin typeface="Gotham Book"/>
                <a:cs typeface="Gotham Book"/>
                <a:hlinkClick r:id="rId3"/>
              </a:rPr>
              <a:t>www.ouac.on.ca</a:t>
            </a:r>
            <a:endParaRPr lang="en-US" sz="28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dirty="0">
              <a:latin typeface="Gotham Book"/>
              <a:cs typeface="Gotham Book"/>
            </a:endParaRPr>
          </a:p>
          <a:p>
            <a:r>
              <a:rPr lang="en-US" sz="2800" dirty="0" smtClean="0">
                <a:latin typeface="Gotham Book"/>
                <a:cs typeface="Gotham Book"/>
              </a:rPr>
              <a:t>Include student’s email address if completing application with, or on behalf of</a:t>
            </a:r>
            <a:r>
              <a:rPr lang="en-US" sz="2800" smtClean="0">
                <a:latin typeface="Gotham Book"/>
                <a:cs typeface="Gotham Book"/>
              </a:rPr>
              <a:t>, student</a:t>
            </a:r>
            <a:endParaRPr lang="en-US" sz="28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sz="28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dirty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dirty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sz="28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907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87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all" spc="30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Application process – step 1</a:t>
            </a:r>
            <a:endParaRPr lang="en-US" b="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969"/>
            <a:ext cx="8229600" cy="707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Gotham Book"/>
                <a:cs typeface="Gotham Book"/>
              </a:rPr>
              <a:t>Deadlines for September 2016 intake</a:t>
            </a:r>
            <a:endParaRPr lang="en-US" sz="28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dirty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dirty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sz="28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07447"/>
              </p:ext>
            </p:extLst>
          </p:nvPr>
        </p:nvGraphicFramePr>
        <p:xfrm>
          <a:off x="495300" y="2057400"/>
          <a:ext cx="8153400" cy="3307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/>
                <a:gridCol w="2286000"/>
                <a:gridCol w="262890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Gotham Book"/>
                          <a:cs typeface="Gotham Book"/>
                        </a:rPr>
                        <a:t>PROGRAM</a:t>
                      </a:r>
                      <a:endParaRPr lang="en-US" sz="1800" b="0" i="0" dirty="0">
                        <a:latin typeface="Gotham Book"/>
                        <a:cs typeface="Gotham Book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Gotham Book"/>
                          <a:cs typeface="Gotham Book"/>
                        </a:rPr>
                        <a:t>APPLICATION DEADLINE</a:t>
                      </a:r>
                      <a:endParaRPr lang="en-US" sz="1800" b="0" i="0" dirty="0">
                        <a:latin typeface="Gotham Book"/>
                        <a:cs typeface="Gotham Book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Gotham Book"/>
                          <a:cs typeface="Gotham Book"/>
                        </a:rPr>
                        <a:t>SUPPORTING DOCUMENTS</a:t>
                      </a:r>
                      <a:endParaRPr lang="en-US" sz="1800" b="0" i="0" dirty="0">
                        <a:latin typeface="Gotham Book"/>
                        <a:cs typeface="Gotham Book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Most</a:t>
                      </a:r>
                      <a:r>
                        <a:rPr lang="en-US" sz="1800" b="0" i="0" baseline="0" dirty="0" smtClean="0">
                          <a:solidFill>
                            <a:schemeClr val="bg1"/>
                          </a:solidFill>
                          <a:latin typeface="Gotham Book"/>
                          <a:cs typeface="Gotham Book"/>
                        </a:rPr>
                        <a:t> programs</a:t>
                      </a:r>
                      <a:endParaRPr lang="en-US" sz="1800" b="0" i="0" dirty="0" smtClean="0">
                        <a:solidFill>
                          <a:schemeClr val="bg1"/>
                        </a:solidFill>
                        <a:latin typeface="Gotham Book"/>
                        <a:cs typeface="Gotham Book"/>
                      </a:endParaRPr>
                    </a:p>
                    <a:p>
                      <a:endParaRPr lang="en-US" sz="1800" b="0" i="0" dirty="0">
                        <a:latin typeface="Gotham Book"/>
                        <a:cs typeface="Gotham Book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Book"/>
                        </a:rPr>
                        <a:t>March 31, 2016</a:t>
                      </a:r>
                      <a:endParaRPr lang="en-US" sz="1800" b="0" i="0" dirty="0">
                        <a:solidFill>
                          <a:srgbClr val="FFFFFF"/>
                        </a:solidFill>
                        <a:latin typeface="Gotham Book"/>
                        <a:cs typeface="Gotham Book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Book"/>
                        </a:rPr>
                        <a:t>April 8, 2016</a:t>
                      </a:r>
                      <a:endParaRPr lang="en-US" sz="1800" b="0" i="0" dirty="0">
                        <a:solidFill>
                          <a:srgbClr val="FFFFFF"/>
                        </a:solidFill>
                        <a:latin typeface="Gotham Book"/>
                        <a:cs typeface="Gotham Book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Book"/>
                        </a:rPr>
                        <a:t>Architecture, Accounting &amp; Financial Management</a:t>
                      </a:r>
                    </a:p>
                    <a:p>
                      <a:endParaRPr lang="en-US" sz="1800" b="0" i="0" dirty="0">
                        <a:latin typeface="Gotham Book"/>
                        <a:cs typeface="Gotham Book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Book"/>
                        </a:rPr>
                        <a:t>February 5, 2016</a:t>
                      </a:r>
                      <a:endParaRPr lang="en-US" sz="1800" b="0" i="0" dirty="0">
                        <a:solidFill>
                          <a:srgbClr val="FFFFFF"/>
                        </a:solidFill>
                        <a:latin typeface="Gotham Book"/>
                        <a:cs typeface="Gotham Book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Book"/>
                        </a:rPr>
                        <a:t>March 1, 2016</a:t>
                      </a:r>
                      <a:endParaRPr lang="en-US" sz="1800" b="0" i="0" dirty="0">
                        <a:solidFill>
                          <a:srgbClr val="FFFFFF"/>
                        </a:solidFill>
                        <a:latin typeface="Gotham Book"/>
                        <a:cs typeface="Gotham Book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Book"/>
                        </a:rPr>
                        <a:t>Engineering, Software</a:t>
                      </a:r>
                      <a:r>
                        <a:rPr lang="en-US" sz="1800" b="0" i="0" baseline="0" dirty="0" smtClean="0">
                          <a:solidFill>
                            <a:srgbClr val="FFFFFF"/>
                          </a:solidFill>
                          <a:latin typeface="Gotham Book"/>
                          <a:cs typeface="Gotham Book"/>
                        </a:rPr>
                        <a:t> Engineering</a:t>
                      </a:r>
                      <a:endParaRPr lang="en-US" sz="1800" b="0" i="0" dirty="0" smtClean="0">
                        <a:solidFill>
                          <a:srgbClr val="FFFFFF"/>
                        </a:solidFill>
                        <a:latin typeface="Gotham Book"/>
                        <a:cs typeface="Gotham Book"/>
                      </a:endParaRPr>
                    </a:p>
                    <a:p>
                      <a:endParaRPr lang="en-US" sz="1800" b="0" i="0" dirty="0">
                        <a:latin typeface="Gotham Book"/>
                        <a:cs typeface="Gotham Book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Book"/>
                        </a:rPr>
                        <a:t>March 1, 2016</a:t>
                      </a:r>
                      <a:endParaRPr lang="en-US" sz="1800" b="0" i="0" dirty="0">
                        <a:solidFill>
                          <a:srgbClr val="FFFFFF"/>
                        </a:solidFill>
                        <a:latin typeface="Gotham Book"/>
                        <a:cs typeface="Gotham Book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solidFill>
                            <a:srgbClr val="FFFFFF"/>
                          </a:solidFill>
                          <a:latin typeface="Gotham Book"/>
                          <a:cs typeface="Gotham Book"/>
                        </a:rPr>
                        <a:t>March 31, 2016</a:t>
                      </a:r>
                      <a:endParaRPr lang="en-US" sz="1800" b="0" i="0" dirty="0">
                        <a:solidFill>
                          <a:srgbClr val="FFFFFF"/>
                        </a:solidFill>
                        <a:latin typeface="Gotham Book"/>
                        <a:cs typeface="Gotham Book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79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969"/>
            <a:ext cx="8229600" cy="3831431"/>
          </a:xfrm>
        </p:spPr>
        <p:txBody>
          <a:bodyPr>
            <a:noAutofit/>
          </a:bodyPr>
          <a:lstStyle/>
          <a:p>
            <a:r>
              <a:rPr lang="en-US" sz="2900" dirty="0">
                <a:latin typeface="Gotham Book"/>
                <a:cs typeface="Gotham Book"/>
              </a:rPr>
              <a:t>Email confirmation sent from Waterloo upon receipt of </a:t>
            </a:r>
            <a:r>
              <a:rPr lang="en-US" sz="2900" dirty="0" smtClean="0">
                <a:latin typeface="Gotham Book"/>
                <a:cs typeface="Gotham Book"/>
              </a:rPr>
              <a:t>application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otham Book"/>
                <a:cs typeface="Gotham Book"/>
              </a:rPr>
              <a:t>Directions </a:t>
            </a:r>
            <a:r>
              <a:rPr lang="en-US" dirty="0">
                <a:latin typeface="Gotham Book"/>
                <a:cs typeface="Gotham Book"/>
              </a:rPr>
              <a:t>to Admission Information </a:t>
            </a:r>
            <a:r>
              <a:rPr lang="en-US" dirty="0" smtClean="0">
                <a:latin typeface="Gotham Book"/>
                <a:cs typeface="Gotham Book"/>
              </a:rPr>
              <a:t>Form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otham Book"/>
                <a:cs typeface="Gotham Book"/>
              </a:rPr>
              <a:t>Reminder </a:t>
            </a:r>
            <a:r>
              <a:rPr lang="en-US" dirty="0">
                <a:latin typeface="Gotham Book"/>
                <a:cs typeface="Gotham Book"/>
              </a:rPr>
              <a:t>of document submission </a:t>
            </a:r>
            <a:r>
              <a:rPr lang="en-US" dirty="0" smtClean="0">
                <a:latin typeface="Gotham Book"/>
                <a:cs typeface="Gotham Book"/>
              </a:rPr>
              <a:t>deadline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Gotham Book"/>
                <a:cs typeface="Gotham Book"/>
              </a:rPr>
              <a:t>I</a:t>
            </a:r>
            <a:r>
              <a:rPr lang="en-US" dirty="0" smtClean="0">
                <a:latin typeface="Gotham Book"/>
                <a:cs typeface="Gotham Book"/>
              </a:rPr>
              <a:t>nstructions </a:t>
            </a:r>
            <a:r>
              <a:rPr lang="en-US" dirty="0">
                <a:latin typeface="Gotham Book"/>
                <a:cs typeface="Gotham Book"/>
              </a:rPr>
              <a:t>on how to access Quest </a:t>
            </a:r>
            <a:r>
              <a:rPr lang="en-US" dirty="0" smtClean="0">
                <a:latin typeface="Gotham Book"/>
                <a:cs typeface="Gotham Book"/>
              </a:rPr>
              <a:t>for </a:t>
            </a:r>
            <a:r>
              <a:rPr lang="en-US" dirty="0">
                <a:latin typeface="Gotham Book"/>
                <a:cs typeface="Gotham Book"/>
              </a:rPr>
              <a:t>document </a:t>
            </a:r>
            <a:r>
              <a:rPr lang="en-US" dirty="0" smtClean="0">
                <a:latin typeface="Gotham Book"/>
                <a:cs typeface="Gotham Book"/>
              </a:rPr>
              <a:t>upload</a:t>
            </a:r>
            <a:endParaRPr lang="en-US" dirty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dirty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dirty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sz="28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153" y="152400"/>
            <a:ext cx="9157366" cy="6096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APPLICATION PROCESS – STEP 2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247224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969"/>
            <a:ext cx="8229600" cy="3831431"/>
          </a:xfrm>
        </p:spPr>
        <p:txBody>
          <a:bodyPr>
            <a:noAutofit/>
          </a:bodyPr>
          <a:lstStyle/>
          <a:p>
            <a:r>
              <a:rPr lang="en-US" sz="2900" dirty="0" smtClean="0">
                <a:latin typeface="Gotham Book"/>
                <a:cs typeface="Gotham Book"/>
              </a:rPr>
              <a:t>Student </a:t>
            </a:r>
            <a:r>
              <a:rPr lang="en-US" sz="2900" dirty="0">
                <a:latin typeface="Gotham Book"/>
                <a:cs typeface="Gotham Book"/>
              </a:rPr>
              <a:t>must upload supporting documents electronically into </a:t>
            </a:r>
            <a:r>
              <a:rPr lang="en-US" sz="2900" dirty="0" smtClean="0">
                <a:latin typeface="Gotham Book"/>
                <a:cs typeface="Gotham Book"/>
              </a:rPr>
              <a:t>Quest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otham Book"/>
                <a:cs typeface="Gotham Book"/>
              </a:rPr>
              <a:t>Original </a:t>
            </a:r>
            <a:r>
              <a:rPr lang="en-US" dirty="0">
                <a:latin typeface="Gotham Book"/>
                <a:cs typeface="Gotham Book"/>
              </a:rPr>
              <a:t>copies of the documents must </a:t>
            </a:r>
            <a:r>
              <a:rPr lang="en-US" dirty="0" smtClean="0">
                <a:latin typeface="Gotham Book"/>
                <a:cs typeface="Gotham Book"/>
              </a:rPr>
              <a:t>then </a:t>
            </a:r>
            <a:r>
              <a:rPr lang="en-US" dirty="0">
                <a:latin typeface="Gotham Book"/>
                <a:cs typeface="Gotham Book"/>
              </a:rPr>
              <a:t>be mailed directly to </a:t>
            </a:r>
            <a:r>
              <a:rPr lang="en-US" dirty="0" smtClean="0">
                <a:latin typeface="Gotham Book"/>
                <a:cs typeface="Gotham Book"/>
              </a:rPr>
              <a:t>Waterloo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otham Book"/>
                <a:cs typeface="Gotham Book"/>
              </a:rPr>
              <a:t>For agent confirmation/recognition: Privacy </a:t>
            </a:r>
            <a:r>
              <a:rPr lang="en-US" dirty="0">
                <a:latin typeface="Gotham Book"/>
                <a:cs typeface="Gotham Book"/>
              </a:rPr>
              <a:t>Release Form must be completed and signed by student and submitted to Brian Bailey (brian.bailey@uwaterloo.ca)</a:t>
            </a:r>
          </a:p>
          <a:p>
            <a:pPr marL="0" indent="0">
              <a:buNone/>
            </a:pPr>
            <a:endParaRPr lang="en-US" dirty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dirty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sz="28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153" y="152400"/>
            <a:ext cx="9157366" cy="6096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APPLICATION PROCESS – STEP 3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350600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969"/>
            <a:ext cx="8229600" cy="4441031"/>
          </a:xfrm>
        </p:spPr>
        <p:txBody>
          <a:bodyPr>
            <a:noAutofit/>
          </a:bodyPr>
          <a:lstStyle/>
          <a:p>
            <a:r>
              <a:rPr lang="en-US" sz="2900" dirty="0">
                <a:latin typeface="Gotham Book"/>
                <a:cs typeface="Gotham Book"/>
              </a:rPr>
              <a:t>Waterloo will review student file and make final decision on complete files </a:t>
            </a:r>
            <a:r>
              <a:rPr lang="en-US" sz="2900" dirty="0" smtClean="0">
                <a:latin typeface="Gotham Book"/>
                <a:cs typeface="Gotham Book"/>
              </a:rPr>
              <a:t>only</a:t>
            </a:r>
          </a:p>
          <a:p>
            <a:r>
              <a:rPr lang="en-US" sz="2900" dirty="0" smtClean="0">
                <a:latin typeface="Gotham Book"/>
                <a:cs typeface="Gotham Book"/>
              </a:rPr>
              <a:t>Admission </a:t>
            </a:r>
            <a:r>
              <a:rPr lang="en-US" sz="2900" dirty="0">
                <a:latin typeface="Gotham Book"/>
                <a:cs typeface="Gotham Book"/>
              </a:rPr>
              <a:t>decisions </a:t>
            </a:r>
            <a:r>
              <a:rPr lang="en-US" sz="2900" dirty="0" smtClean="0">
                <a:latin typeface="Gotham Book"/>
                <a:cs typeface="Gotham Book"/>
              </a:rPr>
              <a:t>appear </a:t>
            </a:r>
            <a:r>
              <a:rPr lang="en-US" sz="2900" dirty="0">
                <a:latin typeface="Gotham Book"/>
                <a:cs typeface="Gotham Book"/>
              </a:rPr>
              <a:t>in </a:t>
            </a:r>
            <a:r>
              <a:rPr lang="en-US" sz="2900" dirty="0" smtClean="0">
                <a:latin typeface="Gotham Book"/>
                <a:cs typeface="Gotham Book"/>
              </a:rPr>
              <a:t>Quest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otham Book"/>
                <a:cs typeface="Gotham Book"/>
              </a:rPr>
              <a:t>Engineering </a:t>
            </a:r>
            <a:r>
              <a:rPr lang="en-US" dirty="0">
                <a:latin typeface="Gotham Book"/>
                <a:cs typeface="Gotham Book"/>
              </a:rPr>
              <a:t>makes bulk decisions in February, </a:t>
            </a:r>
            <a:r>
              <a:rPr lang="en-US" dirty="0" smtClean="0">
                <a:latin typeface="Gotham Book"/>
                <a:cs typeface="Gotham Book"/>
              </a:rPr>
              <a:t>April, </a:t>
            </a:r>
            <a:r>
              <a:rPr lang="en-US" dirty="0">
                <a:latin typeface="Gotham Book"/>
                <a:cs typeface="Gotham Book"/>
              </a:rPr>
              <a:t>and </a:t>
            </a:r>
            <a:r>
              <a:rPr lang="en-US" dirty="0" smtClean="0">
                <a:latin typeface="Gotham Book"/>
                <a:cs typeface="Gotham Book"/>
              </a:rPr>
              <a:t>May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otham Book"/>
                <a:cs typeface="Gotham Book"/>
              </a:rPr>
              <a:t>All </a:t>
            </a:r>
            <a:r>
              <a:rPr lang="en-US" dirty="0">
                <a:latin typeface="Gotham Book"/>
                <a:cs typeface="Gotham Book"/>
              </a:rPr>
              <a:t>other faculties make rolling decisions from January </a:t>
            </a:r>
            <a:r>
              <a:rPr lang="en-US" dirty="0" smtClean="0">
                <a:latin typeface="Gotham Book"/>
                <a:cs typeface="Gotham Book"/>
              </a:rPr>
              <a:t>onward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otham Book"/>
                <a:cs typeface="Gotham Book"/>
              </a:rPr>
              <a:t>All </a:t>
            </a:r>
            <a:r>
              <a:rPr lang="en-US" dirty="0">
                <a:latin typeface="Gotham Book"/>
                <a:cs typeface="Gotham Book"/>
              </a:rPr>
              <a:t>final decisions made by May 15 each year </a:t>
            </a:r>
          </a:p>
          <a:p>
            <a:pPr marL="0" indent="0">
              <a:buNone/>
            </a:pPr>
            <a:endParaRPr lang="en-US" sz="2400" dirty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sz="28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153" y="152400"/>
            <a:ext cx="9157366" cy="6096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APPLICATION PROCESS – STEP 4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146505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73969"/>
            <a:ext cx="8229600" cy="4441031"/>
          </a:xfrm>
        </p:spPr>
        <p:txBody>
          <a:bodyPr>
            <a:noAutofit/>
          </a:bodyPr>
          <a:lstStyle/>
          <a:p>
            <a:r>
              <a:rPr lang="en-US" sz="2900" dirty="0" smtClean="0">
                <a:latin typeface="Gotham Book"/>
                <a:cs typeface="Gotham Book"/>
              </a:rPr>
              <a:t>Student </a:t>
            </a:r>
            <a:r>
              <a:rPr lang="en-US" sz="2900" dirty="0">
                <a:latin typeface="Gotham Book"/>
                <a:cs typeface="Gotham Book"/>
              </a:rPr>
              <a:t>must accept offer through OUAC </a:t>
            </a:r>
            <a:r>
              <a:rPr lang="en-US" sz="2900" dirty="0" smtClean="0">
                <a:latin typeface="Gotham Book"/>
                <a:cs typeface="Gotham Book"/>
              </a:rPr>
              <a:t>and </a:t>
            </a:r>
            <a:r>
              <a:rPr lang="en-US" sz="2900" dirty="0">
                <a:latin typeface="Gotham Book"/>
                <a:cs typeface="Gotham Book"/>
              </a:rPr>
              <a:t>submit online residence application by June 1</a:t>
            </a:r>
          </a:p>
          <a:p>
            <a:pPr marL="0" indent="0">
              <a:buNone/>
            </a:pPr>
            <a:endParaRPr lang="en-US" sz="28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153" y="152400"/>
            <a:ext cx="9157366" cy="6096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APPLICATION PROCESS – STEP 5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378584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87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all" spc="30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COMPLETING AN APPLICATION</a:t>
            </a:r>
            <a:endParaRPr lang="en-US" b="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73969"/>
            <a:ext cx="8229600" cy="4441031"/>
          </a:xfrm>
        </p:spPr>
        <p:txBody>
          <a:bodyPr>
            <a:noAutofit/>
          </a:bodyPr>
          <a:lstStyle/>
          <a:p>
            <a:r>
              <a:rPr lang="en-US" sz="2900" dirty="0" smtClean="0">
                <a:latin typeface="Gotham Book"/>
                <a:cs typeface="Gotham Book"/>
              </a:rPr>
              <a:t>Application fee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otham Book"/>
                <a:cs typeface="Gotham Book"/>
              </a:rPr>
              <a:t>CAD $145 plus $85 Waterloo document</a:t>
            </a:r>
            <a:br>
              <a:rPr lang="en-US" dirty="0" smtClean="0">
                <a:latin typeface="Gotham Book"/>
                <a:cs typeface="Gotham Book"/>
              </a:rPr>
            </a:br>
            <a:r>
              <a:rPr lang="en-US" dirty="0" smtClean="0">
                <a:latin typeface="Gotham Book"/>
                <a:cs typeface="Gotham Book"/>
              </a:rPr>
              <a:t>assessment fee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otham Book"/>
                <a:cs typeface="Gotham Book"/>
              </a:rPr>
              <a:t>Student can apply to up to 3 choices or programs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otham Book"/>
                <a:cs typeface="Gotham Book"/>
              </a:rPr>
              <a:t>CAD $47 per additional choice</a:t>
            </a:r>
          </a:p>
          <a:p>
            <a:pPr marL="0" indent="0">
              <a:buNone/>
            </a:pPr>
            <a:endParaRPr lang="en-US" sz="2400" dirty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sz="28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976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73969"/>
            <a:ext cx="8229600" cy="4441031"/>
          </a:xfrm>
        </p:spPr>
        <p:txBody>
          <a:bodyPr>
            <a:noAutofit/>
          </a:bodyPr>
          <a:lstStyle/>
          <a:p>
            <a:pPr lvl="1">
              <a:buFont typeface="Arial"/>
              <a:buChar char="•"/>
            </a:pPr>
            <a:r>
              <a:rPr lang="en-US" dirty="0" smtClean="0">
                <a:latin typeface="Gotham Book"/>
                <a:cs typeface="Gotham Book"/>
              </a:rPr>
              <a:t>You may need to submit course syllabi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otham Book"/>
                <a:cs typeface="Gotham Book"/>
              </a:rPr>
              <a:t>We accept multiple applications and each receives a decision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otham Book"/>
                <a:cs typeface="Gotham Book"/>
              </a:rPr>
              <a:t>Regular vs. co-op – apply to a co-op program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otham Book"/>
                <a:cs typeface="Gotham Book"/>
              </a:rPr>
              <a:t>Arts programs are offered at multiple locations- apply to first choice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otham Book"/>
                <a:cs typeface="Gotham Book"/>
              </a:rPr>
              <a:t>Supporting documents must be uploaded to Quest and then originals sent to the University</a:t>
            </a:r>
            <a:endParaRPr lang="en-US" dirty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sz="2400" dirty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sz="28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153" y="152400"/>
            <a:ext cx="9157366" cy="6096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APPLICATION CONSIDERATIONS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42660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402615"/>
              </p:ext>
            </p:extLst>
          </p:nvPr>
        </p:nvGraphicFramePr>
        <p:xfrm>
          <a:off x="457200" y="1219200"/>
          <a:ext cx="8229600" cy="3976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  <a:gridCol w="3352800"/>
              </a:tblGrid>
              <a:tr h="607249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Gotham Book"/>
                          <a:cs typeface="Gotham Book"/>
                        </a:rPr>
                        <a:t>PROGRAM/FACULTY</a:t>
                      </a:r>
                      <a:endParaRPr lang="en-US" b="0" i="0" dirty="0">
                        <a:latin typeface="Gotham Book"/>
                        <a:cs typeface="Gotham Book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Gotham Book"/>
                          <a:cs typeface="Gotham Book"/>
                        </a:rPr>
                        <a:t>TUITION</a:t>
                      </a:r>
                      <a:r>
                        <a:rPr lang="en-US" b="0" i="0" baseline="0" dirty="0" smtClean="0">
                          <a:latin typeface="Gotham Book"/>
                          <a:cs typeface="Gotham Book"/>
                        </a:rPr>
                        <a:t> IN $CAD FOR FIRST 2 SEMESTERS</a:t>
                      </a:r>
                      <a:endParaRPr lang="en-US" b="0" i="0" dirty="0">
                        <a:latin typeface="Gotham Book"/>
                        <a:cs typeface="Gotham Book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rgbClr val="FFFFFF"/>
                          </a:solidFill>
                          <a:latin typeface="Gotham Light"/>
                          <a:cs typeface="Gotham Light"/>
                        </a:rPr>
                        <a:t>Applied Health</a:t>
                      </a:r>
                      <a:r>
                        <a:rPr lang="en-US" sz="1800" b="0" i="0" baseline="0" dirty="0" smtClean="0">
                          <a:solidFill>
                            <a:srgbClr val="FFFFFF"/>
                          </a:solidFill>
                          <a:latin typeface="Gotham Light"/>
                          <a:cs typeface="Gotham Light"/>
                        </a:rPr>
                        <a:t> Sciences, Arts, Accounting &amp; Financial Management, Computing &amp; Financial Management</a:t>
                      </a:r>
                      <a:r>
                        <a:rPr lang="en-US" sz="1800" b="0" i="0" baseline="0" smtClean="0">
                          <a:solidFill>
                            <a:srgbClr val="FFFFFF"/>
                          </a:solidFill>
                          <a:latin typeface="Gotham Light"/>
                          <a:cs typeface="Gotham Light"/>
                        </a:rPr>
                        <a:t>, Environment</a:t>
                      </a:r>
                      <a:endParaRPr lang="en-US" sz="1800" b="0" i="0" dirty="0" smtClean="0">
                        <a:solidFill>
                          <a:srgbClr val="FFFFFF"/>
                        </a:solidFill>
                        <a:latin typeface="Gotham Light"/>
                        <a:cs typeface="Gotham Ligh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smtClean="0">
                          <a:solidFill>
                            <a:srgbClr val="FFFFFF"/>
                          </a:solidFill>
                          <a:latin typeface="Gotham Light"/>
                          <a:cs typeface="Gotham Light"/>
                        </a:rPr>
                        <a:t>$21,000</a:t>
                      </a:r>
                      <a:endParaRPr lang="en-US" sz="1800" b="0" i="0" dirty="0" smtClean="0">
                        <a:solidFill>
                          <a:srgbClr val="FFFFFF"/>
                        </a:solidFill>
                        <a:latin typeface="Gotham Light"/>
                        <a:cs typeface="Gotham Light"/>
                      </a:endParaRPr>
                    </a:p>
                    <a:p>
                      <a:endParaRPr lang="en-US" sz="1800" b="0" i="0" dirty="0">
                        <a:solidFill>
                          <a:srgbClr val="FFFFFF"/>
                        </a:solidFill>
                        <a:latin typeface="Gotham Light"/>
                        <a:cs typeface="Gotham Ligh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072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rgbClr val="FFFFFF"/>
                          </a:solidFill>
                          <a:latin typeface="Gotham Light"/>
                          <a:cs typeface="Gotham Light"/>
                        </a:rPr>
                        <a:t>Mathematics, Science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rgbClr val="FFFFFF"/>
                          </a:solidFill>
                          <a:latin typeface="Gotham Light"/>
                          <a:cs typeface="Gotham Light"/>
                        </a:rPr>
                        <a:t>$21,800-$22,600</a:t>
                      </a:r>
                    </a:p>
                    <a:p>
                      <a:endParaRPr lang="en-US" b="0" i="0" dirty="0">
                        <a:solidFill>
                          <a:srgbClr val="FFFFFF"/>
                        </a:solidFill>
                        <a:latin typeface="Gotham Light"/>
                        <a:cs typeface="Gotham Ligh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072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rgbClr val="FFFFFF"/>
                          </a:solidFill>
                          <a:latin typeface="Gotham Light"/>
                          <a:cs typeface="Gotham Light"/>
                        </a:rPr>
                        <a:t>Global Business &amp; Digital Arts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rgbClr val="FFFFFF"/>
                          </a:solidFill>
                          <a:latin typeface="Gotham Light"/>
                          <a:cs typeface="Gotham Light"/>
                        </a:rPr>
                        <a:t>$23,000</a:t>
                      </a:r>
                    </a:p>
                    <a:p>
                      <a:endParaRPr lang="en-US" b="0" i="0" dirty="0">
                        <a:solidFill>
                          <a:srgbClr val="FFFFFF"/>
                        </a:solidFill>
                        <a:latin typeface="Gotham Light"/>
                        <a:cs typeface="Gotham Ligh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6749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rgbClr val="FFFFFF"/>
                          </a:solidFill>
                          <a:latin typeface="Gotham Light"/>
                          <a:cs typeface="Gotham Light"/>
                        </a:rPr>
                        <a:t>Architecture, Engineering, Software Engineering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rgbClr val="FFFFFF"/>
                          </a:solidFill>
                          <a:latin typeface="Gotham Light"/>
                          <a:cs typeface="Gotham Light"/>
                        </a:rPr>
                        <a:t>$30,000-$31,000</a:t>
                      </a:r>
                    </a:p>
                    <a:p>
                      <a:endParaRPr lang="en-US" b="0" i="0" dirty="0">
                        <a:solidFill>
                          <a:srgbClr val="FFFFFF"/>
                        </a:solidFill>
                        <a:latin typeface="Gotham Light"/>
                        <a:cs typeface="Gotham Ligh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9153" y="152400"/>
            <a:ext cx="9157366" cy="6096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FEES AND SCHOLARSHIPS (2016)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41890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otham Book"/>
                <a:cs typeface="Gotham Book"/>
              </a:rPr>
              <a:t>Additional expenses: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otham Book"/>
                <a:cs typeface="Gotham Book"/>
              </a:rPr>
              <a:t>Incidental fees = $2,000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otham Book"/>
                <a:cs typeface="Gotham Book"/>
              </a:rPr>
              <a:t>Books &amp; supplies = $2,000-$4,000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otham Book"/>
                <a:cs typeface="Gotham Book"/>
              </a:rPr>
              <a:t>Residence (including meal plan) = $9,200-$11,700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otham Book"/>
                <a:cs typeface="Gotham Book"/>
              </a:rPr>
              <a:t>Off-campus housing = $6,700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otham Book"/>
                <a:cs typeface="Gotham Book"/>
              </a:rPr>
              <a:t>Personal expenses = $3,000-$5,000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otham Book"/>
                <a:cs typeface="Gotham Book"/>
              </a:rPr>
              <a:t>Co-op Fees = $634/academic term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153" y="152400"/>
            <a:ext cx="9157366" cy="6096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FEES AND SCHOLARSHIPS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14320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8" descr="120613-UW-Math_Building-000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0" y="3048000"/>
            <a:ext cx="9144000" cy="26670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Gotham Book"/>
                <a:cs typeface="Gotham Book"/>
              </a:rPr>
              <a:t>Academic excellence  </a:t>
            </a:r>
          </a:p>
          <a:p>
            <a:pPr lvl="1" indent="-3429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Gotham Book"/>
                <a:cs typeface="Gotham Book"/>
              </a:rPr>
              <a:t>Research excellence</a:t>
            </a:r>
          </a:p>
          <a:p>
            <a:pPr lvl="1" indent="-3429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Gotham Book"/>
                <a:cs typeface="Gotham Book"/>
              </a:rPr>
              <a:t>Co-operative education</a:t>
            </a:r>
          </a:p>
          <a:p>
            <a:pPr lvl="1" indent="-3429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Gotham Book"/>
                <a:cs typeface="Gotham Book"/>
              </a:rPr>
              <a:t>Entrepreneurship</a:t>
            </a:r>
          </a:p>
          <a:p>
            <a:pPr lvl="1" indent="-3429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Gotham Book"/>
                <a:cs typeface="Gotham Book"/>
              </a:rPr>
              <a:t>Graduate success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996" y="152400"/>
            <a:ext cx="9157366" cy="6096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WATERLOO’S STRENGTHS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121825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otham Book"/>
                <a:cs typeface="Gotham Book"/>
              </a:rPr>
              <a:t>Scholarships: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otham Book"/>
                <a:cs typeface="Gotham Book"/>
              </a:rPr>
              <a:t>Automatic consideration based on admission averages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otham Book"/>
                <a:cs typeface="Gotham Book"/>
              </a:rPr>
              <a:t>Merit Scholarships: $1,000-$2,000 for first year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otham Book"/>
                <a:cs typeface="Gotham Book"/>
              </a:rPr>
              <a:t>President’s Scholarship of Distinction: $2,000 first year plus up to $3,000 in upper years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otham Book"/>
                <a:cs typeface="Gotham Book"/>
              </a:rPr>
              <a:t>Faculty Entrance Scholarships: $500 for first year to $80,000 for 4 years</a:t>
            </a:r>
          </a:p>
          <a:p>
            <a:pPr lvl="1">
              <a:buNone/>
            </a:pPr>
            <a:endParaRPr lang="en-US" dirty="0" smtClean="0">
              <a:latin typeface="Gotham Book"/>
              <a:cs typeface="Gotham Book"/>
            </a:endParaRPr>
          </a:p>
          <a:p>
            <a:pPr lvl="1">
              <a:buFont typeface="Arial"/>
              <a:buChar char="•"/>
            </a:pPr>
            <a:endParaRPr lang="en-US" dirty="0" smtClean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153" y="152400"/>
            <a:ext cx="9157366" cy="6096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FEES AND SCHOLARSHIPS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68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all stock-2014_0557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8674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981200"/>
            <a:ext cx="9227606" cy="3657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  <a:latin typeface="Gotham Book"/>
                <a:cs typeface="Gotham Book"/>
              </a:rPr>
              <a:t>Target: 5 registered students a year</a:t>
            </a:r>
          </a:p>
          <a:p>
            <a:r>
              <a:rPr lang="en-US" dirty="0" smtClean="0">
                <a:solidFill>
                  <a:srgbClr val="FFFFFF"/>
                </a:solidFill>
                <a:latin typeface="Gotham Book"/>
                <a:cs typeface="Gotham Book"/>
              </a:rPr>
              <a:t>Open and productive relationships</a:t>
            </a:r>
          </a:p>
          <a:p>
            <a:r>
              <a:rPr lang="en-US" dirty="0" smtClean="0">
                <a:solidFill>
                  <a:srgbClr val="FFFFFF"/>
                </a:solidFill>
                <a:latin typeface="Gotham Book"/>
                <a:cs typeface="Gotham Book"/>
              </a:rPr>
              <a:t>Respect for, and protection of, our reputation</a:t>
            </a:r>
          </a:p>
          <a:p>
            <a:r>
              <a:rPr lang="en-US" dirty="0" smtClean="0">
                <a:solidFill>
                  <a:srgbClr val="FFFFFF"/>
                </a:solidFill>
                <a:latin typeface="Gotham Book"/>
                <a:cs typeface="Gotham Book"/>
              </a:rPr>
              <a:t>Regular, prompt, and consistent  communication</a:t>
            </a:r>
          </a:p>
          <a:p>
            <a:r>
              <a:rPr lang="en-US" dirty="0" smtClean="0">
                <a:solidFill>
                  <a:srgbClr val="FFFFFF"/>
                </a:solidFill>
                <a:latin typeface="Gotham Book"/>
                <a:cs typeface="Gotham Book"/>
              </a:rPr>
              <a:t>Respect for Waterloo’s visit schedule</a:t>
            </a:r>
          </a:p>
          <a:p>
            <a:endParaRPr lang="en-US" dirty="0" smtClean="0">
              <a:solidFill>
                <a:srgbClr val="FFFFFF"/>
              </a:solidFill>
              <a:latin typeface="Gotham Light"/>
              <a:cs typeface="Gotham Light"/>
            </a:endParaRPr>
          </a:p>
          <a:p>
            <a:endParaRPr lang="en-US" dirty="0" smtClean="0">
              <a:solidFill>
                <a:srgbClr val="FFFFFF"/>
              </a:solidFill>
              <a:latin typeface="Gotham Light"/>
              <a:cs typeface="Gotham Light"/>
            </a:endParaRPr>
          </a:p>
          <a:p>
            <a:endParaRPr lang="en-US" dirty="0">
              <a:solidFill>
                <a:srgbClr val="FFFFFF"/>
              </a:solidFill>
              <a:latin typeface="Gotham Light"/>
              <a:cs typeface="Gotham Light"/>
            </a:endParaRPr>
          </a:p>
          <a:p>
            <a:endParaRPr lang="en-US" dirty="0" smtClean="0">
              <a:solidFill>
                <a:srgbClr val="FFFFFF"/>
              </a:solidFill>
              <a:latin typeface="Gotham Light"/>
              <a:cs typeface="Gotham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153" y="152400"/>
            <a:ext cx="9157366" cy="6096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WATERLOO’S OBJECTIVES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289943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 descr="fall stock-2014_0557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alphaModFix amt="8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8674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981200"/>
            <a:ext cx="9227606" cy="36576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  <a:latin typeface="Gotham Book"/>
                <a:cs typeface="Gotham Book"/>
              </a:rPr>
              <a:t>Raise awareness of Waterloo</a:t>
            </a:r>
          </a:p>
          <a:p>
            <a:r>
              <a:rPr lang="en-US" dirty="0">
                <a:solidFill>
                  <a:srgbClr val="FFFFFF"/>
                </a:solidFill>
                <a:latin typeface="Gotham Book"/>
                <a:cs typeface="Gotham Book"/>
              </a:rPr>
              <a:t>Promote academic diversity beyond Mathematics and </a:t>
            </a:r>
            <a:r>
              <a:rPr lang="en-US" dirty="0" smtClean="0">
                <a:solidFill>
                  <a:srgbClr val="FFFFFF"/>
                </a:solidFill>
                <a:latin typeface="Gotham Book"/>
                <a:cs typeface="Gotham Book"/>
              </a:rPr>
              <a:t>Engineering </a:t>
            </a:r>
          </a:p>
          <a:p>
            <a:r>
              <a:rPr lang="en-US" dirty="0">
                <a:solidFill>
                  <a:srgbClr val="FFFFFF"/>
                </a:solidFill>
                <a:latin typeface="Gotham Book"/>
                <a:cs typeface="Gotham Book"/>
              </a:rPr>
              <a:t>S</a:t>
            </a:r>
            <a:r>
              <a:rPr lang="en-US" dirty="0" smtClean="0">
                <a:solidFill>
                  <a:srgbClr val="FFFFFF"/>
                </a:solidFill>
                <a:latin typeface="Gotham Book"/>
                <a:cs typeface="Gotham Book"/>
              </a:rPr>
              <a:t>upport prospective students through the recruitment and admissions processes</a:t>
            </a:r>
          </a:p>
          <a:p>
            <a:r>
              <a:rPr lang="en-US" dirty="0" smtClean="0">
                <a:solidFill>
                  <a:srgbClr val="FFFFFF"/>
                </a:solidFill>
                <a:latin typeface="Gotham Book"/>
                <a:cs typeface="Gotham Book"/>
              </a:rPr>
              <a:t>Attract the brightest and most motivated students – “average isn’t good enough”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96" y="152400"/>
            <a:ext cx="9157366" cy="6096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WATERLOO’S EXPECTATIONS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267875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CONTACT INFORMATION	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YUAN XI </a:t>
            </a:r>
            <a:r>
              <a:rPr kumimoji="1" lang="zh-CN" altLang="en-US" dirty="0" smtClean="0"/>
              <a:t>袁希</a:t>
            </a:r>
            <a:endParaRPr kumimoji="1" lang="en-US" altLang="zh-CN" dirty="0" smtClean="0"/>
          </a:p>
          <a:p>
            <a:r>
              <a:rPr kumimoji="1" lang="en-US" altLang="zh-CN" dirty="0" smtClean="0"/>
              <a:t>YUAN.XI@UWATERLOO.CA	</a:t>
            </a:r>
          </a:p>
          <a:p>
            <a:r>
              <a:rPr lang="en-US" altLang="zh-CN" dirty="0"/>
              <a:t>Program Director, China</a:t>
            </a:r>
          </a:p>
          <a:p>
            <a:r>
              <a:rPr lang="en-US" altLang="zh-CN" dirty="0"/>
              <a:t>Waterloo International,</a:t>
            </a:r>
          </a:p>
          <a:p>
            <a:r>
              <a:rPr lang="en-US" altLang="zh-CN" dirty="0"/>
              <a:t>University of Waterloo</a:t>
            </a:r>
          </a:p>
          <a:p>
            <a:r>
              <a:rPr lang="en-US" altLang="zh-CN" dirty="0"/>
              <a:t>+86 138 1095 </a:t>
            </a:r>
            <a:r>
              <a:rPr lang="en-US" altLang="zh-CN" dirty="0" smtClean="0"/>
              <a:t>4407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3201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 descr="C004797-813.jpeg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4114800"/>
            <a:ext cx="9220200" cy="160020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5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  <a:latin typeface="Gotham Book"/>
                <a:cs typeface="Gotham Book"/>
              </a:rPr>
              <a:t>Co-op experience leads to stronger career prospects and higher starting salaries upon graduation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96" y="152400"/>
            <a:ext cx="9157366" cy="60960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5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CO-OP AT WATERLOO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HS-Student life spread-STOCK-15-05-15__DSF1728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867400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434" y="4114800"/>
            <a:ext cx="9227606" cy="16002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Gotham Book"/>
                <a:cs typeface="Gotham Book"/>
              </a:rPr>
              <a:t>Assess, treat, and prevent illness and injury, and optimize quality of life</a:t>
            </a:r>
          </a:p>
          <a:p>
            <a:r>
              <a:rPr lang="en-US" dirty="0" smtClean="0">
                <a:solidFill>
                  <a:schemeClr val="bg1"/>
                </a:solidFill>
                <a:latin typeface="Gotham Book"/>
                <a:cs typeface="Gotham Book"/>
              </a:rPr>
              <a:t>Good preparation for health professions</a:t>
            </a:r>
            <a:endParaRPr lang="en-US" dirty="0" smtClean="0">
              <a:solidFill>
                <a:srgbClr val="FFFFFF"/>
              </a:solidFill>
              <a:latin typeface="Gotham Book"/>
              <a:cs typeface="Gotham Book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96" y="152400"/>
            <a:ext cx="9157366" cy="6096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APPLIED HEALTH SCIENCES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218094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ENV-KI-Program-Brochure-20150317-0047-sm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8674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175" y="4114800"/>
            <a:ext cx="9144000" cy="1600201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  <a:latin typeface="Gotham Book"/>
                <a:cs typeface="Gotham Book"/>
              </a:rPr>
              <a:t>Maximum flexibility with 24 majors</a:t>
            </a:r>
          </a:p>
          <a:p>
            <a:r>
              <a:rPr lang="en-US" dirty="0" smtClean="0">
                <a:solidFill>
                  <a:srgbClr val="FFFFFF"/>
                </a:solidFill>
                <a:latin typeface="Gotham Book"/>
                <a:cs typeface="Gotham Book"/>
              </a:rPr>
              <a:t>Interdisciplinary approach, e.g., Global Business and Digital Arts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996" y="152400"/>
            <a:ext cx="9157366" cy="6096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ARTS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34682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0792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867400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996" y="152400"/>
            <a:ext cx="9157366" cy="60960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ENGINEERING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561" y="4114800"/>
            <a:ext cx="9144000" cy="1600201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  <a:latin typeface="Gotham Book"/>
                <a:cs typeface="Gotham Book"/>
              </a:rPr>
              <a:t>100% co-op with exceptionally high entry standards</a:t>
            </a:r>
          </a:p>
          <a:p>
            <a:pPr lvl="0"/>
            <a:r>
              <a:rPr lang="en-CA" dirty="0" smtClean="0">
                <a:solidFill>
                  <a:srgbClr val="FFFFFF"/>
                </a:solidFill>
                <a:latin typeface="Gotham Book"/>
                <a:cs typeface="Gotham Book"/>
              </a:rPr>
              <a:t>Origin of many </a:t>
            </a:r>
            <a:r>
              <a:rPr lang="en-CA" dirty="0">
                <a:solidFill>
                  <a:srgbClr val="FFFFFF"/>
                </a:solidFill>
                <a:latin typeface="Gotham Book"/>
                <a:cs typeface="Gotham Book"/>
              </a:rPr>
              <a:t>start-up </a:t>
            </a:r>
            <a:r>
              <a:rPr lang="en-CA" dirty="0" smtClean="0">
                <a:solidFill>
                  <a:srgbClr val="FFFFFF"/>
                </a:solidFill>
                <a:latin typeface="Gotham Book"/>
                <a:cs typeface="Gotham Book"/>
              </a:rPr>
              <a:t>companies</a:t>
            </a:r>
            <a:endParaRPr lang="en-US" dirty="0" smtClean="0">
              <a:solidFill>
                <a:srgbClr val="FFFFFF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79336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 descr="Studi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996" y="152400"/>
            <a:ext cx="9157366" cy="6096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ENVIRONMENT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4103545"/>
            <a:ext cx="9144000" cy="1600201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  <a:latin typeface="Gotham Book"/>
                <a:cs typeface="Gotham Book"/>
              </a:rPr>
              <a:t>Focus on sustainability of human and natural </a:t>
            </a:r>
            <a:r>
              <a:rPr lang="en-US" dirty="0" smtClean="0">
                <a:solidFill>
                  <a:srgbClr val="FFFFFF"/>
                </a:solidFill>
                <a:latin typeface="Gotham Book"/>
                <a:cs typeface="Gotham Book"/>
              </a:rPr>
              <a:t>environments</a:t>
            </a:r>
          </a:p>
          <a:p>
            <a:r>
              <a:rPr lang="en-US" dirty="0" smtClean="0">
                <a:solidFill>
                  <a:srgbClr val="FFFFFF"/>
                </a:solidFill>
                <a:latin typeface="Gotham Book"/>
                <a:cs typeface="Gotham Book"/>
              </a:rPr>
              <a:t>Unique programs include Geography and Aviation, Knowledge Integration</a:t>
            </a:r>
          </a:p>
          <a:p>
            <a:endParaRPr lang="en-US" dirty="0">
              <a:solidFill>
                <a:srgbClr val="FFFFFF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0045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81492"/>
            <a:ext cx="9144000" cy="6648892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96" y="152400"/>
            <a:ext cx="9157366" cy="6096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sz="3200" spc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tham Bold"/>
                <a:cs typeface="Gotham Bold"/>
              </a:rPr>
              <a:t>MATHEMATICS</a:t>
            </a:r>
            <a:endParaRPr lang="en-US" sz="3200" spc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tham Bold"/>
              <a:cs typeface="Gotham Bold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4114800"/>
            <a:ext cx="9144000" cy="16002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 spc="1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Gotham Book"/>
                <a:cs typeface="Gotham Book"/>
              </a:rPr>
              <a:t>World’s largest concentration of math and computer science talent</a:t>
            </a:r>
          </a:p>
          <a:p>
            <a:r>
              <a:rPr lang="en-US" dirty="0" smtClean="0">
                <a:solidFill>
                  <a:schemeClr val="bg1"/>
                </a:solidFill>
                <a:latin typeface="Gotham Book"/>
                <a:cs typeface="Gotham Book"/>
              </a:rPr>
              <a:t>Strengths </a:t>
            </a:r>
            <a:r>
              <a:rPr lang="en-US" dirty="0">
                <a:solidFill>
                  <a:schemeClr val="bg1"/>
                </a:solidFill>
                <a:latin typeface="Gotham Book"/>
                <a:cs typeface="Gotham Book"/>
              </a:rPr>
              <a:t>in actuarial science, statistics, financial analysis, math </a:t>
            </a:r>
            <a:r>
              <a:rPr lang="en-US" dirty="0" smtClean="0">
                <a:solidFill>
                  <a:schemeClr val="bg1"/>
                </a:solidFill>
                <a:latin typeface="Gotham Book"/>
                <a:cs typeface="Gotham Book"/>
              </a:rPr>
              <a:t>and </a:t>
            </a:r>
            <a:r>
              <a:rPr lang="en-US" dirty="0">
                <a:solidFill>
                  <a:schemeClr val="bg1"/>
                </a:solidFill>
                <a:latin typeface="Gotham Book"/>
                <a:cs typeface="Gotham Book"/>
              </a:rPr>
              <a:t>business, computer science</a:t>
            </a:r>
          </a:p>
          <a:p>
            <a:endParaRPr lang="en-US" dirty="0" smtClean="0">
              <a:solidFill>
                <a:srgbClr val="FFFFFF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10640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aterloo_main_grey">
  <a:themeElements>
    <a:clrScheme name="Custom 1">
      <a:dk1>
        <a:sysClr val="windowText" lastClr="000000"/>
      </a:dk1>
      <a:lt1>
        <a:sysClr val="window" lastClr="FFFFFF"/>
      </a:lt1>
      <a:dk2>
        <a:srgbClr val="757575"/>
      </a:dk2>
      <a:lt2>
        <a:srgbClr val="EEEEEE"/>
      </a:lt2>
      <a:accent1>
        <a:srgbClr val="757575"/>
      </a:accent1>
      <a:accent2>
        <a:srgbClr val="EEEEEE"/>
      </a:accent2>
      <a:accent3>
        <a:srgbClr val="FFD74E"/>
      </a:accent3>
      <a:accent4>
        <a:srgbClr val="C11F42"/>
      </a:accent4>
      <a:accent5>
        <a:srgbClr val="FFFFFF"/>
      </a:accent5>
      <a:accent6>
        <a:srgbClr val="FFFFFF"/>
      </a:accent6>
      <a:hlink>
        <a:srgbClr val="C11F42"/>
      </a:hlink>
      <a:folHlink>
        <a:srgbClr val="7575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2049</TotalTime>
  <Words>2724</Words>
  <Application>Microsoft Macintosh PowerPoint</Application>
  <PresentationFormat>全屏显示(4:3)</PresentationFormat>
  <Paragraphs>448</Paragraphs>
  <Slides>33</Slides>
  <Notes>32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Waterloo_main_grey</vt:lpstr>
      <vt:lpstr>CUFE PRESENTATION University of Waterloo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CONTACT INFORMATION </vt:lpstr>
    </vt:vector>
  </TitlesOfParts>
  <Company>University of Waterloo</Company>
  <LinksUpToDate>false</LinksUpToDate>
  <SharedDoc>false</SharedDoc>
  <HyperlinksChanged>false</HyperlinksChanged>
  <AppVersion>14.0000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2014-09-25T14:26:20Z</dcterms:created>
  <dc:creator>Munro, Anthony J</dc:creator>
  <lastModifiedBy>希 袁</lastModifiedBy>
  <lastPrinted>2014-09-25T14:26:20Z</lastPrinted>
  <dcterms:modified xsi:type="dcterms:W3CDTF">2015-10-27T13:38:21Z</dcterms:modified>
  <revision>161</revision>
  <dc:title>Agent training</dc:title>
</coreProperties>
</file>