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
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thumbnail" Target="docProps/thumbnail.jpeg"/>
  <Relationship Id="rId3" Type="http://schemas.openxmlformats.org/package/2006/relationships/metadata/core-properties" Target="docProps/core.xml"/>
  <Relationship Id="rId4" Type="http://schemas.openxmlformats.org/officeDocument/2006/relationships/extended-properties" Target="docProps/app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7" r:id="rId4"/>
    <p:sldId id="281" r:id="rId5"/>
    <p:sldId id="268" r:id="rId6"/>
    <p:sldId id="324" r:id="rId7"/>
    <p:sldId id="286" r:id="rId8"/>
    <p:sldId id="325" r:id="rId9"/>
    <p:sldId id="287" r:id="rId10"/>
    <p:sldId id="326" r:id="rId11"/>
    <p:sldId id="288" r:id="rId12"/>
    <p:sldId id="327" r:id="rId13"/>
    <p:sldId id="289" r:id="rId14"/>
    <p:sldId id="328" r:id="rId15"/>
    <p:sldId id="290" r:id="rId16"/>
    <p:sldId id="329" r:id="rId17"/>
    <p:sldId id="330" r:id="rId18"/>
    <p:sldId id="293" r:id="rId19"/>
    <p:sldId id="331" r:id="rId20"/>
    <p:sldId id="295" r:id="rId21"/>
    <p:sldId id="332" r:id="rId22"/>
    <p:sldId id="296" r:id="rId23"/>
    <p:sldId id="319" r:id="rId24"/>
    <p:sldId id="320" r:id="rId25"/>
    <p:sldId id="321" r:id="rId26"/>
    <p:sldId id="322" r:id="rId27"/>
    <p:sldId id="323" r:id="rId28"/>
    <p:sldId id="318" r:id="rId2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orient="horz" pos="1440">
          <p15:clr>
            <a:srgbClr val="A4A3A4"/>
          </p15:clr>
        </p15:guide>
        <p15:guide id="5" orient="horz" pos="480">
          <p15:clr>
            <a:srgbClr val="A4A3A4"/>
          </p15:clr>
        </p15:guide>
        <p15:guide id="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nro, Anthony J" initials="MAJ" lastIdx="16" clrIdx="0">
    <p:extLst/>
  </p:cmAuthor>
  <p:cmAuthor id="2" name="Beth Bohnert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750"/>
    <a:srgbClr val="FCFFFF"/>
    <a:srgbClr val="009AA6"/>
    <a:srgbClr val="B5BF00"/>
    <a:srgbClr val="B71234"/>
    <a:srgbClr val="0077B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67766" autoAdjust="0"/>
  </p:normalViewPr>
  <p:slideViewPr>
    <p:cSldViewPr>
      <p:cViewPr varScale="1">
        <p:scale>
          <a:sx n="42" d="100"/>
          <a:sy n="42" d="100"/>
        </p:scale>
        <p:origin x="1480" y="168"/>
      </p:cViewPr>
      <p:guideLst>
        <p:guide orient="horz" pos="2160"/>
        <p:guide pos="2880"/>
        <p:guide orient="horz" pos="2592"/>
        <p:guide orient="horz" pos="1440"/>
        <p:guide orient="horz" pos="48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

<Relationships xmlns="http://schemas.openxmlformats.org/package/2006/relationships">
  <Relationship Id="rId1" Type="http://schemas.openxmlformats.org/officeDocument/2006/relationships/slideMaster" Target="slideMasters/slideMaster1.xml"/>
  <Relationship Id="rId10" Type="http://schemas.openxmlformats.org/officeDocument/2006/relationships/slide" Target="slides/slide9.xml"/>
  <Relationship Id="rId11" Type="http://schemas.openxmlformats.org/officeDocument/2006/relationships/slide" Target="slides/slide10.xml"/>
  <Relationship Id="rId12" Type="http://schemas.openxmlformats.org/officeDocument/2006/relationships/slide" Target="slides/slide11.xml"/>
  <Relationship Id="rId13" Type="http://schemas.openxmlformats.org/officeDocument/2006/relationships/slide" Target="slides/slide12.xml"/>
  <Relationship Id="rId14" Type="http://schemas.openxmlformats.org/officeDocument/2006/relationships/slide" Target="slides/slide13.xml"/>
  <Relationship Id="rId15" Type="http://schemas.openxmlformats.org/officeDocument/2006/relationships/slide" Target="slides/slide14.xml"/>
  <Relationship Id="rId16" Type="http://schemas.openxmlformats.org/officeDocument/2006/relationships/slide" Target="slides/slide15.xml"/>
  <Relationship Id="rId17" Type="http://schemas.openxmlformats.org/officeDocument/2006/relationships/slide" Target="slides/slide16.xml"/>
  <Relationship Id="rId18" Type="http://schemas.openxmlformats.org/officeDocument/2006/relationships/slide" Target="slides/slide17.xml"/>
  <Relationship Id="rId19" Type="http://schemas.openxmlformats.org/officeDocument/2006/relationships/slide" Target="slides/slide18.xml"/>
  <Relationship Id="rId2" Type="http://schemas.openxmlformats.org/officeDocument/2006/relationships/slide" Target="slides/slide1.xml"/>
  <Relationship Id="rId20" Type="http://schemas.openxmlformats.org/officeDocument/2006/relationships/slide" Target="slides/slide19.xml"/>
  <Relationship Id="rId21" Type="http://schemas.openxmlformats.org/officeDocument/2006/relationships/slide" Target="slides/slide20.xml"/>
  <Relationship Id="rId22" Type="http://schemas.openxmlformats.org/officeDocument/2006/relationships/slide" Target="slides/slide21.xml"/>
  <Relationship Id="rId23" Type="http://schemas.openxmlformats.org/officeDocument/2006/relationships/slide" Target="slides/slide22.xml"/>
  <Relationship Id="rId24" Type="http://schemas.openxmlformats.org/officeDocument/2006/relationships/slide" Target="slides/slide23.xml"/>
  <Relationship Id="rId25" Type="http://schemas.openxmlformats.org/officeDocument/2006/relationships/slide" Target="slides/slide24.xml"/>
  <Relationship Id="rId26" Type="http://schemas.openxmlformats.org/officeDocument/2006/relationships/slide" Target="slides/slide25.xml"/>
  <Relationship Id="rId27" Type="http://schemas.openxmlformats.org/officeDocument/2006/relationships/slide" Target="slides/slide26.xml"/>
  <Relationship Id="rId28" Type="http://schemas.openxmlformats.org/officeDocument/2006/relationships/slide" Target="slides/slide27.xml"/>
  <Relationship Id="rId29" Type="http://schemas.openxmlformats.org/officeDocument/2006/relationships/slide" Target="slides/slide28.xml"/>
  <Relationship Id="rId3" Type="http://schemas.openxmlformats.org/officeDocument/2006/relationships/slide" Target="slides/slide2.xml"/>
  <Relationship Id="rId30" Type="http://schemas.openxmlformats.org/officeDocument/2006/relationships/notesMaster" Target="notesMasters/notesMaster1.xml"/>
  <Relationship Id="rId31" Type="http://schemas.openxmlformats.org/officeDocument/2006/relationships/handoutMaster" Target="handoutMasters/handoutMaster1.xml"/>
  <Relationship Id="rId32" Type="http://schemas.openxmlformats.org/officeDocument/2006/relationships/commentAuthors" Target="commentAuthors.xml"/>
  <Relationship Id="rId33" Type="http://schemas.openxmlformats.org/officeDocument/2006/relationships/presProps" Target="presProps.xml"/>
  <Relationship Id="rId34" Type="http://schemas.openxmlformats.org/officeDocument/2006/relationships/viewProps" Target="viewProps.xml"/>
  <Relationship Id="rId35" Type="http://schemas.openxmlformats.org/officeDocument/2006/relationships/theme" Target="theme/theme1.xml"/>
  <Relationship Id="rId36" Type="http://schemas.openxmlformats.org/officeDocument/2006/relationships/tableStyles" Target="tableStyles.xml"/>
  <Relationship Id="rId4" Type="http://schemas.openxmlformats.org/officeDocument/2006/relationships/slide" Target="slides/slide3.xml"/>
  <Relationship Id="rId5" Type="http://schemas.openxmlformats.org/officeDocument/2006/relationships/slide" Target="slides/slide4.xml"/>
  <Relationship Id="rId6" Type="http://schemas.openxmlformats.org/officeDocument/2006/relationships/slide" Target="slides/slide5.xml"/>
  <Relationship Id="rId7" Type="http://schemas.openxmlformats.org/officeDocument/2006/relationships/slide" Target="slides/slide6.xml"/>
  <Relationship Id="rId8" Type="http://schemas.openxmlformats.org/officeDocument/2006/relationships/slide" Target="slides/slide7.xml"/>
  <Relationship Id="rId9" Type="http://schemas.openxmlformats.org/officeDocument/2006/relationships/slide" Target="slides/slide8.xml"/>
</Relationships>

</file>

<file path=ppt/handoutMasters/_rels/handoutMaster1.xml.rels><?xml version="1.0" encoding="UTF-8"?>

<Relationships xmlns="http://schemas.openxmlformats.org/package/2006/relationships">
  <Relationship Id="rId1" Type="http://schemas.openxmlformats.org/officeDocument/2006/relationships/theme" Target="../theme/theme3.xml"/>
</Relationships>
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CC8A2E9-C752-41CB-A569-C11239382868}" type="datetimeFigureOut">
              <a:rPr lang="en-US" smtClean="0"/>
              <a:pPr/>
              <a:t>10/28/16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B8F3B45-F60E-4583-8748-C0A9A57A1F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78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

<Relationships xmlns="http://schemas.openxmlformats.org/package/2006/relationships">
  <Relationship Id="rId1" Type="http://schemas.openxmlformats.org/officeDocument/2006/relationships/theme" Target="../theme/theme2.xml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E5FE27FC-20BD-40B6-B44D-66F906205FEE}" type="datetimeFigureOut">
              <a:rPr lang="en-US" smtClean="0"/>
              <a:pPr/>
              <a:t>10/28/16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6A18147-CBA4-4BBD-AD23-11336BAB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2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.xml"/>
</Relationships>

</file>

<file path=ppt/notesSlides/_rels/notesSlide10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5.xml"/>
</Relationships>

</file>

<file path=ppt/notesSlides/_rels/notesSlide11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8.xml"/>
  <Relationship Id="rId3" Type="http://schemas.openxmlformats.org/officeDocument/2006/relationships/hyperlink" TargetMode="External" Target="http://youtu.be/atd2jnY8tiQ"/>
</Relationships>

</file>

<file path=ppt/notesSlides/_rels/notesSlide12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20.xml"/>
</Relationships>

</file>

<file path=ppt/notesSlides/_rels/notesSlide13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22.xml"/>
  <Relationship Id="rId3" Type="http://schemas.openxmlformats.org/officeDocument/2006/relationships/hyperlink" TargetMode="External" Target="http://youtu.be/WnrJW5deKxE"/>
</Relationships>

</file>

<file path=ppt/notesSlides/_rels/notesSlide2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2.xml"/>
</Relationships>

</file>

<file path=ppt/notesSlides/_rels/notesSlide3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3.xml"/>
</Relationships>

</file>

<file path=ppt/notesSlides/_rels/notesSlide4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4.xml"/>
</Relationships>

</file>

<file path=ppt/notesSlides/_rels/notesSlide5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5.xml"/>
</Relationships>

</file>

<file path=ppt/notesSlides/_rels/notesSlide6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7.xml"/>
</Relationships>

</file>

<file path=ppt/notesSlides/_rels/notesSlide7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9.xml"/>
</Relationships>

</file>

<file path=ppt/notesSlides/_rels/notesSlide8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1.xml"/>
</Relationships>

</file>

<file path=ppt/notesSlides/_rels/notesSlide9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3.xml"/>
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 is focused on: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What/Who</a:t>
            </a:r>
            <a:r>
              <a:rPr lang="en-US" baseline="0" dirty="0" smtClean="0"/>
              <a:t> is Waterloo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How does the application/admission process work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How you can identify a Waterloo prospect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Waterloo’s expectations of our agents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4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Research focused studies with plenty of lab experience</a:t>
            </a:r>
          </a:p>
          <a:p>
            <a:r>
              <a:rPr lang="en-US" sz="1200" dirty="0" smtClean="0">
                <a:latin typeface="+mn-lt"/>
              </a:rPr>
              <a:t>18 different entry programs = ultimate degree customization, all leading to BSc</a:t>
            </a:r>
          </a:p>
          <a:p>
            <a:pPr lvl="0"/>
            <a:r>
              <a:rPr lang="en-CA" sz="1200" dirty="0" smtClean="0">
                <a:latin typeface="+mn-lt"/>
              </a:rPr>
              <a:t>Key programs: </a:t>
            </a:r>
            <a:endParaRPr lang="en-US" sz="1200" dirty="0" smtClean="0">
              <a:latin typeface="+mn-lt"/>
            </a:endParaRPr>
          </a:p>
          <a:p>
            <a:pPr lvl="1"/>
            <a:r>
              <a:rPr lang="en-CA" sz="1200" dirty="0" smtClean="0">
                <a:latin typeface="+mn-lt"/>
              </a:rPr>
              <a:t>Biology </a:t>
            </a:r>
            <a:endParaRPr lang="en-US" sz="1200" dirty="0" smtClean="0">
              <a:latin typeface="+mn-lt"/>
            </a:endParaRPr>
          </a:p>
          <a:p>
            <a:pPr lvl="1"/>
            <a:r>
              <a:rPr lang="en-CA" sz="1200" dirty="0" smtClean="0">
                <a:latin typeface="+mn-lt"/>
              </a:rPr>
              <a:t>Chemistry </a:t>
            </a:r>
            <a:endParaRPr lang="en-US" sz="1200" dirty="0" smtClean="0">
              <a:latin typeface="+mn-lt"/>
            </a:endParaRPr>
          </a:p>
          <a:p>
            <a:pPr lvl="1"/>
            <a:r>
              <a:rPr lang="en-CA" sz="1200" dirty="0" smtClean="0">
                <a:latin typeface="+mn-lt"/>
              </a:rPr>
              <a:t>Earth and Environmental Sciences </a:t>
            </a:r>
            <a:endParaRPr lang="en-US" sz="1200" dirty="0" smtClean="0">
              <a:latin typeface="+mn-lt"/>
            </a:endParaRPr>
          </a:p>
          <a:p>
            <a:pPr lvl="1"/>
            <a:r>
              <a:rPr lang="en-CA" sz="1200" dirty="0" smtClean="0">
                <a:latin typeface="+mn-lt"/>
              </a:rPr>
              <a:t>Biotechnology/Economics and Biotechnology/Chartered Accountancy </a:t>
            </a:r>
            <a:endParaRPr lang="en-US" sz="1200" dirty="0" smtClean="0">
              <a:latin typeface="+mn-lt"/>
            </a:endParaRPr>
          </a:p>
          <a:p>
            <a:pPr lvl="1"/>
            <a:r>
              <a:rPr lang="en-CA" sz="1200" dirty="0" smtClean="0">
                <a:latin typeface="+mn-lt"/>
              </a:rPr>
              <a:t>Physics and Astronomy</a:t>
            </a:r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Innovative programs combining science &amp; business studies, science &amp; aviation</a:t>
            </a:r>
          </a:p>
          <a:p>
            <a:r>
              <a:rPr lang="en-US" sz="1200" dirty="0" smtClean="0">
                <a:latin typeface="+mn-lt"/>
              </a:rPr>
              <a:t>Broad offerings across life and physical sciences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Innovation: acting on an idea using Waterloo’s extensive support infrastructure</a:t>
            </a:r>
          </a:p>
          <a:p>
            <a:pPr lvl="1"/>
            <a:r>
              <a:rPr lang="en-US" sz="1200" dirty="0" smtClean="0">
                <a:latin typeface="+mn-lt"/>
              </a:rPr>
              <a:t>student + idea + Waterloo = innovation</a:t>
            </a:r>
          </a:p>
          <a:p>
            <a:r>
              <a:rPr lang="en-US" sz="1200" dirty="0" smtClean="0">
                <a:latin typeface="+mn-lt"/>
              </a:rPr>
              <a:t>Velocity</a:t>
            </a:r>
          </a:p>
          <a:p>
            <a:pPr lvl="1"/>
            <a:r>
              <a:rPr lang="en-US" sz="1200" dirty="0" smtClean="0">
                <a:latin typeface="+mn-lt"/>
              </a:rPr>
              <a:t>Residence</a:t>
            </a:r>
          </a:p>
          <a:p>
            <a:pPr lvl="1"/>
            <a:r>
              <a:rPr lang="en-US" sz="1200" dirty="0" smtClean="0">
                <a:latin typeface="+mn-lt"/>
              </a:rPr>
              <a:t>Velocity Science</a:t>
            </a:r>
          </a:p>
          <a:p>
            <a:r>
              <a:rPr lang="en-US" sz="1200" dirty="0" smtClean="0">
                <a:latin typeface="+mn-lt"/>
              </a:rPr>
              <a:t>Greenhouse (social entrepreneurship)</a:t>
            </a:r>
          </a:p>
          <a:p>
            <a:r>
              <a:rPr lang="en-US" sz="1200" dirty="0" smtClean="0">
                <a:latin typeface="+mn-lt"/>
              </a:rPr>
              <a:t>UW Entrepreneurship Society</a:t>
            </a:r>
          </a:p>
          <a:p>
            <a:r>
              <a:rPr lang="en-US" sz="1200" dirty="0" smtClean="0">
                <a:latin typeface="+mn-lt"/>
              </a:rPr>
              <a:t>Faculty mentors, industry role models</a:t>
            </a:r>
          </a:p>
          <a:p>
            <a:r>
              <a:rPr lang="en-US" sz="1200" dirty="0" smtClean="0">
                <a:latin typeface="+mn-lt"/>
              </a:rPr>
              <a:t>Courses, seminars, design projects, </a:t>
            </a:r>
            <a:r>
              <a:rPr lang="en-US" sz="1200" dirty="0" err="1" smtClean="0">
                <a:latin typeface="+mn-lt"/>
              </a:rPr>
              <a:t>hackathons</a:t>
            </a:r>
            <a:endParaRPr lang="en-US" sz="1200" dirty="0" smtClean="0">
              <a:latin typeface="+mn-lt"/>
            </a:endParaRPr>
          </a:p>
          <a:p>
            <a:pPr>
              <a:buNone/>
            </a:pPr>
            <a:r>
              <a:rPr lang="en-US" sz="1200" dirty="0" smtClean="0">
                <a:latin typeface="+mn-lt"/>
                <a:hlinkClick r:id="rId3"/>
              </a:rPr>
              <a:t>Ideas Start Here video</a:t>
            </a:r>
            <a:endParaRPr lang="en-US" sz="1200" dirty="0" smtClean="0">
              <a:latin typeface="+mn-lt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>
                <a:latin typeface="+mn-lt"/>
              </a:rPr>
              <a:t>Waterloo students entering their first year of study describe themselves as:</a:t>
            </a:r>
          </a:p>
          <a:p>
            <a:r>
              <a:rPr lang="en-US" sz="1200" dirty="0" smtClean="0">
                <a:latin typeface="+mn-lt"/>
              </a:rPr>
              <a:t>Hardworking</a:t>
            </a:r>
          </a:p>
          <a:p>
            <a:r>
              <a:rPr lang="en-US" sz="1200" dirty="0" smtClean="0">
                <a:latin typeface="+mn-lt"/>
              </a:rPr>
              <a:t>Independent</a:t>
            </a:r>
          </a:p>
          <a:p>
            <a:r>
              <a:rPr lang="en-US" sz="1200" dirty="0" smtClean="0">
                <a:latin typeface="+mn-lt"/>
              </a:rPr>
              <a:t>Smart</a:t>
            </a:r>
          </a:p>
          <a:p>
            <a:r>
              <a:rPr lang="en-US" sz="1200" dirty="0" smtClean="0">
                <a:latin typeface="+mn-lt"/>
              </a:rPr>
              <a:t>Focused on my future career</a:t>
            </a:r>
          </a:p>
          <a:p>
            <a:r>
              <a:rPr lang="en-US" sz="1200" dirty="0" smtClean="0">
                <a:latin typeface="+mn-lt"/>
              </a:rPr>
              <a:t>Problem Solver</a:t>
            </a:r>
          </a:p>
          <a:p>
            <a:r>
              <a:rPr lang="en-US" sz="1200" dirty="0" smtClean="0">
                <a:latin typeface="+mn-lt"/>
              </a:rPr>
              <a:t>Motivated</a:t>
            </a:r>
          </a:p>
          <a:p>
            <a:r>
              <a:rPr lang="en-US" sz="1200" dirty="0" smtClean="0">
                <a:latin typeface="+mn-lt"/>
              </a:rPr>
              <a:t>Don’t give up easily</a:t>
            </a:r>
            <a:br>
              <a:rPr lang="en-US" sz="1200" dirty="0" smtClean="0">
                <a:latin typeface="+mn-lt"/>
              </a:rPr>
            </a:br>
            <a:r>
              <a:rPr lang="en-US" sz="1200" dirty="0" smtClean="0">
                <a:latin typeface="+mn-lt"/>
              </a:rPr>
              <a:t>*refer to series of “why I chose…” videos on </a:t>
            </a:r>
            <a:r>
              <a:rPr lang="en-US" sz="1200" dirty="0" err="1" smtClean="0">
                <a:latin typeface="+mn-lt"/>
              </a:rPr>
              <a:t>www.findoutmore.uwaterloo.ca</a:t>
            </a:r>
            <a:endParaRPr lang="en-US" sz="120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On-campus residence guarantee in first year</a:t>
            </a:r>
          </a:p>
          <a:p>
            <a:pPr lvl="1"/>
            <a:r>
              <a:rPr lang="en-US" sz="1200" dirty="0" smtClean="0">
                <a:latin typeface="+mn-lt"/>
              </a:rPr>
              <a:t>9 different residence options; variety of styles</a:t>
            </a:r>
          </a:p>
          <a:p>
            <a:pPr lvl="1"/>
            <a:r>
              <a:rPr lang="en-US" sz="1200" dirty="0" smtClean="0">
                <a:latin typeface="+mn-lt"/>
              </a:rPr>
              <a:t>Includes meal plan (vegetarian, halal, vegan options)</a:t>
            </a:r>
          </a:p>
          <a:p>
            <a:r>
              <a:rPr lang="en-US" sz="1200" dirty="0" smtClean="0">
                <a:latin typeface="+mn-lt"/>
              </a:rPr>
              <a:t>Student services</a:t>
            </a:r>
          </a:p>
          <a:p>
            <a:pPr lvl="1"/>
            <a:r>
              <a:rPr lang="en-US" sz="1200" dirty="0" smtClean="0">
                <a:latin typeface="+mn-lt"/>
              </a:rPr>
              <a:t>Student Success Office, Health Services, academic advisors, tutors in residence, Centre for Career Action, </a:t>
            </a:r>
            <a:r>
              <a:rPr lang="en-US" sz="1200" dirty="0" err="1" smtClean="0">
                <a:latin typeface="+mn-lt"/>
              </a:rPr>
              <a:t>Counselling</a:t>
            </a:r>
            <a:r>
              <a:rPr lang="en-US" sz="1200" dirty="0" smtClean="0">
                <a:latin typeface="+mn-lt"/>
              </a:rPr>
              <a:t> Services, Federation of Students</a:t>
            </a:r>
          </a:p>
          <a:p>
            <a:r>
              <a:rPr lang="en-US" sz="1200" dirty="0" smtClean="0">
                <a:latin typeface="+mn-lt"/>
              </a:rPr>
              <a:t>Student clubs</a:t>
            </a:r>
          </a:p>
          <a:p>
            <a:pPr lvl="1"/>
            <a:r>
              <a:rPr lang="en-US" sz="1200" dirty="0" smtClean="0">
                <a:latin typeface="+mn-lt"/>
              </a:rPr>
              <a:t>Over 100 different culturally based, socially focused, personal interest groups </a:t>
            </a:r>
          </a:p>
          <a:p>
            <a:r>
              <a:rPr lang="en-US" sz="1200" dirty="0" smtClean="0">
                <a:latin typeface="+mn-lt"/>
              </a:rPr>
              <a:t>Athletic facilities</a:t>
            </a:r>
          </a:p>
          <a:p>
            <a:pPr lvl="1"/>
            <a:r>
              <a:rPr lang="en-US" sz="1200" dirty="0" smtClean="0">
                <a:latin typeface="+mn-lt"/>
              </a:rPr>
              <a:t>Fitness studios, intramural sports leagues, competitive teams, instructional courses</a:t>
            </a:r>
          </a:p>
          <a:p>
            <a:r>
              <a:rPr lang="en-US" sz="1200" dirty="0" smtClean="0">
                <a:latin typeface="+mn-lt"/>
              </a:rPr>
              <a:t>Waterloo = diverse, student-centered community</a:t>
            </a:r>
          </a:p>
          <a:p>
            <a:pPr lvl="1"/>
            <a:r>
              <a:rPr lang="en-US" sz="1200" dirty="0" smtClean="0">
                <a:latin typeface="+mn-lt"/>
              </a:rPr>
              <a:t>Wide variety of eateries, coffee shops, shopping choices, entertainment options, cultural &amp; social events</a:t>
            </a:r>
          </a:p>
          <a:p>
            <a:pPr lvl="1"/>
            <a:r>
              <a:rPr lang="en-US" sz="1200" dirty="0" smtClean="0">
                <a:latin typeface="+mn-lt"/>
              </a:rPr>
              <a:t>safety &amp; security</a:t>
            </a:r>
          </a:p>
          <a:p>
            <a:pPr marL="57150" indent="0">
              <a:buNone/>
            </a:pPr>
            <a:r>
              <a:rPr lang="en-US" sz="1200" dirty="0" smtClean="0">
                <a:latin typeface="+mn-lt"/>
                <a:hlinkClick r:id="rId3"/>
              </a:rPr>
              <a:t>Waterloo, It’s My Home video</a:t>
            </a:r>
            <a:endParaRPr lang="en-US" sz="120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Canada’s most innovative university</a:t>
            </a:r>
          </a:p>
          <a:p>
            <a:r>
              <a:rPr lang="en-US" dirty="0" smtClean="0">
                <a:latin typeface="+mn-lt"/>
              </a:rPr>
              <a:t>28000 undergraduates, 6000 graduate students</a:t>
            </a:r>
          </a:p>
          <a:p>
            <a:r>
              <a:rPr lang="en-US" dirty="0" smtClean="0">
                <a:latin typeface="+mn-lt"/>
              </a:rPr>
              <a:t>6 faculties, 100+ programs = diversity and specialization</a:t>
            </a:r>
          </a:p>
          <a:p>
            <a:r>
              <a:rPr lang="en-US" dirty="0" smtClean="0">
                <a:latin typeface="+mn-lt"/>
              </a:rPr>
              <a:t>Very high entry standards </a:t>
            </a:r>
          </a:p>
          <a:p>
            <a:pPr lvl="1"/>
            <a:r>
              <a:rPr lang="en-US" dirty="0" smtClean="0">
                <a:latin typeface="+mn-lt"/>
              </a:rPr>
              <a:t>Minimum 80%, many require 85-95% overall</a:t>
            </a:r>
          </a:p>
          <a:p>
            <a:r>
              <a:rPr lang="en-US" dirty="0" smtClean="0">
                <a:latin typeface="+mn-lt"/>
              </a:rPr>
              <a:t>Career-focused students</a:t>
            </a:r>
          </a:p>
          <a:p>
            <a:r>
              <a:rPr lang="en-US" dirty="0" smtClean="0">
                <a:latin typeface="+mn-lt"/>
              </a:rPr>
              <a:t>Self-contained campus within small student-friendly city known as Canada’s technology hub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86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Follow this up</a:t>
            </a:r>
            <a:r>
              <a:rPr lang="en-US" baseline="0" dirty="0" smtClean="0"/>
              <a:t> with co-op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Co-op = alternate 4-month terms of study and 4-month paid work terms</a:t>
            </a:r>
          </a:p>
          <a:p>
            <a:r>
              <a:rPr lang="en-US" dirty="0" smtClean="0">
                <a:latin typeface="+mn-lt"/>
              </a:rPr>
              <a:t>Up to 2 years of paid work experience</a:t>
            </a:r>
          </a:p>
          <a:p>
            <a:r>
              <a:rPr lang="en-US" dirty="0" smtClean="0">
                <a:latin typeface="+mn-lt"/>
              </a:rPr>
              <a:t>Potential earnings of $37000 - $77000 </a:t>
            </a:r>
          </a:p>
          <a:p>
            <a:r>
              <a:rPr lang="en-US" dirty="0" smtClean="0">
                <a:latin typeface="+mn-lt"/>
              </a:rPr>
              <a:t>Opportunity to try various jobs and test variety of careers while completing the degree</a:t>
            </a:r>
          </a:p>
          <a:p>
            <a:r>
              <a:rPr lang="en-US" dirty="0" smtClean="0">
                <a:latin typeface="+mn-lt"/>
              </a:rPr>
              <a:t>Establish a network of employment contacts to improve career success</a:t>
            </a:r>
          </a:p>
          <a:p>
            <a:r>
              <a:rPr lang="en-US" dirty="0" smtClean="0">
                <a:latin typeface="+mn-lt"/>
              </a:rPr>
              <a:t>Co-op experience leads to stronger career prospects and higher starting salaries upon graduation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2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Focus: assessment and treatment, preventing illness and injury, optimizing quality of life </a:t>
            </a:r>
          </a:p>
          <a:p>
            <a:r>
              <a:rPr lang="en-US" sz="1200" dirty="0" smtClean="0">
                <a:latin typeface="+mn-lt"/>
              </a:rPr>
              <a:t>Studying real-world problems in the classroom = graduates well-prepared for health professions or professional schools, such as medicine. </a:t>
            </a:r>
          </a:p>
          <a:p>
            <a:r>
              <a:rPr lang="en-US" sz="1200" dirty="0" smtClean="0">
                <a:latin typeface="+mn-lt"/>
              </a:rPr>
              <a:t>Key Programs:</a:t>
            </a:r>
          </a:p>
          <a:p>
            <a:pPr lvl="1"/>
            <a:r>
              <a:rPr lang="en-US" sz="1200" dirty="0" smtClean="0">
                <a:latin typeface="+mn-lt"/>
              </a:rPr>
              <a:t>Kinesiology: science of human movement, with a focus on four core areas: Biomechanics, Physiology, Neuroscience, and Social Sciences</a:t>
            </a:r>
          </a:p>
          <a:p>
            <a:pPr lvl="1"/>
            <a:r>
              <a:rPr lang="en-US" sz="1200" dirty="0" smtClean="0">
                <a:latin typeface="+mn-lt"/>
              </a:rPr>
              <a:t>Health Studies: Focus on the prevention of illness – proactive rather than reactive</a:t>
            </a:r>
          </a:p>
          <a:p>
            <a:pPr lvl="1"/>
            <a:r>
              <a:rPr lang="en-US" sz="1200" dirty="0" smtClean="0">
                <a:latin typeface="+mn-lt"/>
              </a:rPr>
              <a:t>Public Health: how to facilitate change in the social, political, environmental, and economic conditions that affect our health</a:t>
            </a:r>
          </a:p>
          <a:p>
            <a:pPr lvl="1"/>
            <a:r>
              <a:rPr lang="en-US" sz="1200" dirty="0" smtClean="0">
                <a:latin typeface="+mn-lt"/>
              </a:rPr>
              <a:t>Recreation &amp; Leisure Studies: how health and well-being are enhanced through the effective use of leisure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Interdisciplinary approach to research</a:t>
            </a:r>
          </a:p>
          <a:p>
            <a:pPr lvl="1"/>
            <a:r>
              <a:rPr lang="en-US" sz="1200" dirty="0" smtClean="0">
                <a:latin typeface="+mn-lt"/>
              </a:rPr>
              <a:t>social and applied science connections</a:t>
            </a:r>
          </a:p>
          <a:p>
            <a:r>
              <a:rPr lang="en-US" sz="1200" dirty="0" smtClean="0">
                <a:latin typeface="+mn-lt"/>
              </a:rPr>
              <a:t>Maximum flexibility in course selection and potential majors</a:t>
            </a:r>
          </a:p>
          <a:p>
            <a:r>
              <a:rPr lang="en-US" sz="1200" dirty="0" smtClean="0">
                <a:latin typeface="+mn-lt"/>
              </a:rPr>
              <a:t>24 different Majors grouped into Social Sciences, Humanities, Fine &amp; Performing Arts, Languages &amp; Cultures</a:t>
            </a:r>
          </a:p>
          <a:p>
            <a:pPr lvl="0"/>
            <a:r>
              <a:rPr lang="en-CA" sz="1200" dirty="0" smtClean="0">
                <a:latin typeface="+mn-lt"/>
              </a:rPr>
              <a:t>Key programs: 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Arts and Business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Accounting and Financial Management 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Social Development Studies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Honours Arts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Global Business Digital Arts (</a:t>
            </a:r>
            <a:r>
              <a:rPr lang="en-US" sz="1200" dirty="0" smtClean="0">
                <a:latin typeface="+mn-lt"/>
              </a:rPr>
              <a:t>relationship between content, business and technology and its application in digital economies)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Largest in Canada, exceptionally high entry standards</a:t>
            </a:r>
          </a:p>
          <a:p>
            <a:r>
              <a:rPr lang="en-US" sz="1200" dirty="0" smtClean="0">
                <a:latin typeface="+mn-lt"/>
              </a:rPr>
              <a:t>Direct entry into specific branch (</a:t>
            </a:r>
            <a:r>
              <a:rPr lang="en-US" sz="1200" dirty="0" err="1" smtClean="0">
                <a:latin typeface="+mn-lt"/>
              </a:rPr>
              <a:t>eg</a:t>
            </a:r>
            <a:r>
              <a:rPr lang="en-US" sz="1200" dirty="0" smtClean="0">
                <a:latin typeface="+mn-lt"/>
              </a:rPr>
              <a:t>. Chemical) = supported smaller cohort + inventive design teams</a:t>
            </a:r>
          </a:p>
          <a:p>
            <a:r>
              <a:rPr lang="en-US" sz="1200" dirty="0" smtClean="0">
                <a:latin typeface="+mn-lt"/>
              </a:rPr>
              <a:t>100% co-op: immersive education = knowledge students learn in the classroom is strengthened with real-world experiences</a:t>
            </a:r>
          </a:p>
          <a:p>
            <a:r>
              <a:rPr lang="en-US" sz="1200" dirty="0" smtClean="0">
                <a:latin typeface="+mn-lt"/>
              </a:rPr>
              <a:t>Entrepreneurial focus: students innovate with novel ideas and incubate these ideas early in their careers</a:t>
            </a:r>
          </a:p>
          <a:p>
            <a:r>
              <a:rPr lang="en-US" sz="1200" dirty="0" smtClean="0">
                <a:latin typeface="+mn-lt"/>
              </a:rPr>
              <a:t>14 different branches of Engineering (includes Architecture)</a:t>
            </a:r>
          </a:p>
          <a:p>
            <a:pPr lvl="0"/>
            <a:r>
              <a:rPr lang="en-CA" sz="1200" dirty="0" smtClean="0">
                <a:latin typeface="+mn-lt"/>
              </a:rPr>
              <a:t>Key programs: </a:t>
            </a:r>
            <a:endParaRPr lang="en-US" sz="1200" dirty="0" smtClean="0">
              <a:latin typeface="+mn-lt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Architecture</a:t>
            </a:r>
            <a:endParaRPr lang="en-US" sz="1200" dirty="0" smtClean="0">
              <a:latin typeface="+mn-lt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Mechanical Engineering </a:t>
            </a:r>
            <a:endParaRPr lang="en-US" sz="1200" dirty="0" smtClean="0">
              <a:latin typeface="+mn-lt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Civil Engineering </a:t>
            </a:r>
            <a:endParaRPr lang="en-US" sz="1200" dirty="0" smtClean="0">
              <a:latin typeface="+mn-lt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Chemical Engineering</a:t>
            </a:r>
            <a:endParaRPr lang="en-US" sz="1200" dirty="0" smtClean="0">
              <a:latin typeface="+mn-lt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Systems Design Engineering </a:t>
            </a:r>
            <a:endParaRPr lang="en-US" sz="1200" dirty="0" smtClean="0">
              <a:latin typeface="+mn-lt"/>
            </a:endParaRPr>
          </a:p>
          <a:p>
            <a:pPr lvl="0"/>
            <a:r>
              <a:rPr lang="en-CA" sz="1200" dirty="0" smtClean="0">
                <a:latin typeface="+mn-lt"/>
              </a:rPr>
              <a:t>Offers degrees in emerging multidisciplinary areas such as biomedical, mechatronics, nanotechnology, and environmental engineering </a:t>
            </a:r>
            <a:endParaRPr lang="en-US" sz="1200" dirty="0" smtClean="0">
              <a:latin typeface="+mn-lt"/>
            </a:endParaRPr>
          </a:p>
          <a:p>
            <a:pPr lvl="0"/>
            <a:r>
              <a:rPr lang="en-CA" sz="1200" dirty="0" smtClean="0">
                <a:latin typeface="+mn-lt"/>
              </a:rPr>
              <a:t>Strong reputation for leadership and innovation, with many start-up companies originating from Engineering students </a:t>
            </a:r>
            <a:r>
              <a:rPr lang="en-CA" sz="1200" dirty="0" smtClean="0"/>
              <a:t/>
            </a:r>
            <a:br>
              <a:rPr lang="en-CA" sz="1200" dirty="0" smtClean="0"/>
            </a:b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sz="1200" dirty="0" smtClean="0">
                <a:latin typeface="+mn-lt"/>
              </a:rPr>
              <a:t>Creates knowledge, nurtures learning, and promotes action to achieve sustainable futures in Canada and internationally </a:t>
            </a:r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Focus on sustainability of human and natural environments</a:t>
            </a:r>
          </a:p>
          <a:p>
            <a:r>
              <a:rPr lang="en-US" sz="1200" dirty="0" smtClean="0">
                <a:latin typeface="+mn-lt"/>
              </a:rPr>
              <a:t>Key programs: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Environment and Business 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Environment and Resource Studies 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Geography and Aviation 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Geography and Environmental Management</a:t>
            </a:r>
          </a:p>
          <a:p>
            <a:pPr lvl="1">
              <a:spcBef>
                <a:spcPts val="0"/>
              </a:spcBef>
            </a:pPr>
            <a:r>
              <a:rPr lang="en-US" sz="1200" dirty="0" err="1" smtClean="0">
                <a:latin typeface="+mn-lt"/>
              </a:rPr>
              <a:t>Geomatics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International Development 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Knowledge Integration 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Planning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 smtClean="0">
                <a:latin typeface="+mn-lt"/>
              </a:rPr>
              <a:t>Largest concentration of mathematical and computer science talent in the world;</a:t>
            </a:r>
            <a:r>
              <a:rPr lang="en-US" sz="1200" dirty="0" smtClean="0">
                <a:latin typeface="+mn-lt"/>
              </a:rPr>
              <a:t> breadth of choices; exceptionally high entry standards</a:t>
            </a:r>
          </a:p>
          <a:p>
            <a:r>
              <a:rPr lang="en-US" sz="1200" dirty="0" smtClean="0">
                <a:latin typeface="+mn-lt"/>
              </a:rPr>
              <a:t>Three entry points: Computer Science, Business and Accounting, and Mathematics </a:t>
            </a:r>
          </a:p>
          <a:p>
            <a:r>
              <a:rPr lang="en-US" sz="1200" dirty="0" smtClean="0">
                <a:latin typeface="+mn-lt"/>
              </a:rPr>
              <a:t>21 different program majors</a:t>
            </a:r>
          </a:p>
          <a:p>
            <a:pPr lvl="0"/>
            <a:r>
              <a:rPr lang="en-CA" sz="1200" dirty="0" smtClean="0">
                <a:latin typeface="+mn-lt"/>
              </a:rPr>
              <a:t>Key programs: 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Computer Science 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Statistics and Actuarial Science 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Mathematics, Business and Accounting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smtClean="0">
                <a:latin typeface="+mn-lt"/>
              </a:rPr>
              <a:t>Pure mathematics </a:t>
            </a:r>
            <a:endParaRPr lang="en-US" sz="1200" dirty="0" smtClean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CA" sz="1200" dirty="0" err="1" smtClean="0">
                <a:latin typeface="+mn-lt"/>
              </a:rPr>
              <a:t>Combinatorics</a:t>
            </a:r>
            <a:r>
              <a:rPr lang="en-CA" sz="1200" dirty="0" smtClean="0">
                <a:latin typeface="+mn-lt"/>
              </a:rPr>
              <a:t> and Optimization </a:t>
            </a:r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Advanced problem-solving skills applied to all areas of economy</a:t>
            </a:r>
          </a:p>
          <a:p>
            <a:r>
              <a:rPr lang="en-US" sz="1200" dirty="0" smtClean="0">
                <a:latin typeface="+mn-lt"/>
              </a:rPr>
              <a:t>Strengths in actuarial science, statistics, financial analysis, math &amp; business, computer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8147-CBA4-4BBD-AD23-11336BAB8CA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6208"/>
      </p:ext>
    </p:extLst>
  </p:cSld>
  <p:clrMapOvr>
    <a:masterClrMapping/>
  </p:clrMapOvr>
</p:notes>
</file>

<file path=ppt/slideLayouts/_rels/slideLayout1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  <Relationship Id="rId2" Type="http://schemas.openxmlformats.org/officeDocument/2006/relationships/image" Target="../media/image4.emf"/>
</Relationships>

</file>

<file path=ppt/slideLayouts/_rels/slideLayout6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462" y="1366174"/>
            <a:ext cx="7402894" cy="136207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155197" y="2966001"/>
            <a:ext cx="6847004" cy="5841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5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 anchor="t"/>
          <a:lstStyle>
            <a:lvl1pPr>
              <a:defRPr cap="all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  <a:lvl2pPr>
              <a:defRPr spc="100">
                <a:solidFill>
                  <a:srgbClr val="FFFFFF"/>
                </a:solidFill>
              </a:defRPr>
            </a:lvl2pPr>
            <a:lvl3pPr>
              <a:defRPr spc="100">
                <a:solidFill>
                  <a:srgbClr val="FFFFFF"/>
                </a:solidFill>
              </a:defRPr>
            </a:lvl3pPr>
            <a:lvl4pPr>
              <a:defRPr spc="100">
                <a:solidFill>
                  <a:srgbClr val="FFFFFF"/>
                </a:solidFill>
              </a:defRPr>
            </a:lvl4pPr>
            <a:lvl5pPr>
              <a:defRPr spc="100">
                <a:solidFill>
                  <a:srgbClr val="FFFFFF"/>
                </a:solidFill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9E620-8AEF-4852-90CC-51EF391A5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2625" y="6173788"/>
            <a:ext cx="54975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9E620-8AEF-4852-90CC-51EF391A5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2625" y="6173788"/>
            <a:ext cx="54975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9E620-8AEF-4852-90CC-51EF391A5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192588" y="3297238"/>
            <a:ext cx="4959350" cy="1363662"/>
            <a:chOff x="4192753" y="3296979"/>
            <a:chExt cx="4958897" cy="1364476"/>
          </a:xfrm>
        </p:grpSpPr>
        <p:sp>
          <p:nvSpPr>
            <p:cNvPr id="4" name="TextBox 3"/>
            <p:cNvSpPr txBox="1"/>
            <p:nvPr/>
          </p:nvSpPr>
          <p:spPr>
            <a:xfrm>
              <a:off x="4326091" y="3296979"/>
              <a:ext cx="4825559" cy="1364476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lIns="274320" tIns="91440" rIns="274320" bIns="182880" anchor="ctr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spc="100" dirty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This is an optional area for you to put a message or caption for your photo. Just delete it if you don’t need to use it.</a:t>
              </a:r>
            </a:p>
          </p:txBody>
        </p:sp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753" y="3473229"/>
              <a:ext cx="342541" cy="2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822"/>
            <a:ext cx="9153144" cy="585170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2625" y="6173788"/>
            <a:ext cx="54975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9E620-8AEF-4852-90CC-51EF391A5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3" cy="104049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34397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86114"/>
            <a:ext cx="3008313" cy="4230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2625" y="6173788"/>
            <a:ext cx="54975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9E620-8AEF-4852-90CC-51EF391A5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242425" cy="6958013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9999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286" y="5842254"/>
            <a:ext cx="4492752" cy="828548"/>
          </a:xfrm>
        </p:spPr>
        <p:txBody>
          <a:bodyPr/>
          <a:lstStyle>
            <a:lvl1pPr algn="l">
              <a:defRPr sz="1800">
                <a:solidFill>
                  <a:srgbClr val="FFFFFF"/>
                </a:solidFill>
                <a:effectLst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22263" y="324672"/>
            <a:ext cx="3111500" cy="4224528"/>
          </a:xfr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02025" y="324673"/>
            <a:ext cx="2711450" cy="2068513"/>
          </a:xfr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9675" y="324670"/>
            <a:ext cx="2625725" cy="6346131"/>
          </a:xfr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61038" y="2450336"/>
            <a:ext cx="1252437" cy="4220465"/>
          </a:xfr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02025" y="2450336"/>
            <a:ext cx="1385888" cy="4220465"/>
          </a:xfr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3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2263" y="4604038"/>
            <a:ext cx="3111500" cy="2071687"/>
          </a:xfr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300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40E6A1-E940-4706-8B7D-7C2958BBAF8A}" type="datetimeFigureOut">
              <a:rPr lang="en-US" smtClean="0"/>
              <a:pPr/>
              <a:t>10/28/16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9E620-8AEF-4852-90CC-51EF391A5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10" Type="http://schemas.openxmlformats.org/officeDocument/2006/relationships/image" Target="../media/image1.emf"/>
  <Relationship Id="rId11" Type="http://schemas.openxmlformats.org/officeDocument/2006/relationships/image" Target="../media/image2.emf"/>
  <Relationship Id="rId12" Type="http://schemas.openxmlformats.org/officeDocument/2006/relationships/image" Target="../media/image3.png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83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3513"/>
            <a:ext cx="8229600" cy="431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7" name="Picture 6" descr="ideas_start_here.ai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3" t="32492" r="33912" b="57644"/>
          <a:stretch/>
        </p:blipFill>
        <p:spPr>
          <a:xfrm>
            <a:off x="592979" y="6142329"/>
            <a:ext cx="2780266" cy="43608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 cap="all" spc="0">
          <a:solidFill>
            <a:srgbClr val="FF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Gotham Medium"/>
          <a:ea typeface="ＭＳ Ｐゴシック" charset="0"/>
          <a:cs typeface="Gotham Medium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 spc="200">
          <a:solidFill>
            <a:srgbClr val="FFFFFF"/>
          </a:solidFill>
          <a:latin typeface="Gotham Medium"/>
          <a:ea typeface="ＭＳ Ｐゴシック" charset="0"/>
          <a:cs typeface="Gotham Medium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2"/>
        </a:buBlip>
        <a:defRPr sz="2400" kern="1200" spc="200">
          <a:solidFill>
            <a:srgbClr val="FFFFFF"/>
          </a:solidFill>
          <a:latin typeface="Gotham Medium"/>
          <a:ea typeface="ＭＳ Ｐゴシック" charset="0"/>
          <a:cs typeface="Gotham Medium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 spc="200">
          <a:solidFill>
            <a:srgbClr val="FFFFFF"/>
          </a:solidFill>
          <a:latin typeface="Gotham Medium"/>
          <a:ea typeface="ＭＳ Ｐゴシック" charset="0"/>
          <a:cs typeface="Gotham Medium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 spc="200">
          <a:solidFill>
            <a:srgbClr val="FFFFFF"/>
          </a:solidFill>
          <a:latin typeface="Gotham Medium"/>
          <a:ea typeface="ＭＳ Ｐゴシック" charset="0"/>
          <a:cs typeface="Gotham Medium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 spc="200">
          <a:solidFill>
            <a:srgbClr val="FFFFFF"/>
          </a:solidFill>
          <a:latin typeface="Gotham Medium"/>
          <a:ea typeface="ＭＳ Ｐゴシック" charset="0"/>
          <a:cs typeface="Gotham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8.xml"/>
  <Relationship Id="rId2" Type="http://schemas.openxmlformats.org/officeDocument/2006/relationships/notesSlide" Target="../notesSlides/notesSlide1.xml"/>
  <Relationship Id="rId3" Type="http://schemas.openxmlformats.org/officeDocument/2006/relationships/image" Target="../media/image5.emf"/>
</Relationships>

</file>

<file path=ppt/slides/_rels/slide10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14.png"/>
</Relationships>

</file>

<file path=ppt/slides/_rels/slide1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8.xml"/>
  <Relationship Id="rId3" Type="http://schemas.openxmlformats.org/officeDocument/2006/relationships/image" Target="../media/image15.jpeg"/>
  <Relationship Id="rId4" Type="http://schemas.openxmlformats.org/officeDocument/2006/relationships/image" Target="../media/image3.png"/>
</Relationships>

</file>

<file path=ppt/slides/_rels/slide1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16.png"/>
</Relationships>

</file>

<file path=ppt/slides/_rels/slide1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9.xml"/>
  <Relationship Id="rId3" Type="http://schemas.openxmlformats.org/officeDocument/2006/relationships/image" Target="../media/image17.jpeg"/>
  <Relationship Id="rId4" Type="http://schemas.openxmlformats.org/officeDocument/2006/relationships/image" Target="../media/image3.png"/>
</Relationships>

</file>

<file path=ppt/slides/_rels/slide1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18.png"/>
</Relationships>

</file>

<file path=ppt/slides/_rels/slide1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10.xml"/>
  <Relationship Id="rId3" Type="http://schemas.openxmlformats.org/officeDocument/2006/relationships/image" Target="../media/image19.jpeg"/>
  <Relationship Id="rId4" Type="http://schemas.openxmlformats.org/officeDocument/2006/relationships/image" Target="../media/image3.png"/>
</Relationships>

</file>

<file path=ppt/slides/_rels/slide1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0.png"/>
</Relationships>

</file>

<file path=ppt/slides/_rels/slide1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1.png"/>
</Relationships>

</file>

<file path=ppt/slides/_rels/slide1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11.xml"/>
  <Relationship Id="rId3" Type="http://schemas.openxmlformats.org/officeDocument/2006/relationships/image" Target="../media/image22.jpeg"/>
  <Relationship Id="rId4" Type="http://schemas.openxmlformats.org/officeDocument/2006/relationships/image" Target="../media/image3.png"/>
</Relationships>

</file>

<file path=ppt/slides/_rels/slide19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3.png"/>
</Relationships>

</file>

<file path=ppt/slides/_rels/slide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2.xml"/>
  <Relationship Id="rId3" Type="http://schemas.openxmlformats.org/officeDocument/2006/relationships/image" Target="../media/image6.jpeg"/>
  <Relationship Id="rId4" Type="http://schemas.openxmlformats.org/officeDocument/2006/relationships/image" Target="../media/image3.png"/>
</Relationships>

</file>

<file path=ppt/slides/_rels/slide20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12.xml"/>
  <Relationship Id="rId3" Type="http://schemas.openxmlformats.org/officeDocument/2006/relationships/image" Target="../media/image24.jpg"/>
  <Relationship Id="rId4" Type="http://schemas.openxmlformats.org/officeDocument/2006/relationships/image" Target="../media/image3.png"/>
</Relationships>

</file>

<file path=ppt/slides/_rels/slide2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5.png"/>
</Relationships>

</file>

<file path=ppt/slides/_rels/slide2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13.xml"/>
  <Relationship Id="rId3" Type="http://schemas.openxmlformats.org/officeDocument/2006/relationships/image" Target="../media/image26.jpeg"/>
  <Relationship Id="rId4" Type="http://schemas.openxmlformats.org/officeDocument/2006/relationships/image" Target="../media/image3.png"/>
</Relationships>

</file>

<file path=ppt/slides/_rels/slide2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7.png"/>
</Relationships>

</file>

<file path=ppt/slides/_rels/slide2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8.png"/>
</Relationships>

</file>

<file path=ppt/slides/_rels/slide2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29.png"/>
</Relationships>

</file>

<file path=ppt/slides/_rels/slide2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30.png"/>
</Relationships>

</file>

<file path=ppt/slides/_rels/slide2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31.png"/>
</Relationships>

</file>

<file path=ppt/slides/_rels/slide2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</Relationships>

</file>

<file path=ppt/slides/_rels/slide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3.xml"/>
  <Relationship Id="rId2" Type="http://schemas.openxmlformats.org/officeDocument/2006/relationships/notesSlide" Target="../notesSlides/notesSlide3.xml"/>
  <Relationship Id="rId3" Type="http://schemas.openxmlformats.org/officeDocument/2006/relationships/image" Target="../media/image7.jpeg"/>
  <Relationship Id="rId4" Type="http://schemas.openxmlformats.org/officeDocument/2006/relationships/image" Target="../media/image3.png"/>
</Relationships>

</file>

<file path=ppt/slides/_rels/slide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4.xml"/>
  <Relationship Id="rId3" Type="http://schemas.openxmlformats.org/officeDocument/2006/relationships/image" Target="../media/image8.jpeg"/>
  <Relationship Id="rId4" Type="http://schemas.microsoft.com/office/2007/relationships/hdphoto" Target="../media/hdphoto1.wdp"/>
  <Relationship Id="rId5" Type="http://schemas.openxmlformats.org/officeDocument/2006/relationships/image" Target="../media/image3.png"/>
</Relationships>

</file>

<file path=ppt/slides/_rels/slide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5.xml"/>
  <Relationship Id="rId3" Type="http://schemas.openxmlformats.org/officeDocument/2006/relationships/image" Target="../media/image9.jpeg"/>
  <Relationship Id="rId4" Type="http://schemas.openxmlformats.org/officeDocument/2006/relationships/image" Target="../media/image3.png"/>
</Relationships>

</file>

<file path=ppt/slides/_rels/slide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10.png"/>
</Relationships>

</file>

<file path=ppt/slides/_rels/slide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6.xml"/>
  <Relationship Id="rId3" Type="http://schemas.openxmlformats.org/officeDocument/2006/relationships/image" Target="../media/image11.jpeg"/>
  <Relationship Id="rId4" Type="http://schemas.openxmlformats.org/officeDocument/2006/relationships/image" Target="../media/image3.png"/>
</Relationships>

</file>

<file path=ppt/slides/_rels/slide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12.png"/>
</Relationships>

</file>

<file path=ppt/slides/_rels/slide9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7.xml"/>
  <Relationship Id="rId3" Type="http://schemas.openxmlformats.org/officeDocument/2006/relationships/image" Target="../media/image13.jpeg"/>
  <Relationship Id="rId4" Type="http://schemas.openxmlformats.org/officeDocument/2006/relationships/image" Target="../media/image3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85643"/>
            <a:ext cx="7772400" cy="1828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0" dirty="0" smtClean="0">
                <a:latin typeface="Gotham Bold"/>
                <a:cs typeface="Gotham Bold"/>
              </a:rPr>
              <a:t>CUFE PRESENTATION</a:t>
            </a:r>
            <a:r>
              <a:rPr lang="en-US" b="0" dirty="0" smtClean="0">
                <a:latin typeface="Gotham Book"/>
                <a:cs typeface="Gotham Book"/>
              </a:rPr>
              <a:t/>
            </a:r>
            <a:br>
              <a:rPr lang="en-US" b="0" dirty="0" smtClean="0">
                <a:latin typeface="Gotham Book"/>
                <a:cs typeface="Gotham Book"/>
              </a:rPr>
            </a:br>
            <a:r>
              <a:rPr lang="en-US" b="0" cap="none" spc="0" dirty="0">
                <a:latin typeface="Gotham Book"/>
                <a:cs typeface="Gotham Book"/>
              </a:rPr>
              <a:t>University of Waterloo</a:t>
            </a:r>
            <a:endParaRPr lang="en-US" b="0" dirty="0">
              <a:latin typeface="Gotham Book"/>
              <a:cs typeface="Gotham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743200"/>
            <a:ext cx="6192247" cy="85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14457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Studi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ENVIRONMENT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103545"/>
            <a:ext cx="9144000" cy="1600201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Gotham Book"/>
                <a:cs typeface="Gotham Book"/>
              </a:rPr>
              <a:t>Focus on sustainability of human and natural </a:t>
            </a:r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environments</a:t>
            </a:r>
          </a:p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Unique programs include Geography and Aviation, Knowledge Integration</a:t>
            </a:r>
          </a:p>
          <a:p>
            <a:endParaRPr lang="en-US" dirty="0">
              <a:solidFill>
                <a:srgbClr val="FFFFFF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0045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592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81492"/>
            <a:ext cx="9144000" cy="6648892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MATHEMATICS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114800"/>
            <a:ext cx="9144000" cy="16002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Gotham Book"/>
                <a:cs typeface="Gotham Book"/>
              </a:rPr>
              <a:t>World’s largest concentration of math and computer science talent</a:t>
            </a:r>
          </a:p>
          <a:p>
            <a:r>
              <a:rPr lang="en-US" dirty="0" smtClean="0">
                <a:solidFill>
                  <a:schemeClr val="bg1"/>
                </a:solidFill>
                <a:latin typeface="Gotham Book"/>
                <a:cs typeface="Gotham Book"/>
              </a:rPr>
              <a:t>Strengths </a:t>
            </a:r>
            <a:r>
              <a:rPr lang="en-US" dirty="0">
                <a:solidFill>
                  <a:schemeClr val="bg1"/>
                </a:solidFill>
                <a:latin typeface="Gotham Book"/>
                <a:cs typeface="Gotham Book"/>
              </a:rPr>
              <a:t>in actuarial science, statistics, financial analysis, math </a:t>
            </a:r>
            <a:r>
              <a:rPr lang="en-US" dirty="0" smtClean="0">
                <a:solidFill>
                  <a:schemeClr val="bg1"/>
                </a:solidFill>
                <a:latin typeface="Gotham Book"/>
                <a:cs typeface="Gotham Book"/>
              </a:rPr>
              <a:t>and </a:t>
            </a:r>
            <a:r>
              <a:rPr lang="en-US" dirty="0">
                <a:solidFill>
                  <a:schemeClr val="bg1"/>
                </a:solidFill>
                <a:latin typeface="Gotham Book"/>
                <a:cs typeface="Gotham Book"/>
              </a:rPr>
              <a:t>business, computer science</a:t>
            </a:r>
          </a:p>
          <a:p>
            <a:endParaRPr lang="en-US" dirty="0" smtClean="0">
              <a:solidFill>
                <a:srgbClr val="FFFFFF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1064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3925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140401-UW-SCI18630_sm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SCIENCE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4267200"/>
            <a:ext cx="9144000" cy="1600201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Broad offerings across life and physical sciences, plus innovative interdisciplinary programs</a:t>
            </a:r>
          </a:p>
        </p:txBody>
      </p:sp>
    </p:spTree>
    <p:extLst>
      <p:ext uri="{BB962C8B-B14F-4D97-AF65-F5344CB8AC3E}">
        <p14:creationId xmlns:p14="http://schemas.microsoft.com/office/powerpoint/2010/main" val="4632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6349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</p:spPr>
      </p:pic>
    </p:spTree>
    <p:extLst>
      <p:ext uri="{BB962C8B-B14F-4D97-AF65-F5344CB8AC3E}">
        <p14:creationId xmlns:p14="http://schemas.microsoft.com/office/powerpoint/2010/main" val="20163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>
            <a:fillRect/>
          </a:stretch>
        </p:blipFill>
        <p:spPr>
          <a:xfrm>
            <a:off x="-33338" y="-279400"/>
            <a:ext cx="9253538" cy="61722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13589" y="152400"/>
            <a:ext cx="9309989" cy="6096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ENTREPRENEURSHIP AT WATERLOO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9128" y="4114800"/>
            <a:ext cx="9296400" cy="1600201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Student + idea + Waterloo = innovation </a:t>
            </a:r>
          </a:p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Velocity Residence, Velocity Science, Greenhouse provide mentors and education</a:t>
            </a:r>
          </a:p>
        </p:txBody>
      </p:sp>
    </p:spTree>
    <p:extLst>
      <p:ext uri="{BB962C8B-B14F-4D97-AF65-F5344CB8AC3E}">
        <p14:creationId xmlns:p14="http://schemas.microsoft.com/office/powerpoint/2010/main" val="10389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20992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fall stock-2014_0220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4114800"/>
            <a:ext cx="9144000" cy="16002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Canada’s most innovative university</a:t>
            </a:r>
          </a:p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6 faculties, offering 100+ programs</a:t>
            </a:r>
          </a:p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Very high entry standards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WHAT IS WATERLOO?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9922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all stock-2014_027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898"/>
          <a:stretch>
            <a:fillRect/>
          </a:stretch>
        </p:blipFill>
        <p:spPr>
          <a:xfrm>
            <a:off x="0" y="0"/>
            <a:ext cx="9144000" cy="58674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0490" y="4114800"/>
            <a:ext cx="9227606" cy="16002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Hard-working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ea typeface="Wingdings"/>
                <a:cs typeface="Gotham Book"/>
                <a:sym typeface="Wingdings"/>
              </a:rPr>
              <a:t>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 Independent</a:t>
            </a:r>
            <a:r>
              <a:rPr lang="en-US" sz="28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ea typeface="Wingdings"/>
                <a:cs typeface="Gotham Book"/>
                <a:sym typeface="Wingdings"/>
              </a:rPr>
              <a:t></a:t>
            </a:r>
            <a:r>
              <a:rPr lang="en-US" sz="2800" dirty="0">
                <a:solidFill>
                  <a:srgbClr val="FFFFFF"/>
                </a:solidFill>
                <a:latin typeface="Gotham Book"/>
                <a:cs typeface="Gotham Book"/>
                <a:sym typeface="Wingdings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Smart</a:t>
            </a:r>
            <a:b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</a:b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Focused on my future career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ea typeface="Wingdings"/>
                <a:cs typeface="Gotham Book"/>
                <a:sym typeface="Wingdings"/>
              </a:rPr>
              <a:t>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 Problem solver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ea typeface="Wingdings"/>
                <a:cs typeface="Gotham Book"/>
                <a:sym typeface="Wingdings"/>
              </a:rPr>
              <a:t>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Motivated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ea typeface="Wingdings"/>
                <a:cs typeface="Gotham Book"/>
                <a:sym typeface="Wingdings"/>
              </a:rPr>
              <a:t> </a:t>
            </a: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Don’t give up easily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THE TYPICAL WATERLOO STUDENT?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6186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Interdisciplinary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512"/>
            <a:ext cx="9144000" cy="4433887"/>
          </a:xfrm>
        </p:spPr>
      </p:pic>
    </p:spTree>
    <p:extLst>
      <p:ext uri="{BB962C8B-B14F-4D97-AF65-F5344CB8AC3E}">
        <p14:creationId xmlns:p14="http://schemas.microsoft.com/office/powerpoint/2010/main" val="1172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00"/>
            <a:ext cx="9280958" cy="61722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4118664"/>
            <a:ext cx="9291577" cy="16002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A diverse, student-centered community</a:t>
            </a:r>
          </a:p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100+ culturally based, socially focused, personal interest groups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STUDENT LIFE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5191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16469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3650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1609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991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7631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CONTACT INFORMATION	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YUAN XI </a:t>
            </a:r>
            <a:r>
              <a:rPr kumimoji="1" lang="zh-CN" altLang="en-US" dirty="0" smtClean="0"/>
              <a:t>袁希</a:t>
            </a:r>
            <a:endParaRPr kumimoji="1" lang="en-US" altLang="zh-CN" dirty="0" smtClean="0"/>
          </a:p>
          <a:p>
            <a:r>
              <a:rPr kumimoji="1" lang="en-US" altLang="zh-CN" dirty="0" smtClean="0"/>
              <a:t>YUAN.XI@UWATERLOO.CA	</a:t>
            </a:r>
          </a:p>
          <a:p>
            <a:r>
              <a:rPr lang="en-US" altLang="zh-CN" dirty="0"/>
              <a:t>Program Director, China</a:t>
            </a:r>
          </a:p>
          <a:p>
            <a:r>
              <a:rPr lang="en-US" altLang="zh-CN" dirty="0"/>
              <a:t>Waterloo International,</a:t>
            </a:r>
          </a:p>
          <a:p>
            <a:r>
              <a:rPr lang="en-US" altLang="zh-CN" dirty="0"/>
              <a:t>University of Waterloo</a:t>
            </a:r>
          </a:p>
          <a:p>
            <a:r>
              <a:rPr lang="en-US" altLang="zh-CN" dirty="0"/>
              <a:t>+86 </a:t>
            </a:r>
            <a:r>
              <a:rPr lang="en-US" altLang="zh-CN" dirty="0" smtClean="0"/>
              <a:t>188 101 33383</a:t>
            </a:r>
          </a:p>
          <a:p>
            <a:r>
              <a:rPr lang="en-US" altLang="zh-CN" dirty="0" smtClean="0"/>
              <a:t>WeChat: </a:t>
            </a:r>
            <a:r>
              <a:rPr lang="en-US" altLang="zh-CN" dirty="0" err="1" smtClean="0"/>
              <a:t>superfy-yuanxi</a:t>
            </a:r>
            <a:r>
              <a:rPr lang="en-US" altLang="zh-CN" dirty="0" smtClean="0"/>
              <a:t>	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20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8" descr="120613-UW-Math_Building-000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0" y="3048000"/>
            <a:ext cx="9144000" cy="2667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Academic excellence  </a:t>
            </a:r>
          </a:p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Research excellence</a:t>
            </a:r>
          </a:p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Co-operative education</a:t>
            </a:r>
          </a:p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Entrepreneurship</a:t>
            </a:r>
          </a:p>
          <a:p>
            <a:pPr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Gotham Book"/>
                <a:cs typeface="Gotham Book"/>
              </a:rPr>
              <a:t>Graduate success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WATERLOO’S STRENGTHS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218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 descr="C004797-813.jpe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4114800"/>
            <a:ext cx="9220200" cy="16002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Co-op experience leads to stronger career prospects and higher starting salaries upon graduation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CO-OP AT WATERLOO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HS-Student life spread-STOCK-15-05-15__DSF1728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34" y="4114800"/>
            <a:ext cx="9227606" cy="16002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Gotham Book"/>
                <a:cs typeface="Gotham Book"/>
              </a:rPr>
              <a:t>Assess, treat, and prevent illness and injury, and optimize quality of life</a:t>
            </a:r>
          </a:p>
          <a:p>
            <a:r>
              <a:rPr lang="en-US" dirty="0" smtClean="0">
                <a:solidFill>
                  <a:schemeClr val="bg1"/>
                </a:solidFill>
                <a:latin typeface="Gotham Book"/>
                <a:cs typeface="Gotham Book"/>
              </a:rPr>
              <a:t>Good preparation for health professions</a:t>
            </a:r>
            <a:endParaRPr lang="en-US" dirty="0" smtClean="0">
              <a:solidFill>
                <a:srgbClr val="FFFFFF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APPLIED HEALTH SCIENCES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18094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8807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ENV-KI-Program-Brochure-20150317-0047-sm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175" y="4114800"/>
            <a:ext cx="9144000" cy="1600201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Maximum flexibility with 24 majors</a:t>
            </a:r>
          </a:p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Interdisciplinary approach, e.g., Global Business and Digital Arts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ARTS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4682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4366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792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67400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96" y="152400"/>
            <a:ext cx="9157366" cy="6096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3200" spc="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otham Bold"/>
                <a:cs typeface="Gotham Bold"/>
              </a:rPr>
              <a:t>ENGINEERING</a:t>
            </a:r>
            <a:endParaRPr lang="en-US" sz="3200" spc="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otham Bold"/>
              <a:cs typeface="Gotham Bold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561" y="4114800"/>
            <a:ext cx="9144000" cy="160020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 spc="1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Gotham Book"/>
                <a:cs typeface="Gotham Book"/>
              </a:rPr>
              <a:t>100% co-op with exceptionally high entry standards</a:t>
            </a:r>
          </a:p>
          <a:p>
            <a:pPr lvl="0"/>
            <a:r>
              <a:rPr lang="en-CA" dirty="0" smtClean="0">
                <a:solidFill>
                  <a:srgbClr val="FFFFFF"/>
                </a:solidFill>
                <a:latin typeface="Gotham Book"/>
                <a:cs typeface="Gotham Book"/>
              </a:rPr>
              <a:t>Origin of many </a:t>
            </a:r>
            <a:r>
              <a:rPr lang="en-CA" dirty="0">
                <a:solidFill>
                  <a:srgbClr val="FFFFFF"/>
                </a:solidFill>
                <a:latin typeface="Gotham Book"/>
                <a:cs typeface="Gotham Book"/>
              </a:rPr>
              <a:t>start-up </a:t>
            </a:r>
            <a:r>
              <a:rPr lang="en-CA" dirty="0" smtClean="0">
                <a:solidFill>
                  <a:srgbClr val="FFFFFF"/>
                </a:solidFill>
                <a:latin typeface="Gotham Book"/>
                <a:cs typeface="Gotham Book"/>
              </a:rPr>
              <a:t>companies</a:t>
            </a:r>
            <a:endParaRPr lang="en-US" dirty="0" smtClean="0">
              <a:solidFill>
                <a:srgbClr val="FFFFFF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7933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loo_main_grey">
  <a:themeElements>
    <a:clrScheme name="Custom 1">
      <a:dk1>
        <a:sysClr val="windowText" lastClr="000000"/>
      </a:dk1>
      <a:lt1>
        <a:sysClr val="window" lastClr="FFFFFF"/>
      </a:lt1>
      <a:dk2>
        <a:srgbClr val="757575"/>
      </a:dk2>
      <a:lt2>
        <a:srgbClr val="EEEEEE"/>
      </a:lt2>
      <a:accent1>
        <a:srgbClr val="757575"/>
      </a:accent1>
      <a:accent2>
        <a:srgbClr val="EEEEEE"/>
      </a:accent2>
      <a:accent3>
        <a:srgbClr val="FFD74E"/>
      </a:accent3>
      <a:accent4>
        <a:srgbClr val="C11F42"/>
      </a:accent4>
      <a:accent5>
        <a:srgbClr val="FFFFFF"/>
      </a:accent5>
      <a:accent6>
        <a:srgbClr val="FFFFFF"/>
      </a:accent6>
      <a:hlink>
        <a:srgbClr val="C11F42"/>
      </a:hlink>
      <a:folHlink>
        <a:srgbClr val="7575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</TotalTime>
  <Words>1039</Words>
  <Application>Microsoft Macintosh PowerPoint</Application>
  <PresentationFormat>On-screen Show (4:3)</PresentationFormat>
  <Paragraphs>172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Gotham Bold</vt:lpstr>
      <vt:lpstr>Gotham Book</vt:lpstr>
      <vt:lpstr>Gotham Medium</vt:lpstr>
      <vt:lpstr>ＭＳ Ｐゴシック</vt:lpstr>
      <vt:lpstr>Wingdings</vt:lpstr>
      <vt:lpstr>Arial</vt:lpstr>
      <vt:lpstr>Waterloo_main_grey</vt:lpstr>
      <vt:lpstr>CUFE PRESENTATION University of Waterloo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Interdisciplinary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</vt:lpstr>
    </vt:vector>
  </TitlesOfParts>
  <Company>University of Waterloo</Company>
  <LinksUpToDate>false</LinksUpToDate>
  <SharedDoc>false</SharedDoc>
  <HyperlinksChanged>false</HyperlinksChanged>
  <AppVersion>15.0027</AppVersion>
</Properties>
</file>

<file path=docProps/core.xml><?xml version="1.0" encoding="utf-8"?>
<coreProperties xmlns="http://schemas.openxmlformats.org/package/2006/metadata/core-properties" xmlns:cp="http://schemas.openxmlformats.org/package/2006/metadata/core-properties" xmlns:dc="http://purl.org/dc/elements/1.1/" xmlns:dcterms="http://purl.org/dc/terms/" xmlns:xsi="http://www.w3.org/2001/XMLSchema-instance">
  <dcterms:created xsi:type="dcterms:W3CDTF">2014-09-25T14:26:20Z</dcterms:created>
  <dc:creator>Munro, Anthony J</dc:creator>
  <lastModifiedBy>袁希</lastModifiedBy>
  <lastPrinted>2014-09-25T14:26:20Z</lastPrinted>
  <dcterms:modified xsi:type="dcterms:W3CDTF">2016-10-28T04:05:39Z</dcterms:modified>
  <revision>163</revision>
  <dc:title>Agent training</dc:title>
</coreProperties>
</file>