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?>
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thumbnail" Target="docProps/thumbnail.jpeg"/>
  <Relationship Id="rId3" Type="http://schemas.openxmlformats.org/package/2006/relationships/metadata/core-properties" Target="docProps/core.xml"/>
  <Relationship Id="rId4" Type="http://schemas.openxmlformats.org/officeDocument/2006/relationships/extended-properties" Target="docProps/app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9" r:id="rId1"/>
  </p:sldMasterIdLst>
  <p:notesMasterIdLst>
    <p:notesMasterId r:id="rId37"/>
  </p:notesMasterIdLst>
  <p:sldIdLst>
    <p:sldId id="510" r:id="rId2"/>
    <p:sldId id="511" r:id="rId3"/>
    <p:sldId id="512" r:id="rId4"/>
    <p:sldId id="513" r:id="rId5"/>
    <p:sldId id="525" r:id="rId6"/>
    <p:sldId id="526" r:id="rId7"/>
    <p:sldId id="527" r:id="rId8"/>
    <p:sldId id="528" r:id="rId9"/>
    <p:sldId id="529" r:id="rId10"/>
    <p:sldId id="530" r:id="rId11"/>
    <p:sldId id="520" r:id="rId12"/>
    <p:sldId id="531" r:id="rId13"/>
    <p:sldId id="522" r:id="rId14"/>
    <p:sldId id="523" r:id="rId15"/>
    <p:sldId id="484" r:id="rId16"/>
    <p:sldId id="485" r:id="rId17"/>
    <p:sldId id="486" r:id="rId18"/>
    <p:sldId id="501" r:id="rId19"/>
    <p:sldId id="488" r:id="rId20"/>
    <p:sldId id="489" r:id="rId21"/>
    <p:sldId id="490" r:id="rId22"/>
    <p:sldId id="492" r:id="rId23"/>
    <p:sldId id="493" r:id="rId24"/>
    <p:sldId id="494" r:id="rId25"/>
    <p:sldId id="495" r:id="rId26"/>
    <p:sldId id="503" r:id="rId27"/>
    <p:sldId id="498" r:id="rId28"/>
    <p:sldId id="478" r:id="rId29"/>
    <p:sldId id="479" r:id="rId30"/>
    <p:sldId id="480" r:id="rId31"/>
    <p:sldId id="481" r:id="rId32"/>
    <p:sldId id="482" r:id="rId33"/>
    <p:sldId id="500" r:id="rId34"/>
    <p:sldId id="425" r:id="rId35"/>
    <p:sldId id="524" r:id="rId36"/>
  </p:sldIdLst>
  <p:sldSz cx="9906000" cy="6858000" type="A4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in's Desktop" initials="C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5" autoAdjust="0"/>
    <p:restoredTop sz="94855" autoAdjust="0"/>
  </p:normalViewPr>
  <p:slideViewPr>
    <p:cSldViewPr>
      <p:cViewPr varScale="1">
        <p:scale>
          <a:sx n="63" d="100"/>
          <a:sy n="63" d="100"/>
        </p:scale>
        <p:origin x="1372" y="3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00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6200" cy="76200"/>
</p:viewPr>
</file>

<file path=ppt/_rels/presentation.xml.rels><?xml version="1.0" encoding="UTF-8"?>

<Relationships xmlns="http://schemas.openxmlformats.org/package/2006/relationships">
  <Relationship Id="rId1" Type="http://schemas.openxmlformats.org/officeDocument/2006/relationships/slideMaster" Target="slideMasters/slideMaster1.xml"/>
  <Relationship Id="rId10" Type="http://schemas.openxmlformats.org/officeDocument/2006/relationships/slide" Target="slides/slide9.xml"/>
  <Relationship Id="rId11" Type="http://schemas.openxmlformats.org/officeDocument/2006/relationships/slide" Target="slides/slide10.xml"/>
  <Relationship Id="rId12" Type="http://schemas.openxmlformats.org/officeDocument/2006/relationships/slide" Target="slides/slide11.xml"/>
  <Relationship Id="rId13" Type="http://schemas.openxmlformats.org/officeDocument/2006/relationships/slide" Target="slides/slide12.xml"/>
  <Relationship Id="rId14" Type="http://schemas.openxmlformats.org/officeDocument/2006/relationships/slide" Target="slides/slide13.xml"/>
  <Relationship Id="rId15" Type="http://schemas.openxmlformats.org/officeDocument/2006/relationships/slide" Target="slides/slide14.xml"/>
  <Relationship Id="rId16" Type="http://schemas.openxmlformats.org/officeDocument/2006/relationships/slide" Target="slides/slide15.xml"/>
  <Relationship Id="rId17" Type="http://schemas.openxmlformats.org/officeDocument/2006/relationships/slide" Target="slides/slide16.xml"/>
  <Relationship Id="rId18" Type="http://schemas.openxmlformats.org/officeDocument/2006/relationships/slide" Target="slides/slide17.xml"/>
  <Relationship Id="rId19" Type="http://schemas.openxmlformats.org/officeDocument/2006/relationships/slide" Target="slides/slide18.xml"/>
  <Relationship Id="rId2" Type="http://schemas.openxmlformats.org/officeDocument/2006/relationships/slide" Target="slides/slide1.xml"/>
  <Relationship Id="rId20" Type="http://schemas.openxmlformats.org/officeDocument/2006/relationships/slide" Target="slides/slide19.xml"/>
  <Relationship Id="rId21" Type="http://schemas.openxmlformats.org/officeDocument/2006/relationships/slide" Target="slides/slide20.xml"/>
  <Relationship Id="rId22" Type="http://schemas.openxmlformats.org/officeDocument/2006/relationships/slide" Target="slides/slide21.xml"/>
  <Relationship Id="rId23" Type="http://schemas.openxmlformats.org/officeDocument/2006/relationships/slide" Target="slides/slide22.xml"/>
  <Relationship Id="rId24" Type="http://schemas.openxmlformats.org/officeDocument/2006/relationships/slide" Target="slides/slide23.xml"/>
  <Relationship Id="rId25" Type="http://schemas.openxmlformats.org/officeDocument/2006/relationships/slide" Target="slides/slide24.xml"/>
  <Relationship Id="rId26" Type="http://schemas.openxmlformats.org/officeDocument/2006/relationships/slide" Target="slides/slide25.xml"/>
  <Relationship Id="rId27" Type="http://schemas.openxmlformats.org/officeDocument/2006/relationships/slide" Target="slides/slide26.xml"/>
  <Relationship Id="rId28" Type="http://schemas.openxmlformats.org/officeDocument/2006/relationships/slide" Target="slides/slide27.xml"/>
  <Relationship Id="rId29" Type="http://schemas.openxmlformats.org/officeDocument/2006/relationships/slide" Target="slides/slide28.xml"/>
  <Relationship Id="rId3" Type="http://schemas.openxmlformats.org/officeDocument/2006/relationships/slide" Target="slides/slide2.xml"/>
  <Relationship Id="rId30" Type="http://schemas.openxmlformats.org/officeDocument/2006/relationships/slide" Target="slides/slide29.xml"/>
  <Relationship Id="rId31" Type="http://schemas.openxmlformats.org/officeDocument/2006/relationships/slide" Target="slides/slide30.xml"/>
  <Relationship Id="rId32" Type="http://schemas.openxmlformats.org/officeDocument/2006/relationships/slide" Target="slides/slide31.xml"/>
  <Relationship Id="rId33" Type="http://schemas.openxmlformats.org/officeDocument/2006/relationships/slide" Target="slides/slide32.xml"/>
  <Relationship Id="rId34" Type="http://schemas.openxmlformats.org/officeDocument/2006/relationships/slide" Target="slides/slide33.xml"/>
  <Relationship Id="rId35" Type="http://schemas.openxmlformats.org/officeDocument/2006/relationships/slide" Target="slides/slide34.xml"/>
  <Relationship Id="rId36" Type="http://schemas.openxmlformats.org/officeDocument/2006/relationships/slide" Target="slides/slide35.xml"/>
  <Relationship Id="rId37" Type="http://schemas.openxmlformats.org/officeDocument/2006/relationships/notesMaster" Target="notesMasters/notesMaster1.xml"/>
  <Relationship Id="rId38" Type="http://schemas.openxmlformats.org/officeDocument/2006/relationships/commentAuthors" Target="commentAuthors.xml"/>
  <Relationship Id="rId39" Type="http://schemas.openxmlformats.org/officeDocument/2006/relationships/presProps" Target="presProps.xml"/>
  <Relationship Id="rId4" Type="http://schemas.openxmlformats.org/officeDocument/2006/relationships/slide" Target="slides/slide3.xml"/>
  <Relationship Id="rId40" Type="http://schemas.openxmlformats.org/officeDocument/2006/relationships/viewProps" Target="viewProps.xml"/>
  <Relationship Id="rId41" Type="http://schemas.openxmlformats.org/officeDocument/2006/relationships/theme" Target="theme/theme1.xml"/>
  <Relationship Id="rId42" Type="http://schemas.openxmlformats.org/officeDocument/2006/relationships/tableStyles" Target="tableStyles.xml"/>
  <Relationship Id="rId5" Type="http://schemas.openxmlformats.org/officeDocument/2006/relationships/slide" Target="slides/slide4.xml"/>
  <Relationship Id="rId6" Type="http://schemas.openxmlformats.org/officeDocument/2006/relationships/slide" Target="slides/slide5.xml"/>
  <Relationship Id="rId7" Type="http://schemas.openxmlformats.org/officeDocument/2006/relationships/slide" Target="slides/slide6.xml"/>
  <Relationship Id="rId8" Type="http://schemas.openxmlformats.org/officeDocument/2006/relationships/slide" Target="slides/slide7.xml"/>
  <Relationship Id="rId9" Type="http://schemas.openxmlformats.org/officeDocument/2006/relationships/slide" Target="slides/slide8.xml"/>
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9T13:05:21" idx="2">
    <p:pos x="6424" y="-336"/>
    <p:text>test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E984ED-019E-4AB3-9BFD-D16C34D33B5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5615975-24D9-4FC0-ACE2-69B5ADD5EE9E}">
      <dgm:prSet phldrT="[Text]"/>
      <dgm:spPr/>
      <dgm:t>
        <a:bodyPr/>
        <a:lstStyle/>
        <a:p>
          <a:r>
            <a:rPr lang="zh-CN" altLang="en-US" dirty="0">
              <a:latin typeface="KaiTi" pitchFamily="49" charset="-122"/>
              <a:ea typeface="KaiTi" pitchFamily="49" charset="-122"/>
            </a:rPr>
            <a:t>大一至大三</a:t>
          </a:r>
          <a:endParaRPr lang="en-US" dirty="0">
            <a:latin typeface="KaiTi" pitchFamily="49" charset="-122"/>
            <a:ea typeface="KaiTi" pitchFamily="49" charset="-122"/>
          </a:endParaRPr>
        </a:p>
      </dgm:t>
    </dgm:pt>
    <dgm:pt modelId="{AEB940EB-7927-4B2A-99BC-79A51246E827}" type="parTrans" cxnId="{5A6258FB-0152-4DCC-9D33-763369992718}">
      <dgm:prSet/>
      <dgm:spPr/>
      <dgm:t>
        <a:bodyPr/>
        <a:lstStyle/>
        <a:p>
          <a:endParaRPr lang="en-US"/>
        </a:p>
      </dgm:t>
    </dgm:pt>
    <dgm:pt modelId="{0D9DD98F-22CF-4983-B5AF-469139B30BA1}" type="sibTrans" cxnId="{5A6258FB-0152-4DCC-9D33-763369992718}">
      <dgm:prSet/>
      <dgm:spPr/>
      <dgm:t>
        <a:bodyPr/>
        <a:lstStyle/>
        <a:p>
          <a:endParaRPr lang="en-US"/>
        </a:p>
      </dgm:t>
    </dgm:pt>
    <dgm:pt modelId="{3A2DD204-611C-4A08-B19B-2A991F29234E}">
      <dgm:prSet phldrT="[Text]"/>
      <dgm:spPr/>
      <dgm:t>
        <a:bodyPr/>
        <a:lstStyle/>
        <a:p>
          <a:r>
            <a:rPr lang="zh-CN" altLang="en-US" dirty="0"/>
            <a:t>大四＋研一</a:t>
          </a:r>
          <a:endParaRPr lang="en-US" dirty="0"/>
        </a:p>
      </dgm:t>
    </dgm:pt>
    <dgm:pt modelId="{15C9CA53-690A-4E46-876B-453796CD7FD4}" type="parTrans" cxnId="{171D3A8B-7C86-4A47-948D-CC1C7B772CD4}">
      <dgm:prSet/>
      <dgm:spPr/>
      <dgm:t>
        <a:bodyPr/>
        <a:lstStyle/>
        <a:p>
          <a:endParaRPr lang="en-US"/>
        </a:p>
      </dgm:t>
    </dgm:pt>
    <dgm:pt modelId="{55B5B7AB-B688-4009-8306-779778160100}" type="sibTrans" cxnId="{171D3A8B-7C86-4A47-948D-CC1C7B772CD4}">
      <dgm:prSet/>
      <dgm:spPr/>
      <dgm:t>
        <a:bodyPr/>
        <a:lstStyle/>
        <a:p>
          <a:endParaRPr lang="en-US"/>
        </a:p>
      </dgm:t>
    </dgm:pt>
    <dgm:pt modelId="{43D89D9D-3445-4EFA-BC28-29FB465872D9}">
      <dgm:prSet phldrT="[Text]"/>
      <dgm:spPr/>
      <dgm:t>
        <a:bodyPr/>
        <a:lstStyle/>
        <a:p>
          <a:r>
            <a:rPr lang="zh-CN" altLang="en-US" dirty="0"/>
            <a:t>研二</a:t>
          </a:r>
          <a:endParaRPr lang="en-US" dirty="0"/>
        </a:p>
      </dgm:t>
    </dgm:pt>
    <dgm:pt modelId="{A8C09F75-9B21-4312-BB46-CE35331250B5}" type="parTrans" cxnId="{1D495DB3-D4AA-4522-BFA9-B597CFA69E24}">
      <dgm:prSet/>
      <dgm:spPr/>
      <dgm:t>
        <a:bodyPr/>
        <a:lstStyle/>
        <a:p>
          <a:endParaRPr lang="en-US"/>
        </a:p>
      </dgm:t>
    </dgm:pt>
    <dgm:pt modelId="{BA87AFD3-0ECD-46CA-A015-5F5616B639EF}" type="sibTrans" cxnId="{1D495DB3-D4AA-4522-BFA9-B597CFA69E24}">
      <dgm:prSet/>
      <dgm:spPr/>
      <dgm:t>
        <a:bodyPr/>
        <a:lstStyle/>
        <a:p>
          <a:endParaRPr lang="en-US"/>
        </a:p>
      </dgm:t>
    </dgm:pt>
    <dgm:pt modelId="{ACA42AA7-EF8B-4DB3-BD2B-75A2DED93A05}" type="pres">
      <dgm:prSet presAssocID="{43E984ED-019E-4AB3-9BFD-D16C34D33B5E}" presName="CompostProcess" presStyleCnt="0">
        <dgm:presLayoutVars>
          <dgm:dir/>
          <dgm:resizeHandles val="exact"/>
        </dgm:presLayoutVars>
      </dgm:prSet>
      <dgm:spPr/>
    </dgm:pt>
    <dgm:pt modelId="{9391F484-D71E-46D5-9BAF-5A19515B893B}" type="pres">
      <dgm:prSet presAssocID="{43E984ED-019E-4AB3-9BFD-D16C34D33B5E}" presName="arrow" presStyleLbl="bgShp" presStyleIdx="0" presStyleCnt="1"/>
      <dgm:spPr/>
    </dgm:pt>
    <dgm:pt modelId="{81D1399D-4B86-472B-B0CB-694F140C2B7E}" type="pres">
      <dgm:prSet presAssocID="{43E984ED-019E-4AB3-9BFD-D16C34D33B5E}" presName="linearProcess" presStyleCnt="0"/>
      <dgm:spPr/>
    </dgm:pt>
    <dgm:pt modelId="{DA433FED-ED3E-4D89-96D3-0E55D2F30B3A}" type="pres">
      <dgm:prSet presAssocID="{35615975-24D9-4FC0-ACE2-69B5ADD5EE9E}" presName="textNode" presStyleLbl="node1" presStyleIdx="0" presStyleCnt="3">
        <dgm:presLayoutVars>
          <dgm:bulletEnabled val="1"/>
        </dgm:presLayoutVars>
      </dgm:prSet>
      <dgm:spPr/>
    </dgm:pt>
    <dgm:pt modelId="{87E7E370-5B38-4754-8293-17817CD62EFB}" type="pres">
      <dgm:prSet presAssocID="{0D9DD98F-22CF-4983-B5AF-469139B30BA1}" presName="sibTrans" presStyleCnt="0"/>
      <dgm:spPr/>
    </dgm:pt>
    <dgm:pt modelId="{90E0DFB3-9747-4066-9F3B-9E09D4DFFF35}" type="pres">
      <dgm:prSet presAssocID="{3A2DD204-611C-4A08-B19B-2A991F29234E}" presName="textNode" presStyleLbl="node1" presStyleIdx="1" presStyleCnt="3">
        <dgm:presLayoutVars>
          <dgm:bulletEnabled val="1"/>
        </dgm:presLayoutVars>
      </dgm:prSet>
      <dgm:spPr/>
    </dgm:pt>
    <dgm:pt modelId="{0EB66932-C721-455F-8E78-5C0650D08911}" type="pres">
      <dgm:prSet presAssocID="{55B5B7AB-B688-4009-8306-779778160100}" presName="sibTrans" presStyleCnt="0"/>
      <dgm:spPr/>
    </dgm:pt>
    <dgm:pt modelId="{0B9F6E4A-B798-4B3E-A8F8-89326C96E32A}" type="pres">
      <dgm:prSet presAssocID="{43D89D9D-3445-4EFA-BC28-29FB465872D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A6258FB-0152-4DCC-9D33-763369992718}" srcId="{43E984ED-019E-4AB3-9BFD-D16C34D33B5E}" destId="{35615975-24D9-4FC0-ACE2-69B5ADD5EE9E}" srcOrd="0" destOrd="0" parTransId="{AEB940EB-7927-4B2A-99BC-79A51246E827}" sibTransId="{0D9DD98F-22CF-4983-B5AF-469139B30BA1}"/>
    <dgm:cxn modelId="{BB57EA29-BB03-4C54-8271-ED80ADFA2680}" type="presOf" srcId="{3A2DD204-611C-4A08-B19B-2A991F29234E}" destId="{90E0DFB3-9747-4066-9F3B-9E09D4DFFF35}" srcOrd="0" destOrd="0" presId="urn:microsoft.com/office/officeart/2005/8/layout/hProcess9"/>
    <dgm:cxn modelId="{1D495DB3-D4AA-4522-BFA9-B597CFA69E24}" srcId="{43E984ED-019E-4AB3-9BFD-D16C34D33B5E}" destId="{43D89D9D-3445-4EFA-BC28-29FB465872D9}" srcOrd="2" destOrd="0" parTransId="{A8C09F75-9B21-4312-BB46-CE35331250B5}" sibTransId="{BA87AFD3-0ECD-46CA-A015-5F5616B639EF}"/>
    <dgm:cxn modelId="{48567891-E732-4A96-8B69-0226F380E9BB}" type="presOf" srcId="{35615975-24D9-4FC0-ACE2-69B5ADD5EE9E}" destId="{DA433FED-ED3E-4D89-96D3-0E55D2F30B3A}" srcOrd="0" destOrd="0" presId="urn:microsoft.com/office/officeart/2005/8/layout/hProcess9"/>
    <dgm:cxn modelId="{02AF627B-163F-4326-BFCF-5D8C7357E2A6}" type="presOf" srcId="{43E984ED-019E-4AB3-9BFD-D16C34D33B5E}" destId="{ACA42AA7-EF8B-4DB3-BD2B-75A2DED93A05}" srcOrd="0" destOrd="0" presId="urn:microsoft.com/office/officeart/2005/8/layout/hProcess9"/>
    <dgm:cxn modelId="{171D3A8B-7C86-4A47-948D-CC1C7B772CD4}" srcId="{43E984ED-019E-4AB3-9BFD-D16C34D33B5E}" destId="{3A2DD204-611C-4A08-B19B-2A991F29234E}" srcOrd="1" destOrd="0" parTransId="{15C9CA53-690A-4E46-876B-453796CD7FD4}" sibTransId="{55B5B7AB-B688-4009-8306-779778160100}"/>
    <dgm:cxn modelId="{4442372B-C8C0-4807-91C3-486510F7C6C9}" type="presOf" srcId="{43D89D9D-3445-4EFA-BC28-29FB465872D9}" destId="{0B9F6E4A-B798-4B3E-A8F8-89326C96E32A}" srcOrd="0" destOrd="0" presId="urn:microsoft.com/office/officeart/2005/8/layout/hProcess9"/>
    <dgm:cxn modelId="{82848475-AB76-4988-85DE-8B6936B23F3F}" type="presParOf" srcId="{ACA42AA7-EF8B-4DB3-BD2B-75A2DED93A05}" destId="{9391F484-D71E-46D5-9BAF-5A19515B893B}" srcOrd="0" destOrd="0" presId="urn:microsoft.com/office/officeart/2005/8/layout/hProcess9"/>
    <dgm:cxn modelId="{4E2B4B9D-5CC7-4CF3-9AB6-CFA00FF58D63}" type="presParOf" srcId="{ACA42AA7-EF8B-4DB3-BD2B-75A2DED93A05}" destId="{81D1399D-4B86-472B-B0CB-694F140C2B7E}" srcOrd="1" destOrd="0" presId="urn:microsoft.com/office/officeart/2005/8/layout/hProcess9"/>
    <dgm:cxn modelId="{C2D8B420-1907-4702-BAFB-AD8E98426A13}" type="presParOf" srcId="{81D1399D-4B86-472B-B0CB-694F140C2B7E}" destId="{DA433FED-ED3E-4D89-96D3-0E55D2F30B3A}" srcOrd="0" destOrd="0" presId="urn:microsoft.com/office/officeart/2005/8/layout/hProcess9"/>
    <dgm:cxn modelId="{2810E912-A0CA-4CA8-B195-3B5BE74F6CE0}" type="presParOf" srcId="{81D1399D-4B86-472B-B0CB-694F140C2B7E}" destId="{87E7E370-5B38-4754-8293-17817CD62EFB}" srcOrd="1" destOrd="0" presId="urn:microsoft.com/office/officeart/2005/8/layout/hProcess9"/>
    <dgm:cxn modelId="{5B79D6CE-222E-486B-A5A9-26973AEFD27E}" type="presParOf" srcId="{81D1399D-4B86-472B-B0CB-694F140C2B7E}" destId="{90E0DFB3-9747-4066-9F3B-9E09D4DFFF35}" srcOrd="2" destOrd="0" presId="urn:microsoft.com/office/officeart/2005/8/layout/hProcess9"/>
    <dgm:cxn modelId="{3194ABCC-2CBF-4FBB-89C3-87A4B35FA660}" type="presParOf" srcId="{81D1399D-4B86-472B-B0CB-694F140C2B7E}" destId="{0EB66932-C721-455F-8E78-5C0650D08911}" srcOrd="3" destOrd="0" presId="urn:microsoft.com/office/officeart/2005/8/layout/hProcess9"/>
    <dgm:cxn modelId="{89310A15-EFF0-43F1-BDB7-BAF0A943A594}" type="presParOf" srcId="{81D1399D-4B86-472B-B0CB-694F140C2B7E}" destId="{0B9F6E4A-B798-4B3E-A8F8-89326C96E32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1F484-D71E-46D5-9BAF-5A19515B893B}">
      <dsp:nvSpPr>
        <dsp:cNvPr id="0" name=""/>
        <dsp:cNvSpPr/>
      </dsp:nvSpPr>
      <dsp:spPr>
        <a:xfrm>
          <a:off x="693419" y="0"/>
          <a:ext cx="7858760" cy="3073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33FED-ED3E-4D89-96D3-0E55D2F30B3A}">
      <dsp:nvSpPr>
        <dsp:cNvPr id="0" name=""/>
        <dsp:cNvSpPr/>
      </dsp:nvSpPr>
      <dsp:spPr>
        <a:xfrm>
          <a:off x="1975" y="922020"/>
          <a:ext cx="2894554" cy="122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>
              <a:latin typeface="KaiTi" pitchFamily="49" charset="-122"/>
              <a:ea typeface="KaiTi" pitchFamily="49" charset="-122"/>
            </a:rPr>
            <a:t>大一至大三</a:t>
          </a:r>
          <a:endParaRPr lang="en-US" sz="3900" kern="1200" dirty="0">
            <a:latin typeface="KaiTi" pitchFamily="49" charset="-122"/>
            <a:ea typeface="KaiTi" pitchFamily="49" charset="-122"/>
          </a:endParaRPr>
        </a:p>
      </dsp:txBody>
      <dsp:txXfrm>
        <a:off x="61987" y="982032"/>
        <a:ext cx="2774530" cy="1109336"/>
      </dsp:txXfrm>
    </dsp:sp>
    <dsp:sp modelId="{90E0DFB3-9747-4066-9F3B-9E09D4DFFF35}">
      <dsp:nvSpPr>
        <dsp:cNvPr id="0" name=""/>
        <dsp:cNvSpPr/>
      </dsp:nvSpPr>
      <dsp:spPr>
        <a:xfrm>
          <a:off x="3175522" y="922020"/>
          <a:ext cx="2894554" cy="122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大四＋研一</a:t>
          </a:r>
          <a:endParaRPr lang="en-US" sz="3900" kern="1200" dirty="0"/>
        </a:p>
      </dsp:txBody>
      <dsp:txXfrm>
        <a:off x="3235534" y="982032"/>
        <a:ext cx="2774530" cy="1109336"/>
      </dsp:txXfrm>
    </dsp:sp>
    <dsp:sp modelId="{0B9F6E4A-B798-4B3E-A8F8-89326C96E32A}">
      <dsp:nvSpPr>
        <dsp:cNvPr id="0" name=""/>
        <dsp:cNvSpPr/>
      </dsp:nvSpPr>
      <dsp:spPr>
        <a:xfrm>
          <a:off x="6349070" y="922020"/>
          <a:ext cx="2894554" cy="122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研二</a:t>
          </a:r>
          <a:endParaRPr lang="en-US" sz="3900" kern="1200" dirty="0"/>
        </a:p>
      </dsp:txBody>
      <dsp:txXfrm>
        <a:off x="6409082" y="982032"/>
        <a:ext cx="2774530" cy="1109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
<Relationships xmlns="http://schemas.openxmlformats.org/package/2006/relationships">
  <Relationship Id="rId1" Type="http://schemas.openxmlformats.org/officeDocument/2006/relationships/theme" Target="../theme/theme2.xml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137" cy="495793"/>
          </a:xfrm>
          <a:prstGeom prst="rect">
            <a:avLst/>
          </a:prstGeom>
        </p:spPr>
        <p:txBody>
          <a:bodyPr vert="horz" wrap="square" lIns="92533" tIns="46267" rIns="92533" bIns="4626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461" y="0"/>
            <a:ext cx="2890137" cy="495793"/>
          </a:xfrm>
          <a:prstGeom prst="rect">
            <a:avLst/>
          </a:prstGeom>
        </p:spPr>
        <p:txBody>
          <a:bodyPr vert="horz" wrap="square" lIns="92533" tIns="46267" rIns="92533" bIns="4626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F2338C-4F7C-4767-9ABC-EE1C0D2A6224}" type="datetimeFigureOut">
              <a:rPr lang="en-US"/>
              <a:pPr>
                <a:defRPr/>
              </a:pPr>
              <a:t>10/29/2016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7" rIns="92533" bIns="4626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11" y="4714653"/>
            <a:ext cx="5335867" cy="4466756"/>
          </a:xfrm>
          <a:prstGeom prst="rect">
            <a:avLst/>
          </a:prstGeom>
        </p:spPr>
        <p:txBody>
          <a:bodyPr vert="horz" lIns="92533" tIns="46267" rIns="92533" bIns="4626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890137" cy="495793"/>
          </a:xfrm>
          <a:prstGeom prst="rect">
            <a:avLst/>
          </a:prstGeom>
        </p:spPr>
        <p:txBody>
          <a:bodyPr vert="horz" wrap="square" lIns="92533" tIns="46267" rIns="92533" bIns="4626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461" y="9429305"/>
            <a:ext cx="2890137" cy="495793"/>
          </a:xfrm>
          <a:prstGeom prst="rect">
            <a:avLst/>
          </a:prstGeom>
        </p:spPr>
        <p:txBody>
          <a:bodyPr vert="horz" wrap="square" lIns="92533" tIns="46267" rIns="92533" bIns="4626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97709B8-E011-44AF-9E6C-F282F1F6B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3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.xml"/>
</Relationships>

</file>

<file path=ppt/notesSlides/_rels/notesSlide10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0.xml"/>
</Relationships>

</file>

<file path=ppt/notesSlides/_rels/notesSlide11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6.xml"/>
</Relationships>

</file>

<file path=ppt/notesSlides/_rels/notesSlide12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30.xml"/>
</Relationships>

</file>

<file path=ppt/notesSlides/_rels/notesSlide13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35.xml"/>
</Relationships>

</file>

<file path=ppt/notesSlides/_rels/notesSlide2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2.xml"/>
</Relationships>

</file>

<file path=ppt/notesSlides/_rels/notesSlide3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3.xml"/>
</Relationships>

</file>

<file path=ppt/notesSlides/_rels/notesSlide4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4.xml"/>
</Relationships>

</file>

<file path=ppt/notesSlides/_rels/notesSlide5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3.xml"/>
</Relationships>

</file>

<file path=ppt/notesSlides/_rels/notesSlide6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4.xml"/>
</Relationships>

</file>

<file path=ppt/notesSlides/_rels/notesSlide7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6.xml"/>
</Relationships>

</file>

<file path=ppt/notesSlides/_rels/notesSlide8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7.xml"/>
</Relationships>

</file>

<file path=ppt/notesSlides/_rels/notesSlide9.xml.rels><?xml version="1.0" encoding="UTF-8"?>

<Relationships xmlns="http://schemas.openxmlformats.org/package/2006/relationships">
  <Relationship Id="rId1" Type="http://schemas.openxmlformats.org/officeDocument/2006/relationships/notesMaster" Target="../notesMasters/notesMaster1.xml"/>
  <Relationship Id="rId2" Type="http://schemas.openxmlformats.org/officeDocument/2006/relationships/slide" Target="../slides/slide18.xml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926262" y="744498"/>
            <a:ext cx="4816564" cy="372248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Start with a </a:t>
            </a:r>
            <a:r>
              <a:rPr sz="1200" b="1" u="sng"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Temple Commercial (Temple Made or Take Charge)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OR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Temple Takes Over Philly (nighttime party)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1300" indent="-27357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94308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32031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69755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0747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45201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82925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2064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D739AF0-8D07-4387-BC66-96A8B7142D63}" type="slidenum">
              <a:rPr lang="zh-CN" altLang="en-US" smtClean="0">
                <a:latin typeface="Calibri" pitchFamily="34" charset="0"/>
              </a:rPr>
              <a:pPr/>
              <a:t>20</a:t>
            </a:fld>
            <a:endParaRPr lang="en-US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98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48284">
              <a:spcBef>
                <a:spcPts val="415"/>
              </a:spcBef>
              <a:defRPr sz="1800"/>
            </a:pP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In 2014, </a:t>
            </a:r>
            <a:r>
              <a:rPr b="1" i="1" dirty="0">
                <a:latin typeface="Colfax Medium"/>
                <a:ea typeface="Colfax Medium"/>
                <a:cs typeface="Colfax Medium"/>
                <a:sym typeface="Colfax Medium"/>
              </a:rPr>
              <a:t>93%</a:t>
            </a:r>
            <a:r>
              <a:rPr i="1" dirty="0"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of graduates from the Fox School of Business* reported </a:t>
            </a:r>
            <a:r>
              <a:rPr u="sng" dirty="0">
                <a:latin typeface="Colfax Medium"/>
                <a:ea typeface="Colfax Medium"/>
                <a:cs typeface="Colfax Medium"/>
                <a:sym typeface="Colfax Medium"/>
              </a:rPr>
              <a:t>job placement within 6 months</a:t>
            </a: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 of graduation.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48284">
              <a:spcBef>
                <a:spcPts val="415"/>
              </a:spcBef>
              <a:defRPr sz="1800"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If there is interest, you can show the Morgan Hall video or the Moving Day </a:t>
            </a:r>
            <a:r>
              <a:rPr b="1" u="sng" dirty="0"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xfrm>
            <a:off x="926262" y="744498"/>
            <a:ext cx="4816564" cy="372248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End with a </a:t>
            </a:r>
            <a:r>
              <a:rPr sz="1200" b="1" u="sng"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Temple Commercial (Temple Made or Take Charge)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OR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Temple Takes Over Philly (nighttime party)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Top Countries of Origin for International Students are Temple are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-China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-South Korea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-India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-Kuwait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-Brazil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-Saudi Arabia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-Vietnam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926262" y="744498"/>
            <a:ext cx="4816564" cy="372248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For presentations to Chinese students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Top Fields of Study are: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buFont typeface="Helvetica"/>
              <a:buAutoNum type="arabicPeriod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Business Management &amp; Marketing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buFont typeface="Helvetica"/>
              <a:buAutoNum type="arabicPeriod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Science and Technology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buFont typeface="Helvetica"/>
              <a:buAutoNum type="arabicPeriod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Engineering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buFont typeface="Helvetica"/>
              <a:buAutoNum type="arabicPeriod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Communications &amp; Journalism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buFont typeface="Helvetica"/>
              <a:buAutoNum type="arabicPeriod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Visual &amp; Performing Arts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**If there is time or interest, you can show the Football 101 </a:t>
            </a: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VIDEO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endParaRPr sz="1200" b="1" u="sng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r>
              <a:rPr sz="1200" b="1" u="sng">
                <a:latin typeface="Colfax Medium"/>
                <a:ea typeface="Colfax Medium"/>
                <a:cs typeface="Colfax Medium"/>
                <a:sym typeface="Colfax Medium"/>
              </a:rPr>
              <a:t>Services to mention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Pre-Arrival Support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In-Residence Orientation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Ongoing Support </a:t>
            </a: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(you can mention </a:t>
            </a:r>
            <a:r>
              <a:rPr sz="1200" u="sng">
                <a:latin typeface="Colfax Medium"/>
                <a:ea typeface="Colfax Medium"/>
                <a:cs typeface="Colfax Medium"/>
                <a:sym typeface="Colfax Medium"/>
              </a:rPr>
              <a:t>some</a:t>
            </a: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 of the following):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Academic Support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Residence Hall Services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IRC Program for Off-Campus Living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Cookies &amp; Check-In: Residence Hall Visits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Living Learning Communities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Integration into American culture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Intro to American Football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Conversation Partners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Temp-pals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A team of caring professionals from entrance to exit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926262" y="744498"/>
            <a:ext cx="4816564" cy="3722489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**If there is time or interest, you can show the Football 101 </a:t>
            </a: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VIDEO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endParaRPr sz="1200" b="1" u="sng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 defTabSz="914400">
              <a:lnSpc>
                <a:spcPct val="150000"/>
              </a:lnSpc>
              <a:spcBef>
                <a:spcPts val="400"/>
              </a:spcBef>
              <a:defRPr sz="1800"/>
            </a:pPr>
            <a:r>
              <a:rPr sz="1200" b="1" u="sng">
                <a:latin typeface="Colfax Medium"/>
                <a:ea typeface="Colfax Medium"/>
                <a:cs typeface="Colfax Medium"/>
                <a:sym typeface="Colfax Medium"/>
              </a:rPr>
              <a:t>Services to mention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Pre-Arrival Support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In-Residence Orientation</a:t>
            </a:r>
          </a:p>
          <a:p>
            <a:pPr lvl="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 b="1">
                <a:latin typeface="Colfax Medium"/>
                <a:ea typeface="Colfax Medium"/>
                <a:cs typeface="Colfax Medium"/>
                <a:sym typeface="Colfax Medium"/>
              </a:rPr>
              <a:t>Ongoing Support </a:t>
            </a: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(you can mention </a:t>
            </a:r>
            <a:r>
              <a:rPr sz="1200" u="sng">
                <a:latin typeface="Colfax Medium"/>
                <a:ea typeface="Colfax Medium"/>
                <a:cs typeface="Colfax Medium"/>
                <a:sym typeface="Colfax Medium"/>
              </a:rPr>
              <a:t>some</a:t>
            </a: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 of the following):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Academic Support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Residence Hall Services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IRC Program for Off-Campus Living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Cookies &amp; Check-In: Residence Hall Visits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Living Learning Communities</a:t>
            </a:r>
          </a:p>
          <a:p>
            <a:pPr marL="584200" lvl="1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Integration into American culture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Intro to American Football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Conversation Partners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Temp-pals</a:t>
            </a:r>
          </a:p>
          <a:p>
            <a:pPr marL="1041400" lvl="2" indent="-127000" defTabSz="914400">
              <a:lnSpc>
                <a:spcPct val="150000"/>
              </a:lnSpc>
              <a:spcBef>
                <a:spcPts val="400"/>
              </a:spcBef>
              <a:buSzPct val="100000"/>
              <a:buFont typeface="Helvetica"/>
              <a:buChar char="•"/>
              <a:defRPr sz="1800"/>
            </a:pPr>
            <a:r>
              <a:rPr sz="1200">
                <a:latin typeface="Colfax Medium"/>
                <a:ea typeface="Colfax Medium"/>
                <a:cs typeface="Colfax Medium"/>
                <a:sym typeface="Colfax Medium"/>
              </a:rPr>
              <a:t>A team of caring professionals from entrance to exit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709B8-E011-44AF-9E6C-F282F1F6B1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1300" indent="-27357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94308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32031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69755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0747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45201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82925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2064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06E67DE-28F5-465F-B985-7FE47D832D67}" type="slidenum">
              <a:rPr lang="zh-CN" altLang="en-US" smtClean="0">
                <a:latin typeface="Calibri" pitchFamily="34" charset="0"/>
              </a:rPr>
              <a:pPr/>
              <a:t>17</a:t>
            </a:fld>
            <a:endParaRPr lang="en-US" altLang="zh-C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3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1300" indent="-27357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94308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32031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69755" indent="-21886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0747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45201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82925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20648" indent="-2188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456B19B-A6D0-4CBC-AD83-78F7BAAB2BBA}" type="slidenum">
              <a:rPr lang="en-US" altLang="en-US" smtClean="0">
                <a:latin typeface="Calibri" pitchFamily="34" charset="0"/>
              </a:rPr>
              <a:pPr/>
              <a:t>18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53872"/>
      </p:ext>
    </p:extLst>
  </p:cSld>
  <p:clrMapOvr>
    <a:masterClrMapping/>
  </p:clrMapOvr>
</p:notes>
</file>

<file path=ppt/slideLayouts/_rels/slideLayout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2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3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4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5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6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7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8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9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0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1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2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3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4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5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6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?>

<Relationships xmlns="http://schemas.openxmlformats.org/package/2006/relationships">
  <Relationship Id="rId1" Type="http://schemas.openxmlformats.org/officeDocument/2006/relationships/themeOverride" Target="../theme/themeOverride1.xml"/>
  <Relationship Id="rId2" Type="http://schemas.openxmlformats.org/officeDocument/2006/relationships/slideMaster" Target="../slideMasters/slideMaster1.xml"/>
</Relationships>

</file>

<file path=ppt/slideLayouts/_rels/slideLayout4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?>
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42950" y="3398838"/>
            <a:ext cx="850265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371601"/>
            <a:ext cx="850265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3505200"/>
            <a:ext cx="6934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629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7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222885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5214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263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9339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906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3118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32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026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498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78967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908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186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273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45381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2140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81668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687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041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915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402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92163" y="4598988"/>
            <a:ext cx="850265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2362201"/>
            <a:ext cx="84201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4626865"/>
            <a:ext cx="84201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69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73352"/>
            <a:ext cx="437515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73352"/>
            <a:ext cx="437515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4419600"/>
            <a:ext cx="3136900" cy="328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8158A5-FB47-45F2-A276-F73426182C82}" type="datetime1">
              <a:rPr lang="en-US"/>
              <a:pPr>
                <a:defRPr/>
              </a:pPr>
              <a:t>10/29/2016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599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76400"/>
            <a:ext cx="425958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438400"/>
            <a:ext cx="42595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1120" y="1676400"/>
            <a:ext cx="425958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120" y="2438400"/>
            <a:ext cx="42595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4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147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07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218281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92080"/>
            <a:ext cx="2318004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50" y="792080"/>
            <a:ext cx="619125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2130553"/>
            <a:ext cx="2318004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5526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92480"/>
            <a:ext cx="2321237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96827" y="838201"/>
            <a:ext cx="6396423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2133600"/>
            <a:ext cx="2318004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17668"/>
      </p:ext>
    </p:extLst>
  </p:cSld>
  <p:clrMapOvr>
    <a:masterClrMapping/>
  </p:clrMapOvr>
  <p:hf hdr="0" ftr="0" dt="0"/>
</p:sldLayout>
</file>

<file path=ppt/slideMasters/_rels/slideMaster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slideLayout" Target="../slideLayouts/slideLayout12.xml"/>
  <Relationship Id="rId13" Type="http://schemas.openxmlformats.org/officeDocument/2006/relationships/slideLayout" Target="../slideLayouts/slideLayout13.xml"/>
  <Relationship Id="rId14" Type="http://schemas.openxmlformats.org/officeDocument/2006/relationships/slideLayout" Target="../slideLayouts/slideLayout14.xml"/>
  <Relationship Id="rId15" Type="http://schemas.openxmlformats.org/officeDocument/2006/relationships/slideLayout" Target="../slideLayouts/slideLayout15.xml"/>
  <Relationship Id="rId16" Type="http://schemas.openxmlformats.org/officeDocument/2006/relationships/slideLayout" Target="../slideLayouts/slideLayout16.xml"/>
  <Relationship Id="rId17" Type="http://schemas.openxmlformats.org/officeDocument/2006/relationships/slideLayout" Target="../slideLayouts/slideLayout17.xml"/>
  <Relationship Id="rId18" Type="http://schemas.openxmlformats.org/officeDocument/2006/relationships/slideLayout" Target="../slideLayouts/slideLayout18.xml"/>
  <Relationship Id="rId19" Type="http://schemas.openxmlformats.org/officeDocument/2006/relationships/slideLayout" Target="../slideLayouts/slideLayout19.xml"/>
  <Relationship Id="rId2" Type="http://schemas.openxmlformats.org/officeDocument/2006/relationships/slideLayout" Target="../slideLayouts/slideLayout2.xml"/>
  <Relationship Id="rId20" Type="http://schemas.openxmlformats.org/officeDocument/2006/relationships/slideLayout" Target="../slideLayouts/slideLayout20.xml"/>
  <Relationship Id="rId21" Type="http://schemas.openxmlformats.org/officeDocument/2006/relationships/slideLayout" Target="../slideLayouts/slideLayout21.xml"/>
  <Relationship Id="rId22" Type="http://schemas.openxmlformats.org/officeDocument/2006/relationships/slideLayout" Target="../slideLayouts/slideLayout22.xml"/>
  <Relationship Id="rId23" Type="http://schemas.openxmlformats.org/officeDocument/2006/relationships/slideLayout" Target="../slideLayouts/slideLayout23.xml"/>
  <Relationship Id="rId24" Type="http://schemas.openxmlformats.org/officeDocument/2006/relationships/slideLayout" Target="../slideLayouts/slideLayout24.xml"/>
  <Relationship Id="rId25" Type="http://schemas.openxmlformats.org/officeDocument/2006/relationships/slideLayout" Target="../slideLayouts/slideLayout25.xml"/>
  <Relationship Id="rId26" Type="http://schemas.openxmlformats.org/officeDocument/2006/relationships/slideLayout" Target="../slideLayouts/slideLayout26.xml"/>
  <Relationship Id="rId27" Type="http://schemas.openxmlformats.org/officeDocument/2006/relationships/theme" Target="../theme/theme1.xml"/>
  <Relationship Id="rId28" Type="http://schemas.openxmlformats.org/officeDocument/2006/relationships/image" Target="../media/image2.jpeg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906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915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0" name="Picture 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4125"/>
            <a:ext cx="187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52" r:id="rId6"/>
    <p:sldLayoutId id="2147484853" r:id="rId7"/>
    <p:sldLayoutId id="2147484863" r:id="rId8"/>
    <p:sldLayoutId id="2147484854" r:id="rId9"/>
    <p:sldLayoutId id="2147484855" r:id="rId10"/>
    <p:sldLayoutId id="2147484856" r:id="rId11"/>
    <p:sldLayoutId id="2147484864" r:id="rId12"/>
    <p:sldLayoutId id="2147484865" r:id="rId13"/>
    <p:sldLayoutId id="2147484866" r:id="rId14"/>
    <p:sldLayoutId id="2147484867" r:id="rId15"/>
    <p:sldLayoutId id="2147484868" r:id="rId16"/>
    <p:sldLayoutId id="2147484869" r:id="rId17"/>
    <p:sldLayoutId id="2147484870" r:id="rId18"/>
    <p:sldLayoutId id="2147484871" r:id="rId19"/>
    <p:sldLayoutId id="2147484872" r:id="rId20"/>
    <p:sldLayoutId id="2147484873" r:id="rId21"/>
    <p:sldLayoutId id="2147484874" r:id="rId22"/>
    <p:sldLayoutId id="2147484875" r:id="rId23"/>
    <p:sldLayoutId id="2147484876" r:id="rId24"/>
    <p:sldLayoutId id="2147484857" r:id="rId25"/>
    <p:sldLayoutId id="2147484877" r:id="rId2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1.xml"/>
  <Relationship Id="rId3" Type="http://schemas.openxmlformats.org/officeDocument/2006/relationships/image" Target="../media/image3.jpeg"/>
  <Relationship Id="rId4" Type="http://schemas.openxmlformats.org/officeDocument/2006/relationships/image" Target="../media/image4.png"/>
  <Relationship Id="rId5" Type="http://schemas.openxmlformats.org/officeDocument/2006/relationships/comments" Target="../comments/comment1.xml"/>
</Relationships>

</file>

<file path=ppt/slides/_rels/slide10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35.jpeg"/>
  <Relationship Id="rId3" Type="http://schemas.openxmlformats.org/officeDocument/2006/relationships/image" Target="../media/image36.jpeg"/>
  <Relationship Id="rId4" Type="http://schemas.openxmlformats.org/officeDocument/2006/relationships/image" Target="../media/image37.jpeg"/>
</Relationships>

</file>

<file path=ppt/slides/_rels/slide1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38.png"/>
  <Relationship Id="rId3" Type="http://schemas.openxmlformats.org/officeDocument/2006/relationships/image" Target="../media/image7.png"/>
  <Relationship Id="rId4" Type="http://schemas.openxmlformats.org/officeDocument/2006/relationships/image" Target="../media/image39.jpeg"/>
</Relationships>

</file>

<file path=ppt/slides/_rels/slide1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38.png"/>
  <Relationship Id="rId3" Type="http://schemas.openxmlformats.org/officeDocument/2006/relationships/image" Target="../media/image7.png"/>
  <Relationship Id="rId4" Type="http://schemas.openxmlformats.org/officeDocument/2006/relationships/image" Target="../media/image40.jpeg"/>
</Relationships>

</file>

<file path=ppt/slides/_rels/slide1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5.xml"/>
  <Relationship Id="rId3" Type="http://schemas.openxmlformats.org/officeDocument/2006/relationships/image" Target="../media/image41.jpeg"/>
  <Relationship Id="rId4" Type="http://schemas.openxmlformats.org/officeDocument/2006/relationships/image" Target="../media/image42.jpeg"/>
  <Relationship Id="rId5" Type="http://schemas.openxmlformats.org/officeDocument/2006/relationships/image" Target="../media/image43.jpeg"/>
</Relationships>

</file>

<file path=ppt/slides/_rels/slide1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6.xml"/>
  <Relationship Id="rId3" Type="http://schemas.openxmlformats.org/officeDocument/2006/relationships/image" Target="../media/image44.jpeg"/>
  <Relationship Id="rId4" Type="http://schemas.openxmlformats.org/officeDocument/2006/relationships/image" Target="../media/image45.jpeg"/>
  <Relationship Id="rId5" Type="http://schemas.openxmlformats.org/officeDocument/2006/relationships/image" Target="../media/image46.jpeg"/>
</Relationships>

</file>

<file path=ppt/slides/_rels/slide1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notesSlide" Target="../notesSlides/notesSlide7.xml"/>
  <Relationship Id="rId3" Type="http://schemas.openxmlformats.org/officeDocument/2006/relationships/image" Target="../media/image47.jpeg"/>
</Relationships>

</file>

<file path=ppt/slides/_rels/slide1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8.xml"/>
  <Relationship Id="rId3" Type="http://schemas.openxmlformats.org/officeDocument/2006/relationships/diagramData" Target="../diagrams/data1.xml"/>
  <Relationship Id="rId4" Type="http://schemas.openxmlformats.org/officeDocument/2006/relationships/diagramLayout" Target="../diagrams/layout1.xml"/>
  <Relationship Id="rId5" Type="http://schemas.openxmlformats.org/officeDocument/2006/relationships/diagramQuickStyle" Target="../diagrams/quickStyle1.xml"/>
  <Relationship Id="rId6" Type="http://schemas.openxmlformats.org/officeDocument/2006/relationships/diagramColors" Target="../diagrams/colors1.xml"/>
  <Relationship Id="rId7" Type="http://schemas.microsoft.com/office/2007/relationships/diagramDrawing" Target="../diagrams/drawing1.xml"/>
</Relationships>

</file>

<file path=ppt/slides/_rels/slide1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9.xml"/>
  <Relationship Id="rId3" Type="http://schemas.openxmlformats.org/officeDocument/2006/relationships/image" Target="../media/image48.jpeg"/>
</Relationships>

</file>

<file path=ppt/slides/_rels/slide1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49.jpeg"/>
</Relationships>

</file>

<file path=ppt/slides/_rels/slide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2.xml"/>
  <Relationship Id="rId3" Type="http://schemas.openxmlformats.org/officeDocument/2006/relationships/image" Target="../media/image5.jpeg"/>
  <Relationship Id="rId4" Type="http://schemas.openxmlformats.org/officeDocument/2006/relationships/image" Target="../media/image6.png"/>
  <Relationship Id="rId5" Type="http://schemas.openxmlformats.org/officeDocument/2006/relationships/image" Target="../media/image7.png"/>
  <Relationship Id="rId6" Type="http://schemas.openxmlformats.org/officeDocument/2006/relationships/image" Target="../media/image8.jpeg"/>
  <Relationship Id="rId7" Type="http://schemas.openxmlformats.org/officeDocument/2006/relationships/image" Target="../media/image9.jpeg"/>
</Relationships>

</file>

<file path=ppt/slides/_rels/slide20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notesSlide" Target="../notesSlides/notesSlide10.xml"/>
</Relationships>

</file>

<file path=ppt/slides/_rels/slide2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</Relationships>

</file>

<file path=ppt/slides/_rels/slide2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</Relationships>

</file>

<file path=ppt/slides/_rels/slide2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50.jpeg"/>
</Relationships>

</file>

<file path=ppt/slides/_rels/slide2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51.jpeg"/>
</Relationships>

</file>

<file path=ppt/slides/_rels/slide2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52.jpeg"/>
</Relationships>

</file>

<file path=ppt/slides/_rels/slide2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11.xml"/>
  <Relationship Id="rId3" Type="http://schemas.openxmlformats.org/officeDocument/2006/relationships/image" Target="../media/image7.png"/>
  <Relationship Id="rId4" Type="http://schemas.openxmlformats.org/officeDocument/2006/relationships/image" Target="../media/image53.jpeg"/>
</Relationships>

</file>

<file path=ppt/slides/_rels/slide2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hyperlink" TargetMode="External" Target="http://www.temple.edu/provost/international/gp/programs/dbmd.html"/>
  <Relationship Id="rId3" Type="http://schemas.openxmlformats.org/officeDocument/2006/relationships/image" Target="../media/image54.jpeg"/>
</Relationships>

</file>

<file path=ppt/slides/_rels/slide2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10" Type="http://schemas.openxmlformats.org/officeDocument/2006/relationships/image" Target="../media/image61.jpeg"/>
  <Relationship Id="rId2" Type="http://schemas.openxmlformats.org/officeDocument/2006/relationships/image" Target="../media/image55.jpeg"/>
  <Relationship Id="rId3" Type="http://schemas.openxmlformats.org/officeDocument/2006/relationships/image" Target="../media/image10.png"/>
  <Relationship Id="rId4" Type="http://schemas.openxmlformats.org/officeDocument/2006/relationships/image" Target="../media/image7.png"/>
  <Relationship Id="rId5" Type="http://schemas.openxmlformats.org/officeDocument/2006/relationships/image" Target="../media/image56.jpeg"/>
  <Relationship Id="rId6" Type="http://schemas.openxmlformats.org/officeDocument/2006/relationships/image" Target="../media/image57.jpeg"/>
  <Relationship Id="rId7" Type="http://schemas.openxmlformats.org/officeDocument/2006/relationships/image" Target="../media/image58.jpeg"/>
  <Relationship Id="rId8" Type="http://schemas.openxmlformats.org/officeDocument/2006/relationships/image" Target="../media/image59.jpeg"/>
  <Relationship Id="rId9" Type="http://schemas.openxmlformats.org/officeDocument/2006/relationships/image" Target="../media/image60.jpeg"/>
</Relationships>

</file>

<file path=ppt/slides/_rels/slide2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55.jpeg"/>
  <Relationship Id="rId3" Type="http://schemas.openxmlformats.org/officeDocument/2006/relationships/image" Target="../media/image10.png"/>
  <Relationship Id="rId4" Type="http://schemas.openxmlformats.org/officeDocument/2006/relationships/image" Target="../media/image7.png"/>
  <Relationship Id="rId5" Type="http://schemas.openxmlformats.org/officeDocument/2006/relationships/image" Target="../media/image62.jpeg"/>
  <Relationship Id="rId6" Type="http://schemas.openxmlformats.org/officeDocument/2006/relationships/image" Target="../media/image63.jpeg"/>
</Relationships>

</file>

<file path=ppt/slides/_rels/slide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3.xml"/>
  <Relationship Id="rId3" Type="http://schemas.openxmlformats.org/officeDocument/2006/relationships/image" Target="../media/image7.png"/>
  <Relationship Id="rId4" Type="http://schemas.openxmlformats.org/officeDocument/2006/relationships/image" Target="../media/image10.png"/>
  <Relationship Id="rId5" Type="http://schemas.openxmlformats.org/officeDocument/2006/relationships/image" Target="../media/image11.jpeg"/>
  <Relationship Id="rId6" Type="http://schemas.openxmlformats.org/officeDocument/2006/relationships/image" Target="../media/image12.jpeg"/>
</Relationships>

</file>

<file path=ppt/slides/_rels/slide30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12.xml"/>
  <Relationship Id="rId3" Type="http://schemas.openxmlformats.org/officeDocument/2006/relationships/image" Target="../media/image64.png"/>
  <Relationship Id="rId4" Type="http://schemas.openxmlformats.org/officeDocument/2006/relationships/image" Target="../media/image7.png"/>
  <Relationship Id="rId5" Type="http://schemas.openxmlformats.org/officeDocument/2006/relationships/image" Target="../media/image65.jpeg"/>
  <Relationship Id="rId6" Type="http://schemas.openxmlformats.org/officeDocument/2006/relationships/image" Target="../media/image66.jpeg"/>
  <Relationship Id="rId7" Type="http://schemas.openxmlformats.org/officeDocument/2006/relationships/image" Target="../media/image67.jpeg"/>
</Relationships>

</file>

<file path=ppt/slides/_rels/slide31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68.jpeg"/>
  <Relationship Id="rId3" Type="http://schemas.openxmlformats.org/officeDocument/2006/relationships/image" Target="../media/image69.jpeg"/>
  <Relationship Id="rId4" Type="http://schemas.openxmlformats.org/officeDocument/2006/relationships/image" Target="../media/image70.jpeg"/>
  <Relationship Id="rId5" Type="http://schemas.openxmlformats.org/officeDocument/2006/relationships/image" Target="../media/image71.jpeg"/>
  <Relationship Id="rId6" Type="http://schemas.openxmlformats.org/officeDocument/2006/relationships/image" Target="../media/image72.jpeg"/>
  <Relationship Id="rId7" Type="http://schemas.openxmlformats.org/officeDocument/2006/relationships/image" Target="../media/image73.jpeg"/>
</Relationships>

</file>

<file path=ppt/slides/_rels/slide32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74.jpeg"/>
  <Relationship Id="rId3" Type="http://schemas.openxmlformats.org/officeDocument/2006/relationships/image" Target="../media/image75.jpeg"/>
  <Relationship Id="rId4" Type="http://schemas.openxmlformats.org/officeDocument/2006/relationships/image" Target="../media/image76.jpeg"/>
</Relationships>

</file>

<file path=ppt/slides/_rels/slide33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7.png"/>
  <Relationship Id="rId3" Type="http://schemas.openxmlformats.org/officeDocument/2006/relationships/image" Target="../media/image77.jpeg"/>
  <Relationship Id="rId4" Type="http://schemas.openxmlformats.org/officeDocument/2006/relationships/image" Target="../media/image78.jpeg"/>
  <Relationship Id="rId5" Type="http://schemas.openxmlformats.org/officeDocument/2006/relationships/image" Target="../media/image79.png"/>
</Relationships>

</file>

<file path=ppt/slides/_rels/slide3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80.jpeg"/>
  <Relationship Id="rId3" Type="http://schemas.openxmlformats.org/officeDocument/2006/relationships/image" Target="../media/image81.jpeg"/>
  <Relationship Id="rId4" Type="http://schemas.openxmlformats.org/officeDocument/2006/relationships/image" Target="../media/image82.jpeg"/>
  <Relationship Id="rId5" Type="http://schemas.openxmlformats.org/officeDocument/2006/relationships/image" Target="../media/image83.jpeg"/>
  <Relationship Id="rId6" Type="http://schemas.openxmlformats.org/officeDocument/2006/relationships/image" Target="../media/image84.jpeg"/>
</Relationships>

</file>

<file path=ppt/slides/_rels/slide3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13.xml"/>
  <Relationship Id="rId3" Type="http://schemas.openxmlformats.org/officeDocument/2006/relationships/image" Target="../media/image3.jpeg"/>
  <Relationship Id="rId4" Type="http://schemas.openxmlformats.org/officeDocument/2006/relationships/image" Target="../media/image7.png"/>
  <Relationship Id="rId5" Type="http://schemas.openxmlformats.org/officeDocument/2006/relationships/image" Target="../media/image85.jpeg"/>
</Relationships>

</file>

<file path=ppt/slides/_rels/slide4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notesSlide" Target="../notesSlides/notesSlide4.xml"/>
  <Relationship Id="rId3" Type="http://schemas.openxmlformats.org/officeDocument/2006/relationships/image" Target="../media/image6.png"/>
  <Relationship Id="rId4" Type="http://schemas.openxmlformats.org/officeDocument/2006/relationships/image" Target="../media/image7.png"/>
  <Relationship Id="rId5" Type="http://schemas.openxmlformats.org/officeDocument/2006/relationships/image" Target="../media/image13.jpeg"/>
  <Relationship Id="rId6" Type="http://schemas.openxmlformats.org/officeDocument/2006/relationships/image" Target="../media/image14.jpeg"/>
  <Relationship Id="rId7" Type="http://schemas.openxmlformats.org/officeDocument/2006/relationships/image" Target="../media/image15.jpeg"/>
</Relationships>

</file>

<file path=ppt/slides/_rels/slide5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.xml"/>
  <Relationship Id="rId2" Type="http://schemas.openxmlformats.org/officeDocument/2006/relationships/image" Target="../media/image16.jpeg"/>
  <Relationship Id="rId3" Type="http://schemas.openxmlformats.org/officeDocument/2006/relationships/image" Target="../media/image17.jpeg"/>
</Relationships>

</file>

<file path=ppt/slides/_rels/slide6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26.xml"/>
  <Relationship Id="rId2" Type="http://schemas.openxmlformats.org/officeDocument/2006/relationships/image" Target="../media/image18.jpeg"/>
  <Relationship Id="rId3" Type="http://schemas.openxmlformats.org/officeDocument/2006/relationships/image" Target="../media/image7.png"/>
  <Relationship Id="rId4" Type="http://schemas.openxmlformats.org/officeDocument/2006/relationships/image" Target="../media/image19.png"/>
  <Relationship Id="rId5" Type="http://schemas.openxmlformats.org/officeDocument/2006/relationships/image" Target="../media/image20.png"/>
  <Relationship Id="rId6" Type="http://schemas.openxmlformats.org/officeDocument/2006/relationships/image" Target="../media/image21.jpeg"/>
</Relationships>

</file>

<file path=ppt/slides/_rels/slide7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22.jpeg"/>
  <Relationship Id="rId3" Type="http://schemas.openxmlformats.org/officeDocument/2006/relationships/image" Target="../media/image23.jpeg"/>
  <Relationship Id="rId4" Type="http://schemas.openxmlformats.org/officeDocument/2006/relationships/image" Target="../media/image24.jpeg"/>
</Relationships>

</file>

<file path=ppt/slides/_rels/slide8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25.jpeg"/>
  <Relationship Id="rId3" Type="http://schemas.openxmlformats.org/officeDocument/2006/relationships/image" Target="../media/image26.jpeg"/>
  <Relationship Id="rId4" Type="http://schemas.openxmlformats.org/officeDocument/2006/relationships/image" Target="../media/image27.jpeg"/>
  <Relationship Id="rId5" Type="http://schemas.openxmlformats.org/officeDocument/2006/relationships/image" Target="../media/image28.jpeg"/>
</Relationships>

</file>

<file path=ppt/slides/_rels/slide9.xml.rels><?xml version="1.0" encoding="UTF-8"?>

<Relationships xmlns="http://schemas.openxmlformats.org/package/2006/relationships">
  <Relationship Id="rId1" Type="http://schemas.openxmlformats.org/officeDocument/2006/relationships/slideLayout" Target="../slideLayouts/slideLayout6.xml"/>
  <Relationship Id="rId2" Type="http://schemas.openxmlformats.org/officeDocument/2006/relationships/image" Target="../media/image29.jpeg"/>
  <Relationship Id="rId3" Type="http://schemas.openxmlformats.org/officeDocument/2006/relationships/image" Target="../media/image30.jpeg"/>
  <Relationship Id="rId4" Type="http://schemas.openxmlformats.org/officeDocument/2006/relationships/image" Target="../media/image31.png"/>
  <Relationship Id="rId5" Type="http://schemas.openxmlformats.org/officeDocument/2006/relationships/image" Target="../media/image32.jpeg"/>
  <Relationship Id="rId6" Type="http://schemas.openxmlformats.org/officeDocument/2006/relationships/image" Target="../media/image33.jpeg"/>
  <Relationship Id="rId7" Type="http://schemas.openxmlformats.org/officeDocument/2006/relationships/image" Target="../media/image34.jpe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2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463550" y="-533400"/>
            <a:ext cx="10669590" cy="761047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1828800" y="1295399"/>
            <a:ext cx="6630988" cy="55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400">
                <a:solidFill>
                  <a:srgbClr val="FFFFFF"/>
                </a:solidFill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欢迎参加天普大学说明会</a:t>
            </a:r>
          </a:p>
        </p:txBody>
      </p:sp>
      <p:pic>
        <p:nvPicPr>
          <p:cNvPr id="78" name="image1.png"/>
          <p:cNvPicPr/>
          <p:nvPr/>
        </p:nvPicPr>
        <p:blipFill>
          <a:blip r:embed="rId4" cstate="print">
            <a:extLst/>
          </a:blip>
          <a:srcRect t="10" b="10"/>
          <a:stretch>
            <a:fillRect/>
          </a:stretch>
        </p:blipFill>
        <p:spPr>
          <a:xfrm>
            <a:off x="561975" y="2532060"/>
            <a:ext cx="8937625" cy="179387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3296816" y="5332566"/>
            <a:ext cx="4384441" cy="1552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John Smagula, JD, MS in Ed </a:t>
            </a:r>
          </a:p>
          <a:p>
            <a:pPr lvl="0" algn="ctr"/>
            <a:r>
              <a:rPr lang="zh-CN" alt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桑国亚</a:t>
            </a:r>
            <a:r>
              <a:rPr lang="zh-CN" altLang="zh-CN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lang="zh-CN" alt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法律博士、教育学硕士</a:t>
            </a:r>
          </a:p>
          <a:p>
            <a:pPr lvl="0" algn="ctr"/>
            <a:r>
              <a:rPr lang="zh-CN" alt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大中华区执行主任</a:t>
            </a:r>
            <a:endParaRPr lang="en-US" altLang="zh-CN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CN" alt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天普－清华法学硕士项目副教授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495300" y="274639"/>
            <a:ext cx="6641943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429768">
              <a:defRPr sz="1800"/>
            </a:pPr>
            <a:r>
              <a:rPr sz="3666" dirty="0" err="1"/>
              <a:t>郊区</a:t>
            </a:r>
            <a:r>
              <a:rPr lang="zh-CN" altLang="en-US" sz="3666" dirty="0"/>
              <a:t>，</a:t>
            </a:r>
            <a:r>
              <a:rPr sz="3666" dirty="0" err="1"/>
              <a:t>CBD校区</a:t>
            </a:r>
            <a:br>
              <a:rPr sz="3666" dirty="0"/>
            </a:br>
            <a:r>
              <a:rPr sz="3666" dirty="0" err="1"/>
              <a:t>罗马，东京分校</a:t>
            </a:r>
            <a:endParaRPr sz="3666" dirty="0"/>
          </a:p>
        </p:txBody>
      </p:sp>
      <p:pic>
        <p:nvPicPr>
          <p:cNvPr id="256" name="image46.jpg" descr="C:\Users\mac\Desktop\images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28665" y="1844824"/>
            <a:ext cx="3602505" cy="208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47.jpg" descr="C:\Users\mac\Desktop\Ambler-Campus-Life-5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0471" y="4149080"/>
            <a:ext cx="9553129" cy="2013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48.jpg" descr="C:\Users\mac\Desktop\061709_TUCC_Refle002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37176" y="620687"/>
            <a:ext cx="2721909" cy="3402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-58738" y="1403348"/>
            <a:ext cx="7531102" cy="5629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CAB0">
              <a:alpha val="39999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2" name="image10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046290" y="5865812"/>
            <a:ext cx="13998580" cy="78899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-28577" y="-315914"/>
            <a:ext cx="2459042" cy="7208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253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 rot="10800000">
            <a:off x="8026399" y="-53976"/>
            <a:ext cx="1938341" cy="3221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426" name="image2.png"/>
          <p:cNvPicPr/>
          <p:nvPr/>
        </p:nvPicPr>
        <p:blipFill>
          <a:blip r:embed="rId3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1852610" y="258235"/>
            <a:ext cx="773339" cy="42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419" tIns="37419" rIns="37419" bIns="37419" anchor="ctr">
            <a:spAutoFit/>
          </a:bodyPr>
          <a:lstStyle>
            <a:lvl1pPr>
              <a:defRPr sz="2700" b="1"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 b="0"/>
            </a:pPr>
            <a:r>
              <a:rPr sz="2700" b="1"/>
              <a:t>艺术</a:t>
            </a:r>
          </a:p>
        </p:txBody>
      </p:sp>
      <p:sp>
        <p:nvSpPr>
          <p:cNvPr id="428" name="Shape 428"/>
          <p:cNvSpPr/>
          <p:nvPr/>
        </p:nvSpPr>
        <p:spPr>
          <a:xfrm>
            <a:off x="638175" y="1142999"/>
            <a:ext cx="4137025" cy="2585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黑体" pitchFamily="49" charset="-122"/>
                <a:ea typeface="黑体" pitchFamily="49" charset="-122"/>
              </a:rPr>
              <a:t>博雅舞蹈与音乐学院</a:t>
            </a:r>
            <a:endParaRPr dirty="0">
              <a:latin typeface="黑体" pitchFamily="49" charset="-122"/>
              <a:ea typeface="黑体" pitchFamily="49" charset="-122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黑体" pitchFamily="49" charset="-122"/>
                <a:ea typeface="黑体" pitchFamily="49" charset="-122"/>
              </a:rPr>
              <a:t>艺术与生活质量研究中心</a:t>
            </a:r>
            <a:endParaRPr dirty="0">
              <a:latin typeface="黑体" pitchFamily="49" charset="-122"/>
              <a:ea typeface="黑体" pitchFamily="49" charset="-122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黑体" pitchFamily="49" charset="-122"/>
                <a:ea typeface="黑体" pitchFamily="49" charset="-122"/>
              </a:rPr>
              <a:t>校友成就</a:t>
            </a:r>
            <a:r>
              <a:rPr dirty="0">
                <a:latin typeface="黑体" pitchFamily="49" charset="-122"/>
                <a:ea typeface="黑体" pitchFamily="49" charset="-122"/>
              </a:rPr>
              <a:t>: </a:t>
            </a:r>
            <a:r>
              <a:rPr dirty="0" err="1">
                <a:latin typeface="黑体" pitchFamily="49" charset="-122"/>
                <a:ea typeface="黑体" pitchFamily="49" charset="-122"/>
              </a:rPr>
              <a:t>管弦乐队</a:t>
            </a:r>
            <a:r>
              <a:rPr dirty="0">
                <a:latin typeface="黑体" pitchFamily="49" charset="-122"/>
                <a:ea typeface="黑体" pitchFamily="49" charset="-122"/>
              </a:rPr>
              <a:t>, </a:t>
            </a:r>
            <a:r>
              <a:rPr dirty="0" err="1">
                <a:latin typeface="黑体" pitchFamily="49" charset="-122"/>
                <a:ea typeface="黑体" pitchFamily="49" charset="-122"/>
              </a:rPr>
              <a:t>百老汇</a:t>
            </a:r>
            <a:r>
              <a:rPr dirty="0">
                <a:latin typeface="黑体" pitchFamily="49" charset="-122"/>
                <a:ea typeface="黑体" pitchFamily="49" charset="-122"/>
              </a:rPr>
              <a:t>, </a:t>
            </a:r>
            <a:r>
              <a:rPr dirty="0" err="1">
                <a:latin typeface="黑体" pitchFamily="49" charset="-122"/>
                <a:ea typeface="黑体" pitchFamily="49" charset="-122"/>
              </a:rPr>
              <a:t>格莱美提名</a:t>
            </a:r>
            <a:r>
              <a:rPr dirty="0">
                <a:latin typeface="黑体" pitchFamily="49" charset="-122"/>
                <a:ea typeface="黑体" pitchFamily="49" charset="-122"/>
              </a:rPr>
              <a:t>, </a:t>
            </a:r>
            <a:r>
              <a:rPr dirty="0" err="1">
                <a:latin typeface="黑体" pitchFamily="49" charset="-122"/>
                <a:ea typeface="黑体" pitchFamily="49" charset="-122"/>
              </a:rPr>
              <a:t>音乐室所有人</a:t>
            </a:r>
            <a:r>
              <a:rPr dirty="0">
                <a:latin typeface="黑体" pitchFamily="49" charset="-122"/>
                <a:ea typeface="黑体" pitchFamily="49" charset="-122"/>
              </a:rPr>
              <a:t>, </a:t>
            </a:r>
            <a:r>
              <a:rPr dirty="0" err="1">
                <a:latin typeface="黑体" pitchFamily="49" charset="-122"/>
                <a:ea typeface="黑体" pitchFamily="49" charset="-122"/>
              </a:rPr>
              <a:t>舞蹈编排</a:t>
            </a:r>
            <a:endParaRPr b="1" dirty="0">
              <a:latin typeface="黑体" pitchFamily="49" charset="-122"/>
              <a:ea typeface="黑体" pitchFamily="49" charset="-122"/>
            </a:endParaRPr>
          </a:p>
          <a:p>
            <a:pPr lvl="0"/>
            <a:r>
              <a:rPr dirty="0" err="1">
                <a:latin typeface="黑体" pitchFamily="49" charset="-122"/>
                <a:ea typeface="黑体" pitchFamily="49" charset="-122"/>
              </a:rPr>
              <a:t>泰勒艺术学院</a:t>
            </a:r>
            <a:endParaRPr b="1" dirty="0">
              <a:latin typeface="黑体" pitchFamily="49" charset="-122"/>
              <a:ea typeface="黑体" pitchFamily="49" charset="-122"/>
            </a:endParaRPr>
          </a:p>
          <a:p>
            <a:pPr lvl="0"/>
            <a:endParaRPr b="1" dirty="0">
              <a:latin typeface="黑体" pitchFamily="49" charset="-122"/>
              <a:ea typeface="黑体" pitchFamily="49" charset="-122"/>
            </a:endParaRPr>
          </a:p>
          <a:p>
            <a:pPr lvl="0"/>
            <a:r>
              <a:rPr dirty="0" err="1">
                <a:latin typeface="黑体" pitchFamily="49" charset="-122"/>
                <a:ea typeface="黑体" pitchFamily="49" charset="-122"/>
              </a:rPr>
              <a:t>戏剧，电影和媒体艺术系</a:t>
            </a:r>
            <a:endParaRPr b="1" dirty="0">
              <a:latin typeface="黑体" pitchFamily="49" charset="-122"/>
              <a:ea typeface="黑体" pitchFamily="49" charset="-122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黑体" pitchFamily="49" charset="-122"/>
                <a:ea typeface="黑体" pitchFamily="49" charset="-122"/>
              </a:rPr>
              <a:t>在纽约和洛杉矶实习</a:t>
            </a:r>
            <a:endParaRPr dirty="0">
              <a:latin typeface="黑体" pitchFamily="49" charset="-122"/>
              <a:ea typeface="黑体" pitchFamily="49" charset="-122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>
                <a:latin typeface="黑体" pitchFamily="49" charset="-122"/>
                <a:ea typeface="黑体" pitchFamily="49" charset="-122"/>
              </a:rPr>
              <a:t>Diamond </a:t>
            </a:r>
            <a:r>
              <a:rPr dirty="0" err="1">
                <a:latin typeface="黑体" pitchFamily="49" charset="-122"/>
                <a:ea typeface="黑体" pitchFamily="49" charset="-122"/>
              </a:rPr>
              <a:t>电影节</a:t>
            </a:r>
            <a:endParaRPr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29" name="image42.jpeg" descr="http://resources2.news.com.au/images/2012/12/11/1226534/459930-kunal-nayyar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808984" y="2636912"/>
            <a:ext cx="4647854" cy="2616714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4922892" y="1123472"/>
            <a:ext cx="356899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 err="1">
                <a:latin typeface="黑体" pitchFamily="49" charset="-122"/>
                <a:ea typeface="黑体" pitchFamily="49" charset="-122"/>
              </a:rPr>
              <a:t>校友亮点</a:t>
            </a:r>
            <a:endParaRPr b="1" dirty="0">
              <a:latin typeface="黑体" pitchFamily="49" charset="-122"/>
              <a:ea typeface="黑体" pitchFamily="49" charset="-122"/>
            </a:endParaRPr>
          </a:p>
          <a:p>
            <a:pPr lvl="0"/>
            <a:r>
              <a:rPr dirty="0" err="1">
                <a:latin typeface="黑体" pitchFamily="49" charset="-122"/>
                <a:ea typeface="黑体" pitchFamily="49" charset="-122"/>
              </a:rPr>
              <a:t>昆瑙·内亚，目前在CBS情景喜剧《生活大爆炸》中作为常规角色出演</a:t>
            </a:r>
            <a:endParaRPr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-58738" y="1403347"/>
            <a:ext cx="7531103" cy="5629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CAB0">
              <a:alpha val="39999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1" name="image4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046289" y="5865813"/>
            <a:ext cx="13998581" cy="78899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 rot="10800000">
            <a:off x="8026400" y="-53976"/>
            <a:ext cx="1938342" cy="3221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818541" y="260648"/>
            <a:ext cx="6864763" cy="4254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265" name="image12.png"/>
          <p:cNvPicPr/>
          <p:nvPr/>
        </p:nvPicPr>
        <p:blipFill>
          <a:blip r:embed="rId3" cstate="print">
            <a:extLst/>
          </a:blip>
          <a:srcRect t="4" b="1"/>
          <a:stretch>
            <a:fillRect/>
          </a:stretch>
        </p:blipFill>
        <p:spPr>
          <a:xfrm>
            <a:off x="196850" y="5402263"/>
            <a:ext cx="939801" cy="129857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662523" y="332208"/>
            <a:ext cx="6162685" cy="44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419" tIns="37419" rIns="37419" bIns="37419" anchor="ctr">
            <a:spAutoFit/>
          </a:bodyPr>
          <a:lstStyle>
            <a:lvl1pPr>
              <a:defRPr sz="2700" b="1"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 b="0"/>
            </a:pPr>
            <a:r>
              <a:rPr lang="zh-CN" altLang="en-US" sz="2400" b="0" dirty="0"/>
              <a:t>近年毕业的华人校友</a:t>
            </a:r>
            <a:r>
              <a:rPr lang="en-US" altLang="zh-CN" sz="2400" b="0" dirty="0"/>
              <a:t>- </a:t>
            </a:r>
            <a:r>
              <a:rPr lang="zh-CN" altLang="en-US" sz="2400" b="0" dirty="0"/>
              <a:t>凤凰网  李亚</a:t>
            </a:r>
            <a:endParaRPr sz="2400" b="1" dirty="0"/>
          </a:p>
        </p:txBody>
      </p:sp>
      <p:sp>
        <p:nvSpPr>
          <p:cNvPr id="267" name="Shape 267"/>
          <p:cNvSpPr/>
          <p:nvPr/>
        </p:nvSpPr>
        <p:spPr>
          <a:xfrm>
            <a:off x="1052567" y="908721"/>
            <a:ext cx="4680520" cy="50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altLang="zh-CN" dirty="0"/>
              <a:t>1993-1999</a:t>
            </a:r>
            <a:r>
              <a:rPr lang="zh-CN" altLang="en-US" dirty="0"/>
              <a:t>：美国</a:t>
            </a:r>
            <a:r>
              <a:rPr lang="en-US" altLang="zh-CN" dirty="0"/>
              <a:t>Verizon</a:t>
            </a:r>
            <a:r>
              <a:rPr lang="zh-CN" altLang="en-US" dirty="0"/>
              <a:t>电信公司、</a:t>
            </a:r>
            <a:r>
              <a:rPr lang="en-US" altLang="zh-CN" dirty="0"/>
              <a:t>DLJ</a:t>
            </a:r>
            <a:r>
              <a:rPr lang="zh-CN" altLang="en-US" dirty="0"/>
              <a:t>证券交易部、雷曼兄弟风险管理部、摩根斯坦利任职。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1995</a:t>
            </a:r>
            <a:r>
              <a:rPr lang="zh-CN" altLang="en-US" dirty="0"/>
              <a:t>年在纽约创办网络社区</a:t>
            </a:r>
            <a:r>
              <a:rPr lang="en-US" altLang="zh-CN" dirty="0"/>
              <a:t>Global Villager Inc.</a:t>
            </a:r>
            <a:r>
              <a:rPr lang="zh-CN" altLang="en-US" dirty="0"/>
              <a:t>并于</a:t>
            </a:r>
            <a:r>
              <a:rPr lang="en-US" altLang="zh-CN" dirty="0"/>
              <a:t>2000</a:t>
            </a:r>
            <a:r>
              <a:rPr lang="zh-CN" altLang="en-US" dirty="0"/>
              <a:t>年被</a:t>
            </a:r>
            <a:r>
              <a:rPr lang="en-US" altLang="zh-CN" dirty="0" err="1"/>
              <a:t>Startec</a:t>
            </a:r>
            <a:r>
              <a:rPr lang="en-US" altLang="zh-CN" dirty="0"/>
              <a:t> Global Communications Inc.</a:t>
            </a:r>
            <a:r>
              <a:rPr lang="zh-CN" altLang="en-US" dirty="0"/>
              <a:t>收购；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2002</a:t>
            </a:r>
            <a:r>
              <a:rPr lang="zh-CN" altLang="en-US" dirty="0"/>
              <a:t>年任光通电信公司</a:t>
            </a:r>
            <a:r>
              <a:rPr lang="en-US" altLang="zh-CN" dirty="0"/>
              <a:t>COO</a:t>
            </a:r>
            <a:r>
              <a:rPr lang="zh-CN" altLang="en-US" dirty="0"/>
              <a:t>兼美国分公司总裁，</a:t>
            </a:r>
            <a:r>
              <a:rPr lang="en-US" altLang="zh-CN" dirty="0"/>
              <a:t>2004</a:t>
            </a:r>
            <a:r>
              <a:rPr lang="zh-CN" altLang="en-US" dirty="0"/>
              <a:t>年任</a:t>
            </a:r>
            <a:r>
              <a:rPr lang="en-US" altLang="zh-CN" dirty="0" err="1"/>
              <a:t>Techedge</a:t>
            </a:r>
            <a:r>
              <a:rPr lang="en-US" altLang="zh-CN" dirty="0"/>
              <a:t> Inc.</a:t>
            </a:r>
            <a:r>
              <a:rPr lang="zh-CN" altLang="en-US" dirty="0"/>
              <a:t>公司</a:t>
            </a:r>
            <a:r>
              <a:rPr lang="en-US" altLang="zh-CN" dirty="0"/>
              <a:t>COO</a:t>
            </a:r>
            <a:r>
              <a:rPr lang="zh-CN" altLang="en-US" dirty="0"/>
              <a:t>兼</a:t>
            </a:r>
            <a:r>
              <a:rPr lang="en-US" altLang="zh-CN" dirty="0"/>
              <a:t>CFO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1996-2006</a:t>
            </a:r>
            <a:r>
              <a:rPr lang="zh-CN" altLang="en-US" dirty="0"/>
              <a:t>：美国中国商会、美国华人全国委员会、美中事务委员会等组织任常务理事，现北京大学新媒体营销传播研究中心任客座研究员。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2006</a:t>
            </a:r>
            <a:r>
              <a:rPr lang="zh-CN" altLang="en-US" dirty="0"/>
              <a:t>年加入凤凰网，担任</a:t>
            </a:r>
            <a:r>
              <a:rPr lang="en-US" altLang="zh-CN" dirty="0"/>
              <a:t>COO</a:t>
            </a:r>
            <a:r>
              <a:rPr lang="zh-CN" altLang="en-US" dirty="0"/>
              <a:t>。</a:t>
            </a:r>
          </a:p>
        </p:txBody>
      </p:sp>
      <p:sp>
        <p:nvSpPr>
          <p:cNvPr id="269" name="Shape 269"/>
          <p:cNvSpPr/>
          <p:nvPr/>
        </p:nvSpPr>
        <p:spPr>
          <a:xfrm>
            <a:off x="6123130" y="1123472"/>
            <a:ext cx="236875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endParaRPr dirty="0">
              <a:latin typeface="黑体"/>
              <a:ea typeface="黑体"/>
              <a:cs typeface="黑体"/>
              <a:sym typeface="黑体"/>
            </a:endParaRPr>
          </a:p>
        </p:txBody>
      </p:sp>
      <p:pic>
        <p:nvPicPr>
          <p:cNvPr id="1026" name="Picture 2" descr="C:\Users\mac\Desktop\7acb0a46f21fbe096fa0cdd96d600c338644ad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113" y="3573016"/>
            <a:ext cx="3687233" cy="22987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5967113" y="1484784"/>
            <a:ext cx="3276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1991</a:t>
            </a:r>
            <a:r>
              <a:rPr lang="zh-CN" altLang="en-US" dirty="0"/>
              <a:t>年毕业于中国科技大学自动控制专业；</a:t>
            </a:r>
            <a:endParaRPr lang="en-US" altLang="zh-CN" dirty="0"/>
          </a:p>
          <a:p>
            <a:r>
              <a:rPr lang="en-US" altLang="zh-CN" dirty="0"/>
              <a:t>1992</a:t>
            </a:r>
            <a:r>
              <a:rPr lang="zh-CN" altLang="en-US" dirty="0"/>
              <a:t>年获得美国天普大学计算机科学硕士学位；</a:t>
            </a:r>
            <a:endParaRPr lang="en-US" altLang="zh-CN" dirty="0"/>
          </a:p>
          <a:p>
            <a:r>
              <a:rPr lang="en-US" altLang="zh-CN" dirty="0"/>
              <a:t>1993-1995</a:t>
            </a:r>
            <a:r>
              <a:rPr lang="zh-CN" altLang="en-US" dirty="0"/>
              <a:t>年就读于沃顿商学院高级管理班。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-28577" y="-34925"/>
            <a:ext cx="1390652" cy="694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 rot="10800000">
            <a:off x="8026399" y="-53977"/>
            <a:ext cx="1938341" cy="473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A00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-28577" y="4002087"/>
            <a:ext cx="2755903" cy="290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5196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179512" y="468312"/>
            <a:ext cx="8877301" cy="4254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990600" y="185738"/>
            <a:ext cx="89154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4000" b="0" dirty="0">
                <a:latin typeface="宋体"/>
                <a:ea typeface="宋体"/>
                <a:cs typeface="Choplin Light"/>
                <a:sym typeface="宋体"/>
              </a:rPr>
              <a:t>国际生的特殊关照</a:t>
            </a:r>
            <a:r>
              <a:rPr sz="4000" b="1" dirty="0">
                <a:latin typeface="Choplin Light"/>
                <a:ea typeface="Choplin Light"/>
                <a:cs typeface="Choplin Light"/>
                <a:sym typeface="Choplin Light"/>
              </a:rPr>
              <a:t>: </a:t>
            </a:r>
            <a:r>
              <a:rPr sz="4000" b="1" dirty="0" err="1">
                <a:latin typeface="Choplin Light"/>
                <a:ea typeface="Choplin Light"/>
                <a:cs typeface="Choplin Light"/>
                <a:sym typeface="Choplin Light"/>
              </a:rPr>
              <a:t>InternationOWL</a:t>
            </a:r>
            <a:r>
              <a:rPr sz="4000" b="1" dirty="0">
                <a:latin typeface="Choplin Light"/>
                <a:ea typeface="Choplin Light"/>
                <a:cs typeface="Choplin Light"/>
                <a:sym typeface="Choplin Light"/>
              </a:rPr>
              <a:t>!	</a:t>
            </a:r>
          </a:p>
        </p:txBody>
      </p:sp>
      <p:pic>
        <p:nvPicPr>
          <p:cNvPr id="153" name="image15.jpeg"/>
          <p:cNvPicPr/>
          <p:nvPr/>
        </p:nvPicPr>
        <p:blipFill>
          <a:blip r:embed="rId3" cstate="print">
            <a:extLst/>
          </a:blip>
          <a:srcRect l="17187" t="5035" r="22785"/>
          <a:stretch>
            <a:fillRect/>
          </a:stretch>
        </p:blipFill>
        <p:spPr>
          <a:xfrm>
            <a:off x="1208584" y="3645024"/>
            <a:ext cx="2592288" cy="278092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295274" y="980729"/>
            <a:ext cx="5521821" cy="2769989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2000" dirty="0">
                <a:latin typeface="楷体" pitchFamily="49" charset="-122"/>
                <a:ea typeface="楷体" pitchFamily="49" charset="-122"/>
                <a:cs typeface="宋体"/>
                <a:sym typeface="宋体"/>
              </a:rPr>
              <a:t>很多</a:t>
            </a:r>
            <a:r>
              <a:rPr sz="2000" b="1" dirty="0">
                <a:latin typeface="楷体" pitchFamily="49" charset="-122"/>
                <a:ea typeface="楷体" pitchFamily="49" charset="-122"/>
                <a:cs typeface="宋体"/>
                <a:sym typeface="宋体"/>
              </a:rPr>
              <a:t>大学为国际学生提供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宋体"/>
                <a:sym typeface="宋体"/>
              </a:rPr>
              <a:t>基本服务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宋体"/>
                <a:sym typeface="Colfax Medium"/>
              </a:rPr>
              <a:t>，而</a:t>
            </a:r>
            <a:r>
              <a:rPr sz="2000" b="1" dirty="0">
                <a:latin typeface="楷体" pitchFamily="49" charset="-122"/>
                <a:ea typeface="楷体" pitchFamily="49" charset="-122"/>
                <a:cs typeface="宋体"/>
                <a:sym typeface="宋体"/>
              </a:rPr>
              <a:t>天普提供的</a:t>
            </a:r>
            <a:r>
              <a:rPr sz="2000" b="1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…</a:t>
            </a:r>
            <a:r>
              <a:rPr sz="2000" b="1" dirty="0">
                <a:latin typeface="楷体" pitchFamily="49" charset="-122"/>
                <a:ea typeface="楷体" pitchFamily="49" charset="-122"/>
                <a:cs typeface="宋体"/>
                <a:sym typeface="宋体"/>
              </a:rPr>
              <a:t>更多更多</a:t>
            </a:r>
            <a:r>
              <a:rPr sz="2000" b="1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 </a:t>
            </a:r>
            <a:endParaRPr lang="en-US" sz="2000" b="1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  <a:p>
            <a:pPr lvl="0"/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*国际生不同类别的入学培训（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Orientation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）</a:t>
            </a:r>
            <a:endParaRPr lang="en-US" altLang="zh-CN" sz="2000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  <a:p>
            <a:r>
              <a:rPr lang="en-US" altLang="zh-CN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*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邀请中国驻纽约总领馆的教育参赞来为中国学生讲解相关知识</a:t>
            </a:r>
            <a:endParaRPr lang="en-US" altLang="zh-CN" sz="2000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  <a:p>
            <a:pPr lvl="0"/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*就业中心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 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（</a:t>
            </a:r>
            <a:r>
              <a:rPr lang="en-US" altLang="zh-CN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Career Center)</a:t>
            </a:r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以及各个学院不同的毕业生就业分享</a:t>
            </a:r>
            <a:endParaRPr lang="en-US" altLang="zh-CN" sz="2000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  <a:p>
            <a:pPr lvl="0"/>
            <a:r>
              <a:rPr lang="zh-CN" altLang="en-US" sz="2000" dirty="0">
                <a:latin typeface="楷体" pitchFamily="49" charset="-122"/>
                <a:ea typeface="楷体" pitchFamily="49" charset="-122"/>
                <a:cs typeface="Colfax Medium"/>
                <a:sym typeface="Colfax Medium"/>
              </a:rPr>
              <a:t>*留学生服务部随时帮助学生解决签证、相关问题</a:t>
            </a:r>
            <a:endParaRPr lang="en-US" altLang="zh-CN" sz="2000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  <a:p>
            <a:pPr lvl="0"/>
            <a:endParaRPr sz="2000" dirty="0">
              <a:latin typeface="楷体" pitchFamily="49" charset="-122"/>
              <a:ea typeface="楷体" pitchFamily="49" charset="-122"/>
              <a:cs typeface="Colfax Medium"/>
              <a:sym typeface="Colfax Medium"/>
            </a:endParaRPr>
          </a:p>
        </p:txBody>
      </p:sp>
      <p:pic>
        <p:nvPicPr>
          <p:cNvPr id="155" name="image16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465168" y="908720"/>
            <a:ext cx="2448272" cy="223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 descr="C:\Users\mac\Desktop\IMG_0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896" y="3645024"/>
            <a:ext cx="3936438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-28577" y="-34925"/>
            <a:ext cx="1390652" cy="694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49" name="Shape 149"/>
          <p:cNvSpPr/>
          <p:nvPr/>
        </p:nvSpPr>
        <p:spPr>
          <a:xfrm rot="10800000">
            <a:off x="8026399" y="-53977"/>
            <a:ext cx="1938341" cy="473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A00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-28577" y="4002087"/>
            <a:ext cx="2755903" cy="290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5196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179512" y="468312"/>
            <a:ext cx="8877301" cy="4254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990600" y="185738"/>
            <a:ext cx="89154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zh-CN" sz="4000" b="1" dirty="0">
                <a:latin typeface="Choplin Light"/>
                <a:ea typeface="Choplin Light"/>
                <a:cs typeface="Choplin Light"/>
                <a:sym typeface="Choplin Light"/>
              </a:rPr>
              <a:t>TECH Center</a:t>
            </a:r>
            <a:r>
              <a:rPr lang="zh-CN" altLang="en-US" sz="4000" b="1" dirty="0">
                <a:latin typeface="Choplin Light"/>
                <a:ea typeface="Choplin Light"/>
                <a:cs typeface="Choplin Light"/>
                <a:sym typeface="Choplin Light"/>
              </a:rPr>
              <a:t>，</a:t>
            </a:r>
            <a:r>
              <a:rPr lang="en-US" altLang="zh-CN" sz="4000" b="1" dirty="0">
                <a:latin typeface="Choplin Light"/>
                <a:ea typeface="Choplin Light"/>
                <a:cs typeface="Choplin Light"/>
                <a:sym typeface="Choplin Light"/>
              </a:rPr>
              <a:t>Writing Center</a:t>
            </a:r>
            <a:r>
              <a:rPr lang="en-US" altLang="zh-CN" sz="4000" dirty="0">
                <a:latin typeface="Choplin Light"/>
                <a:ea typeface="Choplin Light"/>
                <a:cs typeface="Choplin Light"/>
                <a:sym typeface="Choplin Light"/>
              </a:rPr>
              <a:t>….</a:t>
            </a:r>
            <a:r>
              <a:rPr sz="4000" b="1" dirty="0">
                <a:latin typeface="Choplin Light"/>
                <a:ea typeface="Choplin Light"/>
                <a:cs typeface="Choplin Light"/>
                <a:sym typeface="Choplin Light"/>
              </a:rPr>
              <a:t>	</a:t>
            </a:r>
          </a:p>
        </p:txBody>
      </p:sp>
      <p:pic>
        <p:nvPicPr>
          <p:cNvPr id="6146" name="Picture 2" descr="C:\Users\mac\Desktop\20. 40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4005064"/>
            <a:ext cx="5858971" cy="2648743"/>
          </a:xfrm>
          <a:prstGeom prst="rect">
            <a:avLst/>
          </a:prstGeom>
          <a:noFill/>
        </p:spPr>
      </p:pic>
      <p:pic>
        <p:nvPicPr>
          <p:cNvPr id="6147" name="Picture 3" descr="C:\Users\mac\Desktop\061609_Annual_Fund10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712" y="1484784"/>
            <a:ext cx="3672408" cy="2444448"/>
          </a:xfrm>
          <a:prstGeom prst="rect">
            <a:avLst/>
          </a:prstGeom>
          <a:noFill/>
        </p:spPr>
      </p:pic>
      <p:pic>
        <p:nvPicPr>
          <p:cNvPr id="6148" name="Picture 4" descr="C:\Users\mac\Desktop\_JVL1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7136" y="1124744"/>
            <a:ext cx="3324200" cy="4986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0512" y="2276872"/>
            <a:ext cx="172819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美国最大的学生计算机实验室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371600"/>
            <a:ext cx="8502650" cy="1927225"/>
          </a:xfrm>
        </p:spPr>
        <p:txBody>
          <a:bodyPr/>
          <a:lstStyle/>
          <a:p>
            <a:pPr>
              <a:defRPr/>
            </a:pPr>
            <a:r>
              <a:rPr lang="en-US" dirty="0"/>
              <a:t>Temple university</a:t>
            </a:r>
            <a:br>
              <a:rPr lang="en-US" dirty="0"/>
            </a:br>
            <a:r>
              <a:rPr lang="zh-CN" altLang="en-US" dirty="0"/>
              <a:t>天普大学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>
                <a:latin typeface="+mj-lt"/>
              </a:rPr>
              <a:t>Philadelphia, Pennsylvania USA</a:t>
            </a:r>
          </a:p>
          <a:p>
            <a:pPr>
              <a:buFont typeface="Arial" charset="0"/>
              <a:buNone/>
              <a:defRPr/>
            </a:pPr>
            <a:r>
              <a:rPr lang="zh-CN" altLang="en-US" dirty="0">
                <a:latin typeface="+mj-lt"/>
              </a:rPr>
              <a:t>美国 宾夕法尼亚 费城</a:t>
            </a:r>
            <a:endParaRPr lang="en-US" dirty="0">
              <a:latin typeface="+mj-lt"/>
            </a:endParaRPr>
          </a:p>
          <a:p>
            <a:pPr>
              <a:buFont typeface="Arial" charset="0"/>
              <a:buNone/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Dual Bachelor’s Master’s Degree Program (3+2)</a:t>
            </a:r>
          </a:p>
          <a:p>
            <a:pPr>
              <a:buFont typeface="Arial" charset="0"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lt"/>
              </a:rPr>
              <a:t>DBMD</a:t>
            </a:r>
            <a:r>
              <a:rPr lang="zh-CN" altLang="en-US" b="1" dirty="0">
                <a:solidFill>
                  <a:schemeClr val="accent1"/>
                </a:solidFill>
                <a:latin typeface="+mj-lt"/>
              </a:rPr>
              <a:t>本硕连读项目</a:t>
            </a:r>
            <a:endParaRPr lang="en-US" altLang="zh-CN" b="1" dirty="0">
              <a:solidFill>
                <a:schemeClr val="accent1"/>
              </a:solidFill>
              <a:latin typeface="+mj-lt"/>
            </a:endParaRPr>
          </a:p>
          <a:p>
            <a:pPr>
              <a:buFont typeface="Arial" charset="0"/>
              <a:buNone/>
              <a:defRPr/>
            </a:pP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670560" y="4876800"/>
            <a:ext cx="87249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accent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详情请关注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(temple.edu/provost/international/</a:t>
            </a:r>
            <a:r>
              <a:rPr lang="en-US" altLang="zh-CN" sz="2000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gp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/programs/dbmd.html) </a:t>
            </a:r>
          </a:p>
          <a:p>
            <a:pPr algn="ctr" eaLnBrk="1" hangingPunct="1"/>
            <a:r>
              <a:rPr lang="zh-CN" altLang="en-US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   学生将在中国的大学学习前</a:t>
            </a:r>
            <a:r>
              <a:rPr lang="en-US" altLang="zh-CN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r>
            <a:r>
              <a:rPr lang="zh-CN" altLang="en-US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年的本科课程，在天普大学学习</a:t>
            </a:r>
            <a:r>
              <a:rPr lang="en-US" altLang="zh-CN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r>
            <a:r>
              <a:rPr lang="zh-CN" altLang="en-US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年硕士课程的同时完成本科最后一年的学习。本硕连续共</a:t>
            </a:r>
            <a:r>
              <a:rPr lang="en-US" altLang="zh-CN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r>
            <a:r>
              <a:rPr lang="zh-CN" altLang="en-US" sz="2000" dirty="0">
                <a:latin typeface="Calibri" pitchFamily="34" charset="0"/>
                <a:ea typeface="宋体" pitchFamily="2" charset="-122"/>
                <a:cs typeface="Calibri" pitchFamily="34" charset="0"/>
              </a:rPr>
              <a:t>年时间。</a:t>
            </a:r>
            <a:endParaRPr lang="en-US" altLang="zh-CN" sz="20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algn="ctr" eaLnBrk="1" hangingPunct="1">
              <a:buFont typeface="Arial" pitchFamily="34" charset="0"/>
              <a:buChar char="•"/>
            </a:pPr>
            <a:endParaRPr lang="zh-CN" altLang="en-US" baseline="30000" dirty="0">
              <a:latin typeface="GothamHTF-Book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533400"/>
            <a:ext cx="89154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DBMD </a:t>
            </a:r>
            <a:r>
              <a:rPr lang="zh-CN" altLang="en-US" sz="4000" dirty="0">
                <a:solidFill>
                  <a:schemeClr val="tx1"/>
                </a:solidFill>
              </a:rPr>
              <a:t>本硕连读项目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2662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91966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4000" dirty="0">
                <a:solidFill>
                  <a:schemeClr val="tx1"/>
                </a:solidFill>
              </a:rPr>
              <a:t>DBMD</a:t>
            </a:r>
            <a:r>
              <a:rPr lang="zh-CN" altLang="en-US" sz="4000" dirty="0">
                <a:solidFill>
                  <a:schemeClr val="tx1"/>
                </a:solidFill>
              </a:rPr>
              <a:t>的课程是怎么安排的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651" name="Content Placeholder 3"/>
          <p:cNvSpPr>
            <a:spLocks noGrp="1"/>
          </p:cNvSpPr>
          <p:nvPr>
            <p:ph idx="1"/>
          </p:nvPr>
        </p:nvSpPr>
        <p:spPr>
          <a:xfrm>
            <a:off x="381000" y="1600200"/>
            <a:ext cx="9212263" cy="1371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学生将获得中国大学的学士学位及天普大学的硕士学位。</a:t>
            </a: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zh-CN" altLang="en-US" sz="1300" dirty="0">
              <a:ea typeface="宋体" pitchFamily="2" charset="-122"/>
              <a:cs typeface="Calibri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34725733"/>
              </p:ext>
            </p:extLst>
          </p:nvPr>
        </p:nvGraphicFramePr>
        <p:xfrm>
          <a:off x="412750" y="3124200"/>
          <a:ext cx="9245600" cy="307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Left Brace 14"/>
          <p:cNvSpPr/>
          <p:nvPr/>
        </p:nvSpPr>
        <p:spPr>
          <a:xfrm rot="5400000">
            <a:off x="3355975" y="1044575"/>
            <a:ext cx="304800" cy="5530850"/>
          </a:xfrm>
          <a:prstGeom prst="leftBrace">
            <a:avLst>
              <a:gd name="adj1" fmla="val 58333"/>
              <a:gd name="adj2" fmla="val 49914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Calibri" pitchFamily="34" charset="0"/>
              <a:cs typeface="Arial" charset="0"/>
            </a:endParaRPr>
          </a:p>
        </p:txBody>
      </p:sp>
      <p:sp>
        <p:nvSpPr>
          <p:cNvPr id="16" name="Left Brace 15"/>
          <p:cNvSpPr/>
          <p:nvPr/>
        </p:nvSpPr>
        <p:spPr>
          <a:xfrm rot="16200000" flipV="1">
            <a:off x="6327775" y="2720975"/>
            <a:ext cx="304800" cy="5530850"/>
          </a:xfrm>
          <a:prstGeom prst="leftBrace">
            <a:avLst>
              <a:gd name="adj1" fmla="val 58333"/>
              <a:gd name="adj2" fmla="val 49914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Calibri" pitchFamily="34" charset="0"/>
              <a:cs typeface="Arial" charset="0"/>
            </a:endParaRPr>
          </a:p>
        </p:txBody>
      </p:sp>
      <p:sp>
        <p:nvSpPr>
          <p:cNvPr id="27655" name="TextBox 16"/>
          <p:cNvSpPr txBox="1">
            <a:spLocks noChangeArrowheads="1"/>
          </p:cNvSpPr>
          <p:nvPr/>
        </p:nvSpPr>
        <p:spPr bwMode="auto">
          <a:xfrm>
            <a:off x="2514600" y="3124200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zh-CN" altLang="en-US" b="1" dirty="0">
                <a:latin typeface="KaiTi" pitchFamily="49" charset="-122"/>
                <a:ea typeface="KaiTi" pitchFamily="49" charset="-122"/>
              </a:rPr>
              <a:t>中国国内大学本科</a:t>
            </a:r>
            <a:endParaRPr lang="en-US" altLang="zh-CN" b="1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27656" name="TextBox 17"/>
          <p:cNvSpPr txBox="1">
            <a:spLocks noChangeArrowheads="1"/>
          </p:cNvSpPr>
          <p:nvPr/>
        </p:nvSpPr>
        <p:spPr bwMode="auto">
          <a:xfrm>
            <a:off x="5715000" y="5791200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zh-CN" altLang="en-US" b="1" dirty="0">
                <a:latin typeface="KaiTi" pitchFamily="49" charset="-122"/>
                <a:ea typeface="KaiTi" pitchFamily="49" charset="-122"/>
              </a:rPr>
              <a:t>天普大学硕士</a:t>
            </a:r>
            <a:endParaRPr lang="en-US" altLang="zh-CN" b="1" dirty="0">
              <a:latin typeface="KaiTi" pitchFamily="49" charset="-122"/>
              <a:ea typeface="KaiTi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>
          <a:xfrm>
            <a:off x="533400" y="384175"/>
            <a:ext cx="89154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  <a:t>DBMD</a:t>
            </a:r>
            <a:r>
              <a:rPr lang="zh-CN" altLang="en-US" sz="4000" dirty="0">
                <a:solidFill>
                  <a:schemeClr val="tx1"/>
                </a:solidFill>
                <a:ea typeface="KaiTi" pitchFamily="49" charset="-122"/>
              </a:rPr>
              <a:t>的优势</a:t>
            </a:r>
            <a: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0723" name="Content Placeholder 9"/>
          <p:cNvSpPr>
            <a:spLocks noGrp="1"/>
          </p:cNvSpPr>
          <p:nvPr>
            <p:ph idx="1"/>
          </p:nvPr>
        </p:nvSpPr>
        <p:spPr>
          <a:xfrm>
            <a:off x="4343400" y="1905000"/>
            <a:ext cx="53340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免</a:t>
            </a:r>
            <a:r>
              <a:rPr lang="en-US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GRE (</a:t>
            </a: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商科除外，需提供</a:t>
            </a:r>
            <a:r>
              <a:rPr lang="en-US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GMAT)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学生在第二年将有机会获得研究生助教奖学金</a:t>
            </a:r>
            <a:r>
              <a:rPr lang="en-US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 (</a:t>
            </a: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最高可达到</a:t>
            </a:r>
            <a:r>
              <a:rPr lang="en-US" altLang="zh-CN" dirty="0">
                <a:latin typeface="Calibri" pitchFamily="34" charset="0"/>
                <a:ea typeface="KaiTi" pitchFamily="49" charset="-122"/>
                <a:cs typeface="Calibri" pitchFamily="34" charset="0"/>
              </a:rPr>
              <a:t>100%</a:t>
            </a: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学费减免</a:t>
            </a:r>
            <a:r>
              <a:rPr lang="en-US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缩短一年学习时间</a:t>
            </a:r>
            <a:endParaRPr lang="en-US" altLang="zh-CN" dirty="0">
              <a:latin typeface="Calibri" pitchFamily="34" charset="0"/>
              <a:ea typeface="KaiTi" pitchFamily="49" charset="-122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校友关系</a:t>
            </a:r>
            <a:endParaRPr lang="en-US" altLang="en-US" dirty="0">
              <a:latin typeface="Calibri" pitchFamily="34" charset="0"/>
              <a:ea typeface="KaiTi" pitchFamily="49" charset="-122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100</a:t>
            </a:r>
            <a:r>
              <a:rPr lang="en-US" altLang="zh-CN" dirty="0">
                <a:latin typeface="Calibri" pitchFamily="34" charset="0"/>
                <a:ea typeface="KaiTi" pitchFamily="49" charset="-122"/>
                <a:cs typeface="Calibri" pitchFamily="34" charset="0"/>
              </a:rPr>
              <a:t>%</a:t>
            </a: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获得校内住宿</a:t>
            </a:r>
            <a:endParaRPr lang="en-US" altLang="en-US" dirty="0">
              <a:latin typeface="Calibri" pitchFamily="34" charset="0"/>
              <a:ea typeface="KaiTi" pitchFamily="49" charset="-122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奖学金</a:t>
            </a:r>
            <a:endParaRPr lang="en-US" altLang="zh-CN" dirty="0">
              <a:latin typeface="Calibri" pitchFamily="34" charset="0"/>
              <a:ea typeface="KaiTi" pitchFamily="49" charset="-122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pitchFamily="34" charset="0"/>
                <a:ea typeface="KaiTi" pitchFamily="49" charset="-122"/>
                <a:cs typeface="Calibri" pitchFamily="34" charset="0"/>
              </a:rPr>
              <a:t>获得来自学校的特殊照顾，协助学生尽快融入美国文化。</a:t>
            </a:r>
            <a:endParaRPr lang="en-US" altLang="en-US" dirty="0">
              <a:latin typeface="Calibri" pitchFamily="34" charset="0"/>
              <a:ea typeface="KaiTi" pitchFamily="49" charset="-122"/>
              <a:cs typeface="Calibri" pitchFamily="34" charset="0"/>
            </a:endParaRP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3274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tx1"/>
                </a:solidFill>
              </a:rPr>
              <a:t>如何申请</a:t>
            </a:r>
            <a:r>
              <a:rPr lang="en-US" sz="4000" dirty="0">
                <a:solidFill>
                  <a:schemeClr val="tx1"/>
                </a:solidFill>
              </a:rPr>
              <a:t>? 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4914900" cy="4724400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US" altLang="zh-CN" dirty="0">
                <a:latin typeface="+mj-lt"/>
              </a:rPr>
              <a:t>DBMD</a:t>
            </a:r>
            <a:r>
              <a:rPr lang="zh-CN" altLang="en-US" dirty="0">
                <a:latin typeface="+mj-lt"/>
              </a:rPr>
              <a:t>项目欢迎中国合作大学大三或大四，并且剩余课程不超过</a:t>
            </a:r>
            <a:r>
              <a:rPr lang="en-US" altLang="zh-CN" dirty="0">
                <a:latin typeface="+mj-lt"/>
              </a:rPr>
              <a:t>3</a:t>
            </a:r>
            <a:r>
              <a:rPr lang="zh-CN" altLang="en-US" dirty="0">
                <a:latin typeface="+mj-lt"/>
              </a:rPr>
              <a:t>门的的优秀学生来申请。</a:t>
            </a:r>
            <a:endParaRPr lang="en-US" dirty="0">
              <a:latin typeface="+mj-lt"/>
            </a:endParaRP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GPA 3.0/4.0 (</a:t>
            </a:r>
            <a:r>
              <a:rPr lang="zh-CN" altLang="en-US" dirty="0">
                <a:latin typeface="+mj-lt"/>
              </a:rPr>
              <a:t>优先</a:t>
            </a:r>
            <a:r>
              <a:rPr lang="en-US" dirty="0">
                <a:latin typeface="+mj-lt"/>
              </a:rPr>
              <a:t>)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TOEFL® </a:t>
            </a:r>
            <a:r>
              <a:rPr lang="zh-CN" altLang="en-US" dirty="0">
                <a:latin typeface="+mj-lt"/>
              </a:rPr>
              <a:t>托福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iBT</a:t>
            </a:r>
            <a:r>
              <a:rPr lang="en-US" dirty="0">
                <a:latin typeface="+mj-lt"/>
              </a:rPr>
              <a:t>) 79  (</a:t>
            </a:r>
            <a:r>
              <a:rPr lang="zh-CN" altLang="en-US" dirty="0">
                <a:latin typeface="+mj-lt"/>
              </a:rPr>
              <a:t>最低要求</a:t>
            </a:r>
            <a:r>
              <a:rPr lang="en-US" dirty="0">
                <a:latin typeface="+mj-lt"/>
              </a:rPr>
              <a:t>)</a:t>
            </a:r>
          </a:p>
          <a:p>
            <a:pPr marL="457517" lvl="1" indent="-182880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lt"/>
              </a:rPr>
              <a:t>商学院、传媒学院</a:t>
            </a:r>
            <a:r>
              <a:rPr lang="zh-CN" altLang="zh-CN" dirty="0">
                <a:latin typeface="+mj-lt"/>
              </a:rPr>
              <a:t>：</a:t>
            </a:r>
            <a:r>
              <a:rPr lang="en-US" dirty="0">
                <a:latin typeface="+mj-lt"/>
              </a:rPr>
              <a:t>100</a:t>
            </a:r>
          </a:p>
          <a:p>
            <a:pPr marL="457517" lvl="1" indent="-182880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lt"/>
              </a:rPr>
              <a:t>平均录取分数：</a:t>
            </a:r>
            <a:r>
              <a:rPr lang="en-US" dirty="0">
                <a:latin typeface="+mj-lt"/>
              </a:rPr>
              <a:t> 85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IELTS™ </a:t>
            </a:r>
            <a:r>
              <a:rPr lang="zh-CN" altLang="en-US" dirty="0">
                <a:latin typeface="+mj-lt"/>
              </a:rPr>
              <a:t>雅思</a:t>
            </a:r>
            <a:r>
              <a:rPr lang="en-US" dirty="0">
                <a:latin typeface="+mj-lt"/>
              </a:rPr>
              <a:t> 6.5</a:t>
            </a:r>
          </a:p>
          <a:p>
            <a:pPr marL="457517" lvl="1" indent="-182880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lt"/>
              </a:rPr>
              <a:t>商学院、传媒学院：</a:t>
            </a:r>
            <a:r>
              <a:rPr lang="en-US" dirty="0">
                <a:latin typeface="+mj-lt"/>
              </a:rPr>
              <a:t>7.0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lt"/>
              </a:rPr>
              <a:t>申请商科的学生需提供</a:t>
            </a:r>
            <a:r>
              <a:rPr lang="en-US" dirty="0">
                <a:latin typeface="+mj-lt"/>
              </a:rPr>
              <a:t>GMAT</a:t>
            </a:r>
            <a:r>
              <a:rPr lang="zh-CN" altLang="en-US" dirty="0">
                <a:latin typeface="+mj-lt"/>
              </a:rPr>
              <a:t>或</a:t>
            </a:r>
            <a:r>
              <a:rPr lang="en-US" dirty="0">
                <a:latin typeface="+mj-lt"/>
              </a:rPr>
              <a:t> GRE ; </a:t>
            </a:r>
            <a:r>
              <a:rPr lang="zh-CN" altLang="en-US" dirty="0">
                <a:latin typeface="+mj-lt"/>
              </a:rPr>
              <a:t>百分比至少高于</a:t>
            </a:r>
            <a:r>
              <a:rPr lang="en-US" dirty="0">
                <a:latin typeface="+mj-lt"/>
              </a:rPr>
              <a:t>65</a:t>
            </a:r>
            <a:r>
              <a:rPr lang="en-US" baseline="30000" dirty="0">
                <a:latin typeface="+mj-lt"/>
              </a:rPr>
              <a:t>th</a:t>
            </a:r>
            <a:endParaRPr lang="en-US" dirty="0">
              <a:latin typeface="+mj-lt"/>
            </a:endParaRP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-28576" y="2616200"/>
            <a:ext cx="3375028" cy="4291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CA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5" name="image2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0280000">
            <a:off x="-6308725" y="3006725"/>
            <a:ext cx="7661275" cy="546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3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3240000">
            <a:off x="-2250370" y="-582613"/>
            <a:ext cx="9144001" cy="623024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 rot="10800000">
            <a:off x="8026399" y="-53977"/>
            <a:ext cx="1938341" cy="245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49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8" name="image2.png"/>
          <p:cNvPicPr/>
          <p:nvPr/>
        </p:nvPicPr>
        <p:blipFill>
          <a:blip r:embed="rId5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01"/>
          <p:cNvGrpSpPr/>
          <p:nvPr/>
        </p:nvGrpSpPr>
        <p:grpSpPr>
          <a:xfrm>
            <a:off x="4267197" y="403225"/>
            <a:ext cx="1447806" cy="425450"/>
            <a:chOff x="-1" y="0"/>
            <a:chExt cx="1447805" cy="425450"/>
          </a:xfrm>
        </p:grpSpPr>
        <p:sp>
          <p:nvSpPr>
            <p:cNvPr id="99" name="Shape 99"/>
            <p:cNvSpPr/>
            <p:nvPr/>
          </p:nvSpPr>
          <p:spPr>
            <a:xfrm>
              <a:off x="-2" y="0"/>
              <a:ext cx="1447807" cy="4254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latin typeface="Choplin Book Italic"/>
                  <a:ea typeface="Choplin Book Italic"/>
                  <a:cs typeface="Choplin Book Italic"/>
                  <a:sym typeface="Choplin Book Italic"/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-2" y="58545"/>
              <a:ext cx="1447807" cy="308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2400" b="1">
                  <a:latin typeface="Choplin Book Italic"/>
                  <a:ea typeface="Choplin Book Italic"/>
                  <a:cs typeface="Choplin Book Italic"/>
                  <a:sym typeface="Choplin Book Italic"/>
                </a:defRPr>
              </a:lvl1pPr>
            </a:lstStyle>
            <a:p>
              <a:pPr lvl="0">
                <a:defRPr sz="1800" b="0"/>
              </a:pPr>
              <a:r>
                <a:rPr sz="2400" b="1"/>
                <a:t>大学简介</a:t>
              </a:r>
            </a:p>
          </p:txBody>
        </p:sp>
      </p:grpSp>
      <p:pic>
        <p:nvPicPr>
          <p:cNvPr id="102" name="image7.jpeg"/>
          <p:cNvPicPr/>
          <p:nvPr/>
        </p:nvPicPr>
        <p:blipFill>
          <a:blip r:embed="rId6" cstate="print">
            <a:extLst/>
          </a:blip>
          <a:srcRect l="1898" t="4340" r="2818" b="3622"/>
          <a:stretch>
            <a:fillRect/>
          </a:stretch>
        </p:blipFill>
        <p:spPr>
          <a:xfrm>
            <a:off x="5333999" y="1455734"/>
            <a:ext cx="4408491" cy="4411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8.jpeg" descr="campus1.jp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916110" y="3548062"/>
            <a:ext cx="3200403" cy="296227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488504" y="764704"/>
            <a:ext cx="5256584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lnSpc>
                <a:spcPct val="200000"/>
              </a:lnSpc>
            </a:pPr>
            <a:r>
              <a:rPr b="1" dirty="0" err="1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天普大学是一所</a:t>
            </a:r>
            <a:r>
              <a:rPr lang="zh-CN" altLang="en-US" b="1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综合型</a:t>
            </a:r>
            <a:r>
              <a:rPr b="1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公立大学，创建于</a:t>
            </a:r>
            <a:r>
              <a:rPr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1884</a:t>
            </a:r>
            <a:r>
              <a:rPr b="1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年</a:t>
            </a:r>
            <a:endParaRPr b="1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  <a:p>
            <a:pPr lvl="0">
              <a:lnSpc>
                <a:spcPct val="200000"/>
              </a:lnSpc>
            </a:pPr>
            <a:r>
              <a:rPr b="1" dirty="0" err="1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学生总人数</a:t>
            </a:r>
            <a:r>
              <a:rPr b="1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 </a:t>
            </a:r>
            <a:r>
              <a:rPr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3</a:t>
            </a:r>
            <a:r>
              <a:rPr lang="en-US"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9</a:t>
            </a:r>
            <a:r>
              <a:rPr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,000</a:t>
            </a:r>
            <a:r>
              <a:rPr b="1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 </a:t>
            </a:r>
          </a:p>
          <a:p>
            <a:pPr lvl="0">
              <a:lnSpc>
                <a:spcPct val="200000"/>
              </a:lnSpc>
            </a:pPr>
            <a:r>
              <a:rPr b="1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国际学生数 </a:t>
            </a:r>
            <a:r>
              <a:rPr lang="en-US"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3,665 </a:t>
            </a:r>
          </a:p>
          <a:p>
            <a:pPr lvl="0">
              <a:lnSpc>
                <a:spcPct val="200000"/>
              </a:lnSpc>
            </a:pPr>
            <a:r>
              <a:rPr lang="zh-CN" altLang="en-US"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中国学生人数</a:t>
            </a:r>
            <a:r>
              <a:rPr lang="en-US" altLang="zh-CN" b="1" dirty="0">
                <a:latin typeface="宋体" pitchFamily="2" charset="-122"/>
                <a:ea typeface="宋体" pitchFamily="2" charset="-122"/>
                <a:cs typeface="Calibri"/>
                <a:sym typeface="Calibri"/>
              </a:rPr>
              <a:t>1,500</a:t>
            </a:r>
            <a:endParaRPr b="1" dirty="0">
              <a:latin typeface="宋体" pitchFamily="2" charset="-122"/>
              <a:ea typeface="宋体" pitchFamily="2" charset="-122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915400" cy="9144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zh-CN" altLang="en-US" sz="4000" dirty="0">
                <a:solidFill>
                  <a:schemeClr val="tx1"/>
                </a:solidFill>
                <a:ea typeface="KaiTi" pitchFamily="49" charset="-122"/>
              </a:rPr>
              <a:t>哪些专业提供</a:t>
            </a:r>
            <a: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  <a:t>DBMD</a:t>
            </a:r>
            <a:r>
              <a:rPr lang="zh-CN" altLang="en-US" sz="4000" dirty="0">
                <a:solidFill>
                  <a:schemeClr val="tx1"/>
                </a:solidFill>
                <a:ea typeface="KaiTi" pitchFamily="49" charset="-122"/>
              </a:rPr>
              <a:t>项目</a:t>
            </a:r>
            <a:r>
              <a:rPr lang="en-US" altLang="zh-TW" sz="4000" dirty="0">
                <a:solidFill>
                  <a:schemeClr val="accent1"/>
                </a:solidFill>
                <a:ea typeface="KaiTi" pitchFamily="49" charset="-122"/>
              </a:rPr>
              <a:t> </a:t>
            </a:r>
            <a: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  <a:t>(</a:t>
            </a:r>
            <a:r>
              <a:rPr lang="zh-CN" altLang="en-US" sz="4000" dirty="0">
                <a:solidFill>
                  <a:schemeClr val="tx1"/>
                </a:solidFill>
                <a:ea typeface="KaiTi" pitchFamily="49" charset="-122"/>
              </a:rPr>
              <a:t>部分</a:t>
            </a:r>
            <a: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  <a:t>)</a:t>
            </a:r>
            <a:br>
              <a:rPr lang="en-US" altLang="zh-TW" sz="4000" dirty="0">
                <a:solidFill>
                  <a:schemeClr val="tx1"/>
                </a:solidFill>
                <a:ea typeface="KaiTi" pitchFamily="49" charset="-122"/>
              </a:rPr>
            </a:br>
            <a:r>
              <a:rPr lang="zh-CN" altLang="en-US" sz="2000" dirty="0">
                <a:solidFill>
                  <a:schemeClr val="tx1"/>
                </a:solidFill>
                <a:ea typeface="KaiTi" pitchFamily="49" charset="-122"/>
              </a:rPr>
              <a:t>全部专业列表请见</a:t>
            </a:r>
            <a:r>
              <a:rPr lang="en-US" altLang="zh-TW" sz="2000" dirty="0">
                <a:solidFill>
                  <a:schemeClr val="tx1"/>
                </a:solidFill>
                <a:ea typeface="KaiTi" pitchFamily="49" charset="-122"/>
              </a:rPr>
              <a:t> at temple.edu/provost/international/</a:t>
            </a:r>
            <a:r>
              <a:rPr lang="en-US" altLang="zh-TW" sz="2000" dirty="0" err="1">
                <a:solidFill>
                  <a:schemeClr val="tx1"/>
                </a:solidFill>
                <a:ea typeface="KaiTi" pitchFamily="49" charset="-122"/>
              </a:rPr>
              <a:t>gp</a:t>
            </a:r>
            <a:r>
              <a:rPr lang="en-US" altLang="zh-TW" sz="2000" dirty="0">
                <a:solidFill>
                  <a:schemeClr val="tx1"/>
                </a:solidFill>
                <a:ea typeface="KaiTi" pitchFamily="49" charset="-122"/>
              </a:rPr>
              <a:t>/programs/dbmd-master.html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14697"/>
              </p:ext>
            </p:extLst>
          </p:nvPr>
        </p:nvGraphicFramePr>
        <p:xfrm>
          <a:off x="495300" y="1443202"/>
          <a:ext cx="8953498" cy="4911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62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福克斯商学院</a:t>
                      </a:r>
                      <a:endParaRPr kumimoji="0" lang="en-US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科技学院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药科学院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工程学院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旅游管理学院</a:t>
                      </a:r>
                      <a:endParaRPr kumimoji="0" lang="en-US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传媒学院</a:t>
                      </a:r>
                      <a:endParaRPr kumimoji="0" lang="en-US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人文学院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精算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金融分析与风险管理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金融工程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人力资源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投资管理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IT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与网络安全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市场营销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统计学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生物学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化学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计算机科学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地质学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信息科学与技术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数学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物理学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生物创新学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生物信息学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生物技术学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制药学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药理学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医药化学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生物工程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土木工程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电子工程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环境工程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机械工程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1441" marR="91441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体育及休闲娱乐管理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旅游管理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通讯学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新闻学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大众传媒与出版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经济学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地理与城市研究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人文学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政治学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社会学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    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宗教学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   </a:t>
                      </a:r>
                    </a:p>
                  </a:txBody>
                  <a:tcPr marL="91441" marR="91441"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801100" cy="5334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费用</a:t>
            </a:r>
            <a:r>
              <a:rPr lang="en-US" dirty="0">
                <a:solidFill>
                  <a:schemeClr val="accent1"/>
                </a:solidFill>
              </a:rPr>
              <a:t> |2015</a:t>
            </a:r>
            <a:r>
              <a:rPr lang="en-US" altLang="zh-CN" dirty="0">
                <a:solidFill>
                  <a:schemeClr val="accent1"/>
                </a:solidFill>
              </a:rPr>
              <a:t>-2016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sz="2200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146639"/>
              </p:ext>
            </p:extLst>
          </p:nvPr>
        </p:nvGraphicFramePr>
        <p:xfrm>
          <a:off x="304800" y="1295401"/>
          <a:ext cx="9372600" cy="4683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728">
                <a:tc>
                  <a:txBody>
                    <a:bodyPr/>
                    <a:lstStyle/>
                    <a:p>
                      <a:r>
                        <a:rPr lang="zh-CN" altLang="en-US" dirty="0"/>
                        <a:t>项目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美金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28">
                <a:tc>
                  <a:txBody>
                    <a:bodyPr/>
                    <a:lstStyle/>
                    <a:p>
                      <a:r>
                        <a:rPr lang="zh-CN" altLang="en-US" dirty="0"/>
                        <a:t>学费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18,000-22,000 /</a:t>
                      </a:r>
                      <a:r>
                        <a:rPr lang="en-US" altLang="zh-CN" baseline="0" dirty="0"/>
                        <a:t> </a:t>
                      </a:r>
                      <a:r>
                        <a:rPr lang="zh-CN" altLang="en-US" baseline="0" dirty="0"/>
                        <a:t>年</a:t>
                      </a:r>
                      <a:endParaRPr lang="zh-CN" altLang="en-US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95">
                <a:tc>
                  <a:txBody>
                    <a:bodyPr/>
                    <a:lstStyle/>
                    <a:p>
                      <a:r>
                        <a:rPr lang="zh-CN" altLang="en-US" dirty="0"/>
                        <a:t>住宿费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7,500/</a:t>
                      </a:r>
                      <a:r>
                        <a:rPr lang="zh-CN" altLang="en-US" dirty="0"/>
                        <a:t>年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175">
                <a:tc>
                  <a:txBody>
                    <a:bodyPr/>
                    <a:lstStyle/>
                    <a:p>
                      <a:r>
                        <a:rPr lang="zh-CN" altLang="en-US" dirty="0"/>
                        <a:t>饮食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3,000/</a:t>
                      </a:r>
                      <a:r>
                        <a:rPr lang="zh-CN" altLang="en-US" dirty="0"/>
                        <a:t>年</a:t>
                      </a:r>
                    </a:p>
                    <a:p>
                      <a:endParaRPr lang="zh-CN" altLang="en-US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175">
                <a:tc>
                  <a:txBody>
                    <a:bodyPr/>
                    <a:lstStyle/>
                    <a:p>
                      <a:r>
                        <a:rPr lang="zh-CN" altLang="en-US" dirty="0"/>
                        <a:t>书费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1,000/</a:t>
                      </a:r>
                      <a:r>
                        <a:rPr lang="zh-CN" altLang="en-US" dirty="0"/>
                        <a:t>年</a:t>
                      </a:r>
                    </a:p>
                    <a:p>
                      <a:endParaRPr lang="zh-CN" altLang="en-US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175">
                <a:tc>
                  <a:txBody>
                    <a:bodyPr/>
                    <a:lstStyle/>
                    <a:p>
                      <a:r>
                        <a:rPr lang="zh-CN" altLang="en-US" dirty="0"/>
                        <a:t>保险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2,200/</a:t>
                      </a:r>
                      <a:r>
                        <a:rPr lang="zh-CN" altLang="en-US" dirty="0"/>
                        <a:t>年</a:t>
                      </a:r>
                    </a:p>
                    <a:p>
                      <a:endParaRPr lang="zh-CN" altLang="en-US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175">
                <a:tc>
                  <a:txBody>
                    <a:bodyPr/>
                    <a:lstStyle/>
                    <a:p>
                      <a:r>
                        <a:rPr lang="zh-CN" altLang="en-US" dirty="0"/>
                        <a:t>合计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33,700</a:t>
                      </a:r>
                      <a:endParaRPr lang="zh-CN" altLang="en-US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DBMD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zh-CN" altLang="en-US" dirty="0">
                <a:solidFill>
                  <a:srgbClr val="C00000"/>
                </a:solidFill>
              </a:rPr>
              <a:t>奖学金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915400" cy="46482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000" b="1" dirty="0">
                <a:latin typeface="+mj-lt"/>
              </a:rPr>
              <a:t>第一学期</a:t>
            </a:r>
            <a:endParaRPr lang="en-US" sz="3000" b="1" dirty="0">
              <a:latin typeface="+mj-lt"/>
            </a:endParaRPr>
          </a:p>
          <a:p>
            <a:pPr lvl="1"/>
            <a:r>
              <a:rPr lang="en-US" sz="2600" dirty="0">
                <a:latin typeface="+mj-lt"/>
              </a:rPr>
              <a:t>US$1,000 for entering GPA &lt; 3.31		</a:t>
            </a:r>
          </a:p>
          <a:p>
            <a:pPr lvl="1"/>
            <a:r>
              <a:rPr lang="en-US" sz="2600" dirty="0">
                <a:latin typeface="+mj-lt"/>
              </a:rPr>
              <a:t>US$1,500 for entering GPA &gt; 3.31	</a:t>
            </a: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r>
              <a:rPr lang="zh-CN" altLang="en-US" sz="3000" b="1" dirty="0">
                <a:latin typeface="+mj-lt"/>
              </a:rPr>
              <a:t>后三个学期</a:t>
            </a:r>
            <a:endParaRPr lang="en-US" sz="3000" b="1" dirty="0">
              <a:latin typeface="+mj-lt"/>
            </a:endParaRPr>
          </a:p>
          <a:p>
            <a:pPr lvl="1"/>
            <a:r>
              <a:rPr lang="en-US" sz="2600" dirty="0">
                <a:latin typeface="+mj-lt"/>
              </a:rPr>
              <a:t>20% of tuition for GPA 3.61 - 4.00</a:t>
            </a:r>
          </a:p>
          <a:p>
            <a:pPr lvl="1"/>
            <a:r>
              <a:rPr lang="en-US" sz="2600" dirty="0">
                <a:latin typeface="+mj-lt"/>
              </a:rPr>
              <a:t>15% of tuition for GPA 3.31 - 3.60</a:t>
            </a:r>
          </a:p>
          <a:p>
            <a:pPr lvl="1"/>
            <a:r>
              <a:rPr lang="en-US" sz="2600" dirty="0">
                <a:latin typeface="+mj-lt"/>
              </a:rPr>
              <a:t>10% of tuition for GPA 3.00 - 3.30</a:t>
            </a:r>
          </a:p>
          <a:p>
            <a:pPr lvl="1"/>
            <a:r>
              <a:rPr lang="en-US" sz="2600" dirty="0">
                <a:latin typeface="+mj-lt"/>
              </a:rPr>
              <a:t>0% &lt; 3.0 </a:t>
            </a:r>
            <a:r>
              <a:rPr lang="en-US" dirty="0">
                <a:latin typeface="+mj-lt"/>
              </a:rPr>
              <a:t>(minimum GPA required to hold graduate student standing)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76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2049463"/>
            <a:ext cx="2825750" cy="2286000"/>
          </a:xfrm>
        </p:spPr>
        <p:txBody>
          <a:bodyPr/>
          <a:lstStyle/>
          <a:p>
            <a:pPr>
              <a:defRPr/>
            </a:pPr>
            <a:r>
              <a:rPr lang="zh-CN" altLang="en-US" sz="2800" dirty="0"/>
              <a:t>尹田之兮</a:t>
            </a:r>
            <a:br>
              <a:rPr lang="en-US" sz="2800" dirty="0"/>
            </a:br>
            <a:r>
              <a:rPr lang="zh-CN" altLang="en-US" sz="2400" dirty="0"/>
              <a:t>怀俄明大学博士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sz="quarter" idx="4294967295"/>
          </p:nvPr>
        </p:nvSpPr>
        <p:spPr>
          <a:xfrm>
            <a:off x="927100" y="5197475"/>
            <a:ext cx="8978900" cy="77152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zh-CN" altLang="en-US" sz="2000" dirty="0">
                <a:latin typeface="+mj-lt"/>
              </a:rPr>
              <a:t>本科</a:t>
            </a:r>
            <a:r>
              <a:rPr lang="en-US" sz="2000" dirty="0">
                <a:latin typeface="+mj-lt"/>
              </a:rPr>
              <a:t>: </a:t>
            </a:r>
            <a:r>
              <a:rPr lang="zh-CN" altLang="en-US" sz="2000" dirty="0">
                <a:latin typeface="+mj-lt"/>
              </a:rPr>
              <a:t>厦门大学 数学及应用数学学士学位</a:t>
            </a:r>
            <a:endParaRPr lang="en-US" sz="2000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DBMD: </a:t>
            </a:r>
            <a:r>
              <a:rPr lang="zh-CN" altLang="en-US" sz="2000" dirty="0">
                <a:latin typeface="+mj-lt"/>
              </a:rPr>
              <a:t>天普大学 精算学硕士学位</a:t>
            </a:r>
            <a:endParaRPr lang="en-US" sz="2000" dirty="0">
              <a:latin typeface="+mj-lt"/>
            </a:endParaRP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3506788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7700" y="685800"/>
            <a:ext cx="89154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DBMD </a:t>
            </a:r>
            <a:r>
              <a:rPr lang="zh-CN" altLang="en-US" sz="4000" dirty="0">
                <a:solidFill>
                  <a:schemeClr val="tx1"/>
                </a:solidFill>
              </a:rPr>
              <a:t>学生毕业后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133600"/>
            <a:ext cx="5264150" cy="2438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2800" dirty="0"/>
              <a:t>张思思</a:t>
            </a:r>
            <a:br>
              <a:rPr lang="en-US" sz="2925" dirty="0"/>
            </a:br>
            <a:r>
              <a:rPr lang="en-US" sz="2400" dirty="0"/>
              <a:t>Honeywell</a:t>
            </a:r>
            <a:r>
              <a:rPr lang="zh-CN" altLang="en-US" sz="2400" dirty="0"/>
              <a:t>霍尼韦尔</a:t>
            </a:r>
            <a:r>
              <a:rPr lang="en-US" sz="2400" dirty="0"/>
              <a:t> </a:t>
            </a:r>
            <a:r>
              <a:rPr lang="zh-CN" altLang="en-US" sz="2400" dirty="0"/>
              <a:t>市场战略专员</a:t>
            </a:r>
            <a:br>
              <a:rPr lang="en-US" altLang="zh-CN" sz="2400" dirty="0"/>
            </a:br>
            <a:br>
              <a:rPr lang="en-US" altLang="zh-CN" sz="2400" dirty="0"/>
            </a:br>
            <a:r>
              <a:rPr lang="zh-CN" altLang="en-US" sz="2400" b="0" dirty="0"/>
              <a:t>我非常自豪可以成为天普大学的一员，并且无比怀念我在天普的时光。我时常想念那里的人，那座城市，那个校园，包括校园里的小松鼠和美国味道的中餐。我在这里学到了很多东西，不仅是在课堂上，也来自学校的各种各样的活动和组织中。两年的学习中，天普大学给予了我很多，丰富了我的人生，我很感谢她。</a:t>
            </a:r>
            <a:br>
              <a:rPr lang="en-US" altLang="zh-CN" sz="2400" b="0" dirty="0"/>
            </a:br>
            <a:r>
              <a:rPr lang="en-US" altLang="zh-CN" sz="2400" b="0" dirty="0"/>
              <a:t>                                                                ——2016</a:t>
            </a:r>
            <a:r>
              <a:rPr lang="zh-CN" altLang="en-US" sz="2400" b="0" dirty="0"/>
              <a:t>年</a:t>
            </a:r>
            <a:r>
              <a:rPr lang="en-US" altLang="zh-CN" sz="2400" b="0" dirty="0"/>
              <a:t>3</a:t>
            </a:r>
            <a:r>
              <a:rPr lang="zh-CN" altLang="en-US" sz="2400" b="0" dirty="0"/>
              <a:t>月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sz="quarter" idx="4294967295"/>
          </p:nvPr>
        </p:nvSpPr>
        <p:spPr>
          <a:xfrm>
            <a:off x="495300" y="5562600"/>
            <a:ext cx="9117012" cy="99060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zh-CN" altLang="en-US" sz="2000" b="1" dirty="0">
                <a:latin typeface="+mj-lt"/>
              </a:rPr>
              <a:t>本科</a:t>
            </a:r>
            <a:r>
              <a:rPr lang="en-US" sz="2000" b="1" dirty="0">
                <a:latin typeface="+mj-lt"/>
              </a:rPr>
              <a:t>: </a:t>
            </a:r>
            <a:r>
              <a:rPr lang="zh-CN" altLang="en-US" sz="2000" dirty="0">
                <a:latin typeface="+mj-lt"/>
              </a:rPr>
              <a:t>中国科技大学 生命科学学士学位</a:t>
            </a:r>
            <a:endParaRPr lang="en-US" sz="2000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000" b="1" dirty="0">
                <a:latin typeface="+mj-lt"/>
              </a:rPr>
              <a:t>DBMD: </a:t>
            </a:r>
            <a:r>
              <a:rPr lang="zh-CN" altLang="en-US" sz="2000" b="1" dirty="0">
                <a:latin typeface="+mj-lt"/>
              </a:rPr>
              <a:t>天普大学</a:t>
            </a:r>
            <a:r>
              <a:rPr lang="en-US" sz="2000" b="1" dirty="0">
                <a:latin typeface="+mj-lt"/>
              </a:rPr>
              <a:t> </a:t>
            </a:r>
            <a:r>
              <a:rPr lang="zh-CN" altLang="en-US" sz="2000" dirty="0">
                <a:latin typeface="+mj-lt"/>
              </a:rPr>
              <a:t>通讯管理硕士学位</a:t>
            </a:r>
            <a:endParaRPr lang="en-US" sz="20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" y="533400"/>
            <a:ext cx="89154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DBMD 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277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65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797050"/>
            <a:ext cx="3962400" cy="2927350"/>
          </a:xfrm>
        </p:spPr>
        <p:txBody>
          <a:bodyPr/>
          <a:lstStyle/>
          <a:p>
            <a:pPr>
              <a:defRPr/>
            </a:pPr>
            <a:r>
              <a:rPr lang="en-US" sz="3100" dirty="0"/>
              <a:t>Yan Wang</a:t>
            </a:r>
            <a:br>
              <a:rPr lang="en-US" sz="3100" dirty="0"/>
            </a:br>
            <a:r>
              <a:rPr lang="en-US" altLang="zh-CN" sz="3100" dirty="0"/>
              <a:t>XYZ Impression</a:t>
            </a:r>
            <a:br>
              <a:rPr lang="en-US" altLang="zh-CN" sz="3100" dirty="0"/>
            </a:br>
            <a:r>
              <a:rPr lang="zh-CN" altLang="en-US" sz="3100" dirty="0"/>
              <a:t>纽约顶级时尚工作室摄影师</a:t>
            </a:r>
            <a:endParaRPr lang="en-US" sz="3250" dirty="0"/>
          </a:p>
        </p:txBody>
      </p:sp>
      <p:sp>
        <p:nvSpPr>
          <p:cNvPr id="3" name="Subtitle 2"/>
          <p:cNvSpPr>
            <a:spLocks noGrp="1"/>
          </p:cNvSpPr>
          <p:nvPr>
            <p:ph sz="quarter" idx="4294967295"/>
          </p:nvPr>
        </p:nvSpPr>
        <p:spPr>
          <a:xfrm>
            <a:off x="692150" y="5418138"/>
            <a:ext cx="9017000" cy="126206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zh-CN" altLang="en-US" sz="2000" dirty="0">
                <a:latin typeface="+mj-lt"/>
              </a:rPr>
              <a:t>本科</a:t>
            </a:r>
            <a:r>
              <a:rPr lang="en-US" sz="2000" dirty="0">
                <a:latin typeface="+mj-lt"/>
              </a:rPr>
              <a:t>: </a:t>
            </a:r>
            <a:r>
              <a:rPr lang="zh-CN" altLang="en-US" sz="2000" dirty="0">
                <a:latin typeface="+mj-lt"/>
              </a:rPr>
              <a:t>厦门大学 市场营销与广告学士学位</a:t>
            </a:r>
            <a:endParaRPr lang="en-US" sz="2000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latin typeface="+mj-lt"/>
              </a:rPr>
              <a:t>DBMD: </a:t>
            </a:r>
            <a:r>
              <a:rPr lang="zh-CN" altLang="en-US" sz="2000" dirty="0">
                <a:latin typeface="+mj-lt"/>
              </a:rPr>
              <a:t>天普大学 通讯管理硕士学位</a:t>
            </a:r>
            <a:endParaRPr lang="en-US" sz="2000" dirty="0">
              <a:latin typeface="+mj-lt"/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560513"/>
            <a:ext cx="3109913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300" y="533400"/>
            <a:ext cx="89154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DBMD Alumni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 flipH="1" flipV="1">
            <a:off x="7007224" y="-214313"/>
            <a:ext cx="3049591" cy="6697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5999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-28575" y="2616200"/>
            <a:ext cx="1936752" cy="4291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5196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 rot="10800000">
            <a:off x="8026399" y="-53977"/>
            <a:ext cx="1938341" cy="245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A002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50" name="image2.png"/>
          <p:cNvPicPr/>
          <p:nvPr/>
        </p:nvPicPr>
        <p:blipFill>
          <a:blip r:embed="rId3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1908174" y="227693"/>
            <a:ext cx="2697296" cy="48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0"/>
            <a:r>
              <a:rPr sz="2700" b="1">
                <a:latin typeface="Choplin"/>
                <a:ea typeface="Choplin"/>
                <a:cs typeface="Choplin"/>
                <a:sym typeface="Choplin"/>
              </a:rPr>
              <a:t>在世界获得成功</a:t>
            </a:r>
            <a:r>
              <a:rPr sz="2700" b="1">
                <a:latin typeface="Choplin Book Italic"/>
                <a:ea typeface="Choplin Book Italic"/>
                <a:cs typeface="Choplin Book Italic"/>
                <a:sym typeface="Choplin Book Italic"/>
              </a:rPr>
              <a:t>: </a:t>
            </a:r>
          </a:p>
        </p:txBody>
      </p:sp>
      <p:sp>
        <p:nvSpPr>
          <p:cNvPr id="253" name="Shape 253"/>
          <p:cNvSpPr/>
          <p:nvPr/>
        </p:nvSpPr>
        <p:spPr>
          <a:xfrm>
            <a:off x="4038600" y="1014411"/>
            <a:ext cx="5562600" cy="464727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dirty="0" err="1">
                <a:latin typeface="黑体"/>
                <a:ea typeface="黑体"/>
                <a:cs typeface="黑体"/>
                <a:sym typeface="黑体"/>
              </a:rPr>
              <a:t>国家能源部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科威特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Cambria"/>
                <a:ea typeface="Cambria"/>
                <a:cs typeface="Cambria"/>
                <a:sym typeface="Cambria"/>
              </a:rPr>
              <a:t>Natura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Cosmeticos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巴西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黑体"/>
                <a:ea typeface="黑体"/>
                <a:cs typeface="黑体"/>
                <a:sym typeface="黑体"/>
              </a:rPr>
              <a:t>霂山资本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中国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黑体"/>
                <a:ea typeface="黑体"/>
                <a:cs typeface="黑体"/>
                <a:sym typeface="黑体"/>
              </a:rPr>
              <a:t>百奥泰国际会议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中国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Cambria"/>
                <a:ea typeface="Cambria"/>
                <a:cs typeface="Cambria"/>
                <a:sym typeface="Cambria"/>
              </a:rPr>
              <a:t>Samjong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KPMG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韩国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黑体"/>
                <a:ea typeface="黑体"/>
                <a:cs typeface="黑体"/>
                <a:sym typeface="黑体"/>
              </a:rPr>
              <a:t>釜山国际电影节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韩国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Cambria"/>
                <a:ea typeface="Cambria"/>
                <a:cs typeface="Cambria"/>
                <a:sym typeface="Cambria"/>
              </a:rPr>
              <a:t>Alimentacion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y 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Bienestar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SA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墨西哥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>
                <a:latin typeface="Cambria"/>
                <a:ea typeface="Cambria"/>
                <a:cs typeface="Cambria"/>
                <a:sym typeface="Cambria"/>
              </a:rPr>
              <a:t>HMI 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集团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台湾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Cambria"/>
                <a:ea typeface="Cambria"/>
                <a:cs typeface="Cambria"/>
                <a:sym typeface="Cambria"/>
              </a:rPr>
              <a:t>Immunocore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Limited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英国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>
                <a:latin typeface="黑体"/>
                <a:ea typeface="黑体"/>
                <a:cs typeface="黑体"/>
                <a:sym typeface="黑体"/>
              </a:rPr>
              <a:t>公共电视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dirty="0">
                <a:latin typeface="黑体"/>
                <a:ea typeface="黑体"/>
                <a:cs typeface="黑体"/>
                <a:sym typeface="黑体"/>
              </a:rPr>
              <a:t>台 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英国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>
                <a:latin typeface="Cambria"/>
                <a:ea typeface="Cambria"/>
                <a:cs typeface="Cambria"/>
                <a:sym typeface="Cambria"/>
              </a:rPr>
              <a:t>KEO International Consultants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阿联酋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dirty="0" err="1">
                <a:latin typeface="黑体"/>
                <a:ea typeface="黑体"/>
                <a:cs typeface="黑体"/>
                <a:sym typeface="黑体"/>
              </a:rPr>
              <a:t>年利达律师事务所（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Linklaters</a:t>
            </a:r>
            <a:r>
              <a:rPr dirty="0">
                <a:latin typeface="黑体"/>
                <a:ea typeface="黑体"/>
                <a:cs typeface="黑体"/>
                <a:sym typeface="黑体"/>
              </a:rPr>
              <a:t>）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英国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)</a:t>
            </a:r>
          </a:p>
        </p:txBody>
      </p:sp>
      <p:pic>
        <p:nvPicPr>
          <p:cNvPr id="254" name="image32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7200" y="1176337"/>
            <a:ext cx="3962400" cy="3962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915400" cy="990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br>
              <a:rPr lang="en-US" sz="3200" dirty="0"/>
            </a:br>
            <a:br>
              <a:rPr lang="en-US" sz="3200" dirty="0"/>
            </a:br>
            <a:r>
              <a:rPr lang="zh-CN" altLang="en-US" dirty="0">
                <a:solidFill>
                  <a:schemeClr val="tx1"/>
                </a:solidFill>
              </a:rPr>
              <a:t>申请日期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solidFill>
                  <a:srgbClr val="C00000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495300" y="1981200"/>
            <a:ext cx="5753100" cy="4144963"/>
          </a:xfrm>
        </p:spPr>
        <p:txBody>
          <a:bodyPr/>
          <a:lstStyle/>
          <a:p>
            <a:pPr eaLnBrk="1" hangingPunct="1">
              <a:buNone/>
            </a:pP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eaLnBrk="1" hangingPunct="1"/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秋季截止日期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:  3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eaLnBrk="1" hangingPunct="1"/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春季截止日期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:  10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eaLnBrk="1" hangingPunct="1"/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课程日期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	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	8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 – 12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endParaRPr lang="en-US" altLang="zh-CN" i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	1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 – 5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月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日</a:t>
            </a: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eaLnBrk="1" hangingPunct="1">
              <a:buNone/>
            </a:pPr>
            <a:r>
              <a:rPr lang="zh-CN" altLang="en-US" dirty="0">
                <a:latin typeface="Calibri" pitchFamily="34" charset="0"/>
                <a:ea typeface="宋体" pitchFamily="2" charset="-122"/>
                <a:cs typeface="Calibri" pitchFamily="34" charset="0"/>
              </a:rPr>
              <a:t>   网申链接：</a:t>
            </a:r>
            <a:r>
              <a:rPr lang="en-US" altLang="zh-CN" sz="3200" dirty="0">
                <a:latin typeface="Calibri" pitchFamily="34" charset="0"/>
                <a:ea typeface="宋体" pitchFamily="2" charset="-122"/>
                <a:cs typeface="Calibri" pitchFamily="34" charset="0"/>
              </a:rPr>
              <a:t>  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  <a:hlinkClick r:id="rId2"/>
              </a:rPr>
              <a:t>temple.edu/international/</a:t>
            </a:r>
            <a:r>
              <a:rPr lang="en-US" altLang="zh-CN" dirty="0" err="1">
                <a:latin typeface="Calibri" pitchFamily="34" charset="0"/>
                <a:ea typeface="宋体" pitchFamily="2" charset="-122"/>
                <a:cs typeface="Calibri" pitchFamily="34" charset="0"/>
                <a:hlinkClick r:id="rId2"/>
              </a:rPr>
              <a:t>gp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  <a:hlinkClick r:id="rId2"/>
              </a:rPr>
              <a:t>/programs/dbmd.html</a:t>
            </a:r>
            <a:r>
              <a:rPr lang="en-US" altLang="zh-CN" dirty="0">
                <a:latin typeface="Calibri" pitchFamily="34" charset="0"/>
                <a:ea typeface="宋体" pitchFamily="2" charset="-122"/>
                <a:cs typeface="Calibri" pitchFamily="34" charset="0"/>
              </a:rPr>
              <a:t>    </a:t>
            </a:r>
          </a:p>
          <a:p>
            <a:pPr eaLnBrk="1" hangingPunct="1">
              <a:buFontTx/>
              <a:buNone/>
            </a:pPr>
            <a:endParaRPr lang="en-US" altLang="zh-CN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38916" name="Picture 3" descr="G:\photos\BestOfTUphotog-2009\070208_MainCampusStock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9479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2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9560000">
            <a:off x="7732710" y="-2870200"/>
            <a:ext cx="7662865" cy="546417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-58740" y="1403348"/>
            <a:ext cx="4041780" cy="5629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168">
              <a:alpha val="39999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08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79525" y="-466725"/>
            <a:ext cx="855663" cy="1292225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-28577" y="-315914"/>
            <a:ext cx="2459042" cy="7208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211" name="image2.png"/>
          <p:cNvPicPr/>
          <p:nvPr/>
        </p:nvPicPr>
        <p:blipFill>
          <a:blip r:embed="rId4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>
            <a:spLocks noGrp="1"/>
          </p:cNvSpPr>
          <p:nvPr>
            <p:ph type="title" idx="4294967295"/>
          </p:nvPr>
        </p:nvSpPr>
        <p:spPr>
          <a:xfrm>
            <a:off x="1127125" y="0"/>
            <a:ext cx="89154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>
                <a:latin typeface="宋体"/>
                <a:ea typeface="宋体"/>
                <a:cs typeface="宋体"/>
                <a:sym typeface="宋体"/>
              </a:rPr>
              <a:t>体育运动与社团活动</a:t>
            </a:r>
            <a:r>
              <a:rPr sz="3600" b="1">
                <a:latin typeface="Choplin Book Italic"/>
                <a:ea typeface="Choplin Book Italic"/>
                <a:cs typeface="Choplin Book Italic"/>
                <a:sym typeface="Choplin Book Italic"/>
              </a:rPr>
              <a:t>	</a:t>
            </a:r>
          </a:p>
        </p:txBody>
      </p:sp>
      <p:pic>
        <p:nvPicPr>
          <p:cNvPr id="213" name="image21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81850" y="685800"/>
            <a:ext cx="2514600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22.jpeg"/>
          <p:cNvPicPr/>
          <p:nvPr/>
        </p:nvPicPr>
        <p:blipFill>
          <a:blip r:embed="rId6" cstate="print">
            <a:extLst/>
          </a:blip>
          <a:srcRect l="13755" r="19264" b="10261"/>
          <a:stretch>
            <a:fillRect/>
          </a:stretch>
        </p:blipFill>
        <p:spPr>
          <a:xfrm>
            <a:off x="3657599" y="990599"/>
            <a:ext cx="2824166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23.jpeg"/>
          <p:cNvPicPr/>
          <p:nvPr/>
        </p:nvPicPr>
        <p:blipFill>
          <a:blip r:embed="rId7" cstate="print">
            <a:extLst/>
          </a:blip>
          <a:srcRect t="12805" r="15818" b="16084"/>
          <a:stretch>
            <a:fillRect/>
          </a:stretch>
        </p:blipFill>
        <p:spPr>
          <a:xfrm>
            <a:off x="7019925" y="3581398"/>
            <a:ext cx="2838450" cy="2397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24.jpeg"/>
          <p:cNvPicPr/>
          <p:nvPr/>
        </p:nvPicPr>
        <p:blipFill>
          <a:blip r:embed="rId8" cstate="print">
            <a:extLst/>
          </a:blip>
          <a:srcRect r="4914" b="15199"/>
          <a:stretch>
            <a:fillRect/>
          </a:stretch>
        </p:blipFill>
        <p:spPr>
          <a:xfrm>
            <a:off x="4114798" y="2628898"/>
            <a:ext cx="3562354" cy="190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25.jpeg"/>
          <p:cNvPicPr/>
          <p:nvPr/>
        </p:nvPicPr>
        <p:blipFill>
          <a:blip r:embed="rId9" cstate="print">
            <a:extLst/>
          </a:blip>
          <a:srcRect l="19583"/>
          <a:stretch>
            <a:fillRect/>
          </a:stretch>
        </p:blipFill>
        <p:spPr>
          <a:xfrm>
            <a:off x="258762" y="1066800"/>
            <a:ext cx="3225801" cy="29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26.jpeg"/>
          <p:cNvPicPr/>
          <p:nvPr/>
        </p:nvPicPr>
        <p:blipFill>
          <a:blip r:embed="rId10" cstate="print">
            <a:extLst/>
          </a:blip>
          <a:srcRect t="21748" b="13142"/>
          <a:stretch>
            <a:fillRect/>
          </a:stretch>
        </p:blipFill>
        <p:spPr>
          <a:xfrm>
            <a:off x="-113927" y="4441554"/>
            <a:ext cx="6348585" cy="226563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3082925" y="4572000"/>
            <a:ext cx="4648200" cy="279400"/>
          </a:xfrm>
          <a:prstGeom prst="rect">
            <a:avLst/>
          </a:prstGeom>
          <a:gradFill>
            <a:gsLst>
              <a:gs pos="0">
                <a:srgbClr val="F0A2A5"/>
              </a:gs>
              <a:gs pos="35000">
                <a:srgbClr val="F3BEC1"/>
              </a:gs>
              <a:gs pos="100000">
                <a:srgbClr val="FBE5E6"/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latin typeface="Colfax Medium"/>
                <a:ea typeface="Colfax Medium"/>
                <a:cs typeface="Colfax Medium"/>
                <a:sym typeface="Colfax Medium"/>
              </a:rPr>
              <a:t>300</a:t>
            </a:r>
            <a:r>
              <a:rPr>
                <a:latin typeface="黑体"/>
                <a:ea typeface="黑体"/>
                <a:cs typeface="黑体"/>
                <a:sym typeface="黑体"/>
              </a:rPr>
              <a:t>个大学联谊会与学生社团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2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9560000">
            <a:off x="7732710" y="-2870200"/>
            <a:ext cx="7662865" cy="546417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-58740" y="1403348"/>
            <a:ext cx="4041780" cy="5629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168">
              <a:alpha val="39999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3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79525" y="-466725"/>
            <a:ext cx="855663" cy="1292225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-28577" y="-315914"/>
            <a:ext cx="2459042" cy="7208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226" name="image2.png"/>
          <p:cNvPicPr/>
          <p:nvPr/>
        </p:nvPicPr>
        <p:blipFill>
          <a:blip r:embed="rId4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>
            <a:spLocks noGrp="1"/>
          </p:cNvSpPr>
          <p:nvPr>
            <p:ph type="title" idx="4294967295"/>
          </p:nvPr>
        </p:nvSpPr>
        <p:spPr>
          <a:xfrm>
            <a:off x="1127125" y="0"/>
            <a:ext cx="89154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 lvl="0">
              <a:defRPr sz="1800"/>
            </a:pPr>
            <a:r>
              <a:rPr sz="3600"/>
              <a:t>天普大学橄榄球队</a:t>
            </a:r>
          </a:p>
        </p:txBody>
      </p:sp>
      <p:pic>
        <p:nvPicPr>
          <p:cNvPr id="228" name="image27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62378" y="1300105"/>
            <a:ext cx="3517195" cy="468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28.jpe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705300" y="1522540"/>
            <a:ext cx="5185494" cy="388912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4846956" y="5628259"/>
            <a:ext cx="2366328" cy="861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200">
                <a:latin typeface="+mn-lt"/>
                <a:ea typeface="+mn-ea"/>
                <a:cs typeface="+mn-cs"/>
                <a:sym typeface="Avenir Roman"/>
              </a:rPr>
              <a:t>林肯金融球场 </a:t>
            </a:r>
          </a:p>
          <a:p>
            <a:pPr lvl="0"/>
            <a:r>
              <a:rPr sz="2200">
                <a:latin typeface="+mn-lt"/>
                <a:ea typeface="+mn-ea"/>
                <a:cs typeface="+mn-cs"/>
                <a:sym typeface="Avenir Roman"/>
              </a:rPr>
              <a:t>将近70000个座位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10800000">
            <a:off x="7943849" y="-53977"/>
            <a:ext cx="2097091" cy="473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CA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295399" y="433910"/>
            <a:ext cx="1929409" cy="56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419" tIns="37419" rIns="37419" bIns="37419" anchor="ctr">
            <a:spAutoFit/>
          </a:bodyPr>
          <a:lstStyle>
            <a:lvl1pPr>
              <a:defRPr sz="2700" b="1"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 b="0"/>
            </a:pPr>
            <a:r>
              <a:rPr lang="zh-CN" altLang="en-US" sz="3200" b="1" dirty="0"/>
              <a:t>著名校友</a:t>
            </a:r>
            <a:endParaRPr sz="3200" b="1" dirty="0"/>
          </a:p>
        </p:txBody>
      </p:sp>
      <p:sp>
        <p:nvSpPr>
          <p:cNvPr id="138" name="Shape 138"/>
          <p:cNvSpPr/>
          <p:nvPr/>
        </p:nvSpPr>
        <p:spPr>
          <a:xfrm>
            <a:off x="-28577" y="3948112"/>
            <a:ext cx="6096004" cy="295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>
              <a:alpha val="5019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-28576" y="1777999"/>
            <a:ext cx="1933577" cy="525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253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0" name="image2.png"/>
          <p:cNvPicPr/>
          <p:nvPr/>
        </p:nvPicPr>
        <p:blipFill>
          <a:blip r:embed="rId3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6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301160" y="-557213"/>
            <a:ext cx="604840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600199" y="5021262"/>
            <a:ext cx="6425607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500"/>
              </a:spcBef>
            </a:pPr>
            <a:r>
              <a:rPr sz="2400">
                <a:latin typeface="Colfax Medium"/>
                <a:ea typeface="Colfax Medium"/>
                <a:cs typeface="Colfax Medium"/>
                <a:sym typeface="Colfax Medium"/>
              </a:rPr>
              <a:t>1979</a:t>
            </a:r>
            <a:r>
              <a:rPr sz="2400">
                <a:latin typeface="黑体"/>
                <a:ea typeface="黑体"/>
                <a:cs typeface="黑体"/>
                <a:sym typeface="黑体"/>
              </a:rPr>
              <a:t>年</a:t>
            </a:r>
            <a:r>
              <a:rPr sz="2400">
                <a:latin typeface="Colfax Medium"/>
                <a:ea typeface="Colfax Medium"/>
                <a:cs typeface="Colfax Medium"/>
                <a:sym typeface="Colfax Medium"/>
              </a:rPr>
              <a:t>1</a:t>
            </a:r>
            <a:r>
              <a:rPr sz="2400">
                <a:latin typeface="黑体"/>
                <a:ea typeface="黑体"/>
                <a:cs typeface="黑体"/>
                <a:sym typeface="黑体"/>
              </a:rPr>
              <a:t>月天普大学校长授予副总理邓小平荣誉博士学位。</a:t>
            </a:r>
          </a:p>
        </p:txBody>
      </p:sp>
      <p:pic>
        <p:nvPicPr>
          <p:cNvPr id="143" name="image13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7200" y="1498600"/>
            <a:ext cx="37719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14.jpe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419600" y="939800"/>
            <a:ext cx="4829175" cy="353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8.png" descr="TU_Dots_GREY8lines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48412"/>
            <a:ext cx="9906000" cy="55880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-28577" y="-34925"/>
            <a:ext cx="1390652" cy="694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 rot="10800000">
            <a:off x="5673725" y="-279401"/>
            <a:ext cx="4383088" cy="2112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92D7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-28576" y="4002087"/>
            <a:ext cx="3375028" cy="290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253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6" name="image2.png"/>
          <p:cNvPicPr/>
          <p:nvPr/>
        </p:nvPicPr>
        <p:blipFill>
          <a:blip r:embed="rId4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1179512" y="267245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pic>
        <p:nvPicPr>
          <p:cNvPr id="238" name="image29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257800" y="914400"/>
            <a:ext cx="4327525" cy="29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30.jpe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522412" y="1128712"/>
            <a:ext cx="3529013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31.jpe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228850" y="3430587"/>
            <a:ext cx="2932115" cy="271145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5257799" y="4343399"/>
            <a:ext cx="2883158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dirty="0" err="1">
                <a:latin typeface="宋体"/>
                <a:ea typeface="宋体"/>
                <a:cs typeface="宋体"/>
                <a:sym typeface="宋体"/>
              </a:rPr>
              <a:t>摩根楼（</a:t>
            </a:r>
            <a:r>
              <a:rPr b="1" dirty="0" err="1">
                <a:latin typeface="Colfax Medium"/>
                <a:ea typeface="Colfax Medium"/>
                <a:cs typeface="Colfax Medium"/>
                <a:sym typeface="Colfax Medium"/>
              </a:rPr>
              <a:t>Morgan</a:t>
            </a:r>
            <a:r>
              <a:rPr b="1" dirty="0">
                <a:latin typeface="Colfax Medium"/>
                <a:ea typeface="Colfax Medium"/>
                <a:cs typeface="Colfax Medium"/>
                <a:sym typeface="Colfax Medium"/>
              </a:rPr>
              <a:t> Hall</a:t>
            </a:r>
            <a:r>
              <a:rPr dirty="0">
                <a:latin typeface="宋体"/>
                <a:ea typeface="宋体"/>
                <a:cs typeface="宋体"/>
                <a:sym typeface="宋体"/>
              </a:rPr>
              <a:t>）</a:t>
            </a:r>
            <a:r>
              <a:rPr b="1" dirty="0">
                <a:latin typeface="Colfax Medium"/>
                <a:ea typeface="Colfax Medium"/>
                <a:cs typeface="Colfax Medium"/>
                <a:sym typeface="Colfax Medium"/>
              </a:rPr>
              <a:t> –</a:t>
            </a:r>
          </a:p>
          <a:p>
            <a:pPr lvl="0">
              <a:buSzPct val="100000"/>
              <a:buFont typeface="Arial"/>
              <a:buChar char="•"/>
            </a:pP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24 </a:t>
            </a:r>
            <a:r>
              <a:rPr dirty="0">
                <a:latin typeface="宋体"/>
                <a:ea typeface="宋体"/>
                <a:cs typeface="宋体"/>
                <a:sym typeface="宋体"/>
              </a:rPr>
              <a:t>层</a:t>
            </a:r>
            <a:endParaRPr dirty="0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3 </a:t>
            </a:r>
            <a:r>
              <a:rPr dirty="0">
                <a:latin typeface="宋体"/>
                <a:ea typeface="宋体"/>
                <a:cs typeface="宋体"/>
                <a:sym typeface="宋体"/>
              </a:rPr>
              <a:t>栋</a:t>
            </a:r>
            <a:endParaRPr dirty="0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宋体"/>
                <a:ea typeface="宋体"/>
                <a:cs typeface="宋体"/>
                <a:sym typeface="宋体"/>
              </a:rPr>
              <a:t>附带平台</a:t>
            </a:r>
            <a:endParaRPr dirty="0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宋体"/>
                <a:ea typeface="宋体"/>
                <a:cs typeface="宋体"/>
                <a:sym typeface="宋体"/>
              </a:rPr>
              <a:t>每套房间设有平板电视</a:t>
            </a:r>
            <a:endParaRPr dirty="0">
              <a:latin typeface="Colfax Medium"/>
              <a:ea typeface="Colfax Medium"/>
              <a:cs typeface="Colfax Medium"/>
              <a:sym typeface="Colfax Medium"/>
            </a:endParaRPr>
          </a:p>
          <a:p>
            <a:pPr lvl="0">
              <a:buSzPct val="100000"/>
              <a:buFont typeface="Arial"/>
              <a:buChar char="•"/>
            </a:pPr>
            <a:r>
              <a:rPr dirty="0" err="1">
                <a:latin typeface="宋体"/>
                <a:ea typeface="宋体"/>
                <a:cs typeface="宋体"/>
                <a:sym typeface="宋体"/>
              </a:rPr>
              <a:t>加入到国际化的学习社区</a:t>
            </a:r>
            <a:r>
              <a:rPr dirty="0"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</a:p>
        </p:txBody>
      </p:sp>
      <p:sp>
        <p:nvSpPr>
          <p:cNvPr id="242" name="Shape 242"/>
          <p:cNvSpPr/>
          <p:nvPr/>
        </p:nvSpPr>
        <p:spPr>
          <a:xfrm>
            <a:off x="334167" y="4297362"/>
            <a:ext cx="2649541" cy="523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dirty="0">
                <a:latin typeface="Cambria"/>
                <a:ea typeface="Cambria"/>
                <a:cs typeface="Cambria"/>
                <a:sym typeface="Cambria"/>
              </a:rPr>
              <a:t>7 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栋校内宿舍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  <a:p>
            <a:pPr lvl="0"/>
            <a:r>
              <a:rPr b="1" dirty="0">
                <a:latin typeface="Cambria"/>
                <a:ea typeface="Cambria"/>
                <a:cs typeface="Cambria"/>
                <a:sym typeface="Cambria"/>
              </a:rPr>
              <a:t>15 </a:t>
            </a:r>
            <a:r>
              <a:rPr dirty="0" err="1">
                <a:latin typeface="黑体"/>
                <a:ea typeface="黑体"/>
                <a:cs typeface="黑体"/>
                <a:sym typeface="黑体"/>
              </a:rPr>
              <a:t>个学住社区</a:t>
            </a:r>
            <a:endParaRPr dirty="0">
              <a:latin typeface="黑体"/>
              <a:ea typeface="黑体"/>
              <a:cs typeface="黑体"/>
              <a:sym typeface="黑体"/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title" idx="4294967295"/>
          </p:nvPr>
        </p:nvSpPr>
        <p:spPr>
          <a:xfrm>
            <a:off x="1127125" y="0"/>
            <a:ext cx="89154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3600" dirty="0"/>
              <a:t>饮食与</a:t>
            </a:r>
            <a:r>
              <a:rPr sz="3600" dirty="0" err="1">
                <a:solidFill>
                  <a:srgbClr val="323232"/>
                </a:solidFill>
              </a:rPr>
              <a:t>住宿</a:t>
            </a:r>
            <a:r>
              <a:rPr sz="3600" dirty="0">
                <a:latin typeface="Choplin Book Italic"/>
                <a:ea typeface="Choplin Book Italic"/>
                <a:cs typeface="Choplin Book Italic"/>
                <a:sym typeface="Choplin Book Italic"/>
              </a:rPr>
              <a:t>	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C:\Users\mac\Desktop\宿舍\20100824_MoveIn_1300_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476672"/>
            <a:ext cx="3246700" cy="2160240"/>
          </a:xfrm>
          <a:prstGeom prst="rect">
            <a:avLst/>
          </a:prstGeom>
          <a:noFill/>
        </p:spPr>
      </p:pic>
      <p:pic>
        <p:nvPicPr>
          <p:cNvPr id="2063" name="Picture 15" descr="C:\Users\mac\Desktop\宿舍\20130913_Housing_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224" y="2564904"/>
            <a:ext cx="2811692" cy="1871533"/>
          </a:xfrm>
          <a:prstGeom prst="rect">
            <a:avLst/>
          </a:prstGeom>
          <a:noFill/>
        </p:spPr>
      </p:pic>
      <p:pic>
        <p:nvPicPr>
          <p:cNvPr id="2064" name="Picture 16" descr="C:\Users\mac\Desktop\宿舍\DSC00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360" y="692696"/>
            <a:ext cx="3109640" cy="1747618"/>
          </a:xfrm>
          <a:prstGeom prst="rect">
            <a:avLst/>
          </a:prstGeom>
          <a:noFill/>
        </p:spPr>
      </p:pic>
      <p:pic>
        <p:nvPicPr>
          <p:cNvPr id="2065" name="Picture 17" descr="C:\Users\mac\Desktop\宿舍\DSC00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872" y="692696"/>
            <a:ext cx="2890541" cy="1768500"/>
          </a:xfrm>
          <a:prstGeom prst="rect">
            <a:avLst/>
          </a:prstGeom>
          <a:noFill/>
        </p:spPr>
      </p:pic>
      <p:pic>
        <p:nvPicPr>
          <p:cNvPr id="2066" name="Picture 18" descr="C:\Users\mac\Desktop\宿舍\Ghits_RSB_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7096" y="4437112"/>
            <a:ext cx="2736304" cy="1821923"/>
          </a:xfrm>
          <a:prstGeom prst="rect">
            <a:avLst/>
          </a:prstGeom>
          <a:noFill/>
        </p:spPr>
      </p:pic>
      <p:pic>
        <p:nvPicPr>
          <p:cNvPr id="2067" name="Picture 19" descr="C:\Users\mac\Desktop\宿舍\IMG_02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488" y="2708920"/>
            <a:ext cx="5328592" cy="399644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c\Desktop\IMG_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712" y="3789040"/>
            <a:ext cx="4811201" cy="2952328"/>
          </a:xfrm>
          <a:prstGeom prst="rect">
            <a:avLst/>
          </a:prstGeom>
          <a:noFill/>
        </p:spPr>
      </p:pic>
      <p:pic>
        <p:nvPicPr>
          <p:cNvPr id="3075" name="Picture 3" descr="C:\Users\mac\Desktop\IMG_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5622">
            <a:off x="173041" y="817125"/>
            <a:ext cx="4176464" cy="3132348"/>
          </a:xfrm>
          <a:prstGeom prst="rect">
            <a:avLst/>
          </a:prstGeom>
          <a:noFill/>
        </p:spPr>
      </p:pic>
      <p:pic>
        <p:nvPicPr>
          <p:cNvPr id="3076" name="Picture 4" descr="C:\Users\mac\Desktop\IMG_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9771">
            <a:off x="5242558" y="675143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-28576" y="-34925"/>
            <a:ext cx="3006726" cy="694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BC0A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 rot="10800000">
            <a:off x="8026399" y="-53977"/>
            <a:ext cx="1938341" cy="7085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92D7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-28576" y="4002087"/>
            <a:ext cx="3375028" cy="290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253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1" name="image2.png"/>
          <p:cNvPicPr/>
          <p:nvPr/>
        </p:nvPicPr>
        <p:blipFill>
          <a:blip r:embed="rId2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33.jpeg" descr="Polic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62000" y="914400"/>
            <a:ext cx="4657725" cy="2805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34.jpeg" descr="NiteLights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658935" y="3813175"/>
            <a:ext cx="3760790" cy="2601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9.png" descr="TU_Dots_white_extended.png"/>
          <p:cNvPicPr/>
          <p:nvPr/>
        </p:nvPicPr>
        <p:blipFill>
          <a:blip r:embed="rId5" cstate="print">
            <a:extLst/>
          </a:blip>
          <a:srcRect l="58534"/>
          <a:stretch>
            <a:fillRect/>
          </a:stretch>
        </p:blipFill>
        <p:spPr>
          <a:xfrm>
            <a:off x="7827960" y="-1147763"/>
            <a:ext cx="2425703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1179512" y="255587"/>
            <a:ext cx="8877301" cy="425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2622549" y="258235"/>
            <a:ext cx="2602139" cy="42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419" tIns="37419" rIns="37419" bIns="37419" anchor="ctr">
            <a:spAutoFit/>
          </a:bodyPr>
          <a:lstStyle/>
          <a:p>
            <a:pPr lvl="1" indent="457200"/>
            <a:r>
              <a:rPr sz="2700" b="1">
                <a:latin typeface="Choplin"/>
                <a:ea typeface="Choplin"/>
                <a:cs typeface="Choplin"/>
                <a:sym typeface="Choplin"/>
              </a:rPr>
              <a:t>安全至关重要</a:t>
            </a:r>
          </a:p>
        </p:txBody>
      </p:sp>
      <p:sp>
        <p:nvSpPr>
          <p:cNvPr id="267" name="Shape 267"/>
          <p:cNvSpPr/>
          <p:nvPr/>
        </p:nvSpPr>
        <p:spPr>
          <a:xfrm>
            <a:off x="5762624" y="1749424"/>
            <a:ext cx="3221041" cy="2855342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85750" lvl="0" indent="-285750">
              <a:buSzPct val="100000"/>
              <a:buFont typeface="Arial"/>
              <a:buChar char="•"/>
            </a:pPr>
            <a:r>
              <a:rPr>
                <a:latin typeface="黑体"/>
                <a:ea typeface="黑体"/>
                <a:cs typeface="黑体"/>
                <a:sym typeface="黑体"/>
              </a:rPr>
              <a:t>运动场照明设备</a:t>
            </a: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>
                <a:latin typeface="黑体"/>
                <a:ea typeface="黑体"/>
                <a:cs typeface="黑体"/>
                <a:sym typeface="黑体"/>
              </a:rPr>
              <a:t>校园内 </a:t>
            </a:r>
            <a:r>
              <a:rPr>
                <a:latin typeface="Colfax Medium"/>
                <a:ea typeface="Colfax Medium"/>
                <a:cs typeface="Colfax Medium"/>
                <a:sym typeface="Colfax Medium"/>
              </a:rPr>
              <a:t>65</a:t>
            </a:r>
            <a:r>
              <a:rPr>
                <a:latin typeface="黑体"/>
                <a:ea typeface="黑体"/>
                <a:cs typeface="黑体"/>
                <a:sym typeface="黑体"/>
              </a:rPr>
              <a:t>个公用联系平台</a:t>
            </a: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>
                <a:latin typeface="黑体"/>
                <a:ea typeface="黑体"/>
                <a:cs typeface="黑体"/>
                <a:sym typeface="黑体"/>
              </a:rPr>
              <a:t>预警信息系统</a:t>
            </a: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>
                <a:latin typeface="黑体"/>
                <a:ea typeface="黑体"/>
                <a:cs typeface="黑体"/>
                <a:sym typeface="黑体"/>
              </a:rPr>
              <a:t>免费夜间班车服务</a:t>
            </a:r>
            <a:r>
              <a:rPr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</a:p>
          <a:p>
            <a:pPr marL="285750" lvl="0" indent="-285750">
              <a:buSzPct val="100000"/>
              <a:buFont typeface="Arial"/>
              <a:buChar char="•"/>
            </a:pPr>
            <a:endParaRPr>
              <a:latin typeface="Colfax Medium"/>
              <a:ea typeface="Colfax Medium"/>
              <a:cs typeface="Colfax Medium"/>
              <a:sym typeface="Colfax Medium"/>
            </a:endParaRPr>
          </a:p>
          <a:p>
            <a:pPr marL="285750" lvl="0" indent="-285750">
              <a:buSzPct val="100000"/>
              <a:buFont typeface="Arial"/>
              <a:buChar char="•"/>
            </a:pPr>
            <a:r>
              <a:rPr>
                <a:latin typeface="Colfax Medium"/>
                <a:ea typeface="Colfax Medium"/>
                <a:cs typeface="Colfax Medium"/>
                <a:sym typeface="Colfax Medium"/>
              </a:rPr>
              <a:t>700</a:t>
            </a:r>
            <a:r>
              <a:rPr>
                <a:latin typeface="黑体"/>
                <a:ea typeface="黑体"/>
                <a:cs typeface="黑体"/>
                <a:sym typeface="黑体"/>
              </a:rPr>
              <a:t>个摄像头一天</a:t>
            </a:r>
            <a:r>
              <a:rPr>
                <a:latin typeface="Colfax Medium"/>
                <a:ea typeface="Colfax Medium"/>
                <a:cs typeface="Colfax Medium"/>
                <a:sym typeface="Colfax Medium"/>
              </a:rPr>
              <a:t>24</a:t>
            </a:r>
            <a:r>
              <a:rPr>
                <a:latin typeface="黑体"/>
                <a:ea typeface="黑体"/>
                <a:cs typeface="黑体"/>
                <a:sym typeface="黑体"/>
              </a:rPr>
              <a:t>小时监控校区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585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4000">
                <a:solidFill>
                  <a:schemeClr val="tx1"/>
                </a:solidFill>
              </a:rPr>
              <a:t>天普大学  期待你的到来！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390650"/>
            <a:ext cx="39465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4607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3046413"/>
            <a:ext cx="37179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2025"/>
            <a:ext cx="335597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371600"/>
            <a:ext cx="286067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2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9568" y="116632"/>
            <a:ext cx="10513168" cy="761047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3947766" y="838555"/>
            <a:ext cx="2247901" cy="55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FFFFFF"/>
                </a:solidFill>
                <a:latin typeface="Colfax Bold Italic"/>
                <a:ea typeface="Colfax Bold Italic"/>
                <a:cs typeface="Colfax Bold Italic"/>
                <a:sym typeface="Colfax Bold Ital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联系我们</a:t>
            </a:r>
          </a:p>
        </p:txBody>
      </p:sp>
      <p:sp>
        <p:nvSpPr>
          <p:cNvPr id="355" name="Shape 355"/>
          <p:cNvSpPr/>
          <p:nvPr/>
        </p:nvSpPr>
        <p:spPr>
          <a:xfrm>
            <a:off x="1370971" y="1914783"/>
            <a:ext cx="7470461" cy="3984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419" tIns="37419" rIns="37419" bIns="37419" anchor="ctr">
            <a:sp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中国代表处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北京市海淀区清华同方科技广场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座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1101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86-10</a:t>
            </a: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82378802/ 83185878</a:t>
            </a:r>
          </a:p>
          <a:p>
            <a:pPr lvl="0" algn="ctr">
              <a:defRPr/>
            </a:pPr>
            <a:r>
              <a:rPr lang="zh-CN" altLang="en-US" sz="28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网页</a:t>
            </a:r>
            <a:r>
              <a:rPr lang="en-US" altLang="zh-CN" sz="28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:</a:t>
            </a:r>
            <a:r>
              <a:rPr lang="zh-CN" altLang="en-US" sz="28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 </a:t>
            </a:r>
            <a:r>
              <a:rPr lang="en-US" altLang="zh-CN" sz="28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admissions.temple.edu/International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CN" sz="28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邮箱： 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china@temple.edu</a:t>
            </a:r>
            <a:endParaRPr lang="zh-CN" altLang="en-US" sz="3200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Colfax Bold"/>
              <a:sym typeface="Colfax Bold"/>
            </a:endParaRPr>
          </a:p>
          <a:p>
            <a:pPr lvl="0" algn="ctr"/>
            <a:r>
              <a:rPr lang="zh-CN" altLang="en-US" sz="320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微信：</a:t>
            </a:r>
            <a:r>
              <a:rPr lang="en-US" altLang="zh-CN" sz="3200" dirty="0" err="1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olfax Bold"/>
                <a:sym typeface="Colfax Bold"/>
              </a:rPr>
              <a:t>Temple_China</a:t>
            </a:r>
            <a:endParaRPr lang="zh-CN" altLang="en-US" sz="3200" dirty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Colfax Bold"/>
              <a:sym typeface="Colfax Bold"/>
            </a:endParaRPr>
          </a:p>
          <a:p>
            <a:pPr algn="ctr"/>
            <a:endParaRPr sz="2700" dirty="0">
              <a:solidFill>
                <a:srgbClr val="FFFFFF"/>
              </a:solidFill>
              <a:latin typeface="Colfax Bold"/>
              <a:ea typeface="Colfax Bold"/>
              <a:cs typeface="Colfax Bold"/>
              <a:sym typeface="Colfax Bold"/>
            </a:endParaRPr>
          </a:p>
          <a:p>
            <a:pPr lvl="0" algn="ctr"/>
            <a:endParaRPr sz="2700" dirty="0">
              <a:solidFill>
                <a:srgbClr val="FFFFFF"/>
              </a:solidFill>
              <a:latin typeface="Colfax Bold"/>
              <a:ea typeface="Colfax Bold"/>
              <a:cs typeface="Colfax Bold"/>
              <a:sym typeface="Colfax Bold"/>
            </a:endParaRPr>
          </a:p>
        </p:txBody>
      </p:sp>
      <p:pic>
        <p:nvPicPr>
          <p:cNvPr id="356" name="image2.png"/>
          <p:cNvPicPr/>
          <p:nvPr/>
        </p:nvPicPr>
        <p:blipFill>
          <a:blip r:embed="rId4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9" name="AutoShape 1" descr="C:\Users\mac\Documents\Tencent Files\2278238819\Image\C2C\~8GFB~1X{]`JA$YGB6}3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 descr="QQ图片20151103170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2600" y="5279628"/>
            <a:ext cx="1578372" cy="15783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-139701" y="1817686"/>
            <a:ext cx="5106991" cy="5173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BC0A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-28576" y="2616200"/>
            <a:ext cx="3375028" cy="4291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3" name="image3.png"/>
          <p:cNvPicPr/>
          <p:nvPr/>
        </p:nvPicPr>
        <p:blipFill>
          <a:blip r:embed="rId3" cstate="print">
            <a:extLst/>
          </a:blip>
          <a:srcRect t="77609"/>
          <a:stretch>
            <a:fillRect/>
          </a:stretch>
        </p:blipFill>
        <p:spPr>
          <a:xfrm rot="3240000">
            <a:off x="-4056634" y="3272635"/>
            <a:ext cx="9144003" cy="143351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 rot="10800000">
            <a:off x="8026399" y="-53976"/>
            <a:ext cx="1938341" cy="4486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16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5" name="image2.png"/>
          <p:cNvPicPr/>
          <p:nvPr/>
        </p:nvPicPr>
        <p:blipFill>
          <a:blip r:embed="rId4" cstate="print">
            <a:extLst/>
          </a:blip>
          <a:srcRect t="4" b="2"/>
          <a:stretch>
            <a:fillRect/>
          </a:stretch>
        </p:blipFill>
        <p:spPr>
          <a:xfrm>
            <a:off x="196850" y="5402262"/>
            <a:ext cx="939800" cy="1298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179512" y="260350"/>
            <a:ext cx="8877301" cy="425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885949" y="178163"/>
            <a:ext cx="2119539" cy="580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419" tIns="37419" rIns="37419" bIns="37419" anchor="ctr">
            <a:spAutoFit/>
          </a:bodyPr>
          <a:lstStyle>
            <a:lvl1pPr>
              <a:defRPr sz="4000" b="1"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 b="0"/>
            </a:pPr>
            <a:r>
              <a:rPr sz="4000" b="1"/>
              <a:t>天普之最</a:t>
            </a:r>
          </a:p>
        </p:txBody>
      </p:sp>
      <p:sp>
        <p:nvSpPr>
          <p:cNvPr id="128" name="Shape 128"/>
          <p:cNvSpPr/>
          <p:nvPr/>
        </p:nvSpPr>
        <p:spPr>
          <a:xfrm>
            <a:off x="944562" y="1031874"/>
            <a:ext cx="8229601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87174" lvl="0" indent="-687174">
              <a:spcBef>
                <a:spcPts val="600"/>
              </a:spcBef>
              <a:buClr>
                <a:srgbClr val="9F2936"/>
              </a:buClr>
              <a:buSzPct val="85000"/>
              <a:buFont typeface="Arial"/>
              <a:buChar char="•"/>
            </a:pPr>
            <a:r>
              <a:rPr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#115 </a:t>
            </a:r>
            <a:r>
              <a:rPr sz="2000" dirty="0" err="1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全美大学排名</a:t>
            </a:r>
            <a:r>
              <a:rPr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 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（</a:t>
            </a:r>
            <a:r>
              <a:rPr lang="en-US" altLang="zh-CN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US News Ranking</a:t>
            </a:r>
            <a:r>
              <a:rPr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 </a:t>
            </a:r>
            <a:r>
              <a:rPr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2015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）</a:t>
            </a:r>
            <a:endParaRPr lang="en-US" sz="2000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  <a:p>
            <a:pPr marL="687174" indent="-687174">
              <a:spcBef>
                <a:spcPts val="600"/>
              </a:spcBef>
              <a:buClr>
                <a:srgbClr val="9F2936"/>
              </a:buClr>
              <a:buSzPct val="85000"/>
              <a:buFont typeface="Arial"/>
              <a:buChar char="•"/>
            </a:pPr>
            <a:r>
              <a:rPr lang="en-US" altLang="zh-CN"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#27</a:t>
            </a:r>
            <a:r>
              <a:rPr lang="en-US" altLang="zh-CN" sz="2000" i="1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 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全美大学规模排名</a:t>
            </a:r>
            <a:endParaRPr sz="2000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  <a:p>
            <a:pPr marL="687174" lvl="0" indent="-687174">
              <a:spcBef>
                <a:spcPts val="600"/>
              </a:spcBef>
              <a:buClr>
                <a:srgbClr val="9F2936"/>
              </a:buClr>
              <a:buSzPct val="85000"/>
              <a:buFont typeface="Arial"/>
              <a:buChar char="•"/>
            </a:pPr>
            <a:r>
              <a:rPr sz="2000" dirty="0">
                <a:latin typeface="宋体" pitchFamily="2" charset="-122"/>
                <a:ea typeface="宋体" pitchFamily="2" charset="-122"/>
                <a:cs typeface="Colfax Medium"/>
                <a:sym typeface="Colfax Medium"/>
              </a:rPr>
              <a:t>#13 </a:t>
            </a:r>
            <a:r>
              <a:rPr sz="2000" dirty="0" err="1">
                <a:latin typeface="宋体" pitchFamily="2" charset="-122"/>
                <a:ea typeface="宋体" pitchFamily="2" charset="-122"/>
                <a:cs typeface="黑体"/>
                <a:sym typeface="黑体"/>
              </a:rPr>
              <a:t>艺术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学院</a:t>
            </a:r>
            <a:endParaRPr sz="2000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  <a:p>
            <a:pPr marL="687174" lvl="0" indent="-687174">
              <a:spcBef>
                <a:spcPts val="600"/>
              </a:spcBef>
              <a:buClr>
                <a:srgbClr val="9F2936"/>
              </a:buClr>
              <a:buSzPct val="85000"/>
              <a:buFont typeface="Arial"/>
              <a:buChar char="•"/>
            </a:pP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＃</a:t>
            </a:r>
            <a:r>
              <a:rPr lang="en-US" altLang="zh-CN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61 </a:t>
            </a:r>
            <a:r>
              <a:rPr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商学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院（名列全美商学院前</a:t>
            </a:r>
            <a:r>
              <a:rPr lang="en-US" altLang="zh-CN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15%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）</a:t>
            </a:r>
            <a:r>
              <a:rPr lang="zh-CN" altLang="zh-CN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，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cs typeface="黑体"/>
                <a:sym typeface="黑体"/>
              </a:rPr>
              <a:t>部分专业排名更高</a:t>
            </a:r>
            <a:endParaRPr lang="en-US" sz="2000" i="1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  <a:p>
            <a:pPr marL="687174" indent="-687174">
              <a:spcBef>
                <a:spcPts val="600"/>
              </a:spcBef>
              <a:buClr>
                <a:srgbClr val="9F2936"/>
              </a:buClr>
              <a:buSzPct val="85000"/>
              <a:buFont typeface="Arial"/>
              <a:buChar char="•"/>
            </a:pPr>
            <a:r>
              <a:rPr lang="en-US" altLang="zh-CN" sz="2000" dirty="0">
                <a:latin typeface="宋体" pitchFamily="2" charset="-122"/>
                <a:ea typeface="宋体" pitchFamily="2" charset="-122"/>
              </a:rPr>
              <a:t>421</a:t>
            </a:r>
            <a:r>
              <a:rPr lang="zh-CN" altLang="en-US" sz="2000" dirty="0">
                <a:latin typeface="宋体" pitchFamily="2" charset="-122"/>
                <a:ea typeface="宋体" pitchFamily="2" charset="-122"/>
              </a:rPr>
              <a:t>个学位课程</a:t>
            </a:r>
            <a:endParaRPr sz="2000" i="1" dirty="0">
              <a:latin typeface="宋体" pitchFamily="2" charset="-122"/>
              <a:ea typeface="宋体" pitchFamily="2" charset="-122"/>
              <a:cs typeface="Colfax Medium"/>
              <a:sym typeface="Colfax Medium"/>
            </a:endParaRPr>
          </a:p>
        </p:txBody>
      </p:sp>
      <p:pic>
        <p:nvPicPr>
          <p:cNvPr id="129" name="image10.jpeg"/>
          <p:cNvPicPr/>
          <p:nvPr/>
        </p:nvPicPr>
        <p:blipFill>
          <a:blip r:embed="rId5" cstate="print">
            <a:extLst/>
          </a:blip>
          <a:srcRect l="2403" t="2986" r="2402" b="11912"/>
          <a:stretch>
            <a:fillRect/>
          </a:stretch>
        </p:blipFill>
        <p:spPr>
          <a:xfrm>
            <a:off x="2363785" y="4403724"/>
            <a:ext cx="1963741" cy="1622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11.jpeg"/>
          <p:cNvPicPr/>
          <p:nvPr/>
        </p:nvPicPr>
        <p:blipFill>
          <a:blip r:embed="rId6" cstate="print">
            <a:extLst/>
          </a:blip>
          <a:srcRect l="2911" t="2220" r="2910" b="2219"/>
          <a:stretch>
            <a:fillRect/>
          </a:stretch>
        </p:blipFill>
        <p:spPr>
          <a:xfrm>
            <a:off x="4419598" y="4403723"/>
            <a:ext cx="1731966" cy="1622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12.jpeg" descr="Downtown.jp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235700" y="4405312"/>
            <a:ext cx="1725615" cy="1627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495300" y="274639"/>
            <a:ext cx="4379691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 err="1"/>
              <a:t>天普大学</a:t>
            </a:r>
            <a:endParaRPr sz="4400" dirty="0"/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272479" y="1700809"/>
            <a:ext cx="4320481" cy="4608513"/>
          </a:xfrm>
          <a:prstGeom prst="rect">
            <a:avLst/>
          </a:prstGeom>
        </p:spPr>
        <p:txBody>
          <a:bodyPr/>
          <a:lstStyle/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《</a:t>
            </a:r>
            <a:r>
              <a:rPr sz="2000" dirty="0" err="1"/>
              <a:t>普林斯顿评论</a:t>
            </a:r>
            <a:r>
              <a:rPr lang="en-US" altLang="zh-CN" sz="2000" dirty="0" err="1"/>
              <a:t>》</a:t>
            </a:r>
            <a:r>
              <a:rPr sz="2000" b="1" dirty="0" err="1"/>
              <a:t>最佳大学</a:t>
            </a:r>
            <a:endParaRPr sz="2000" b="1" dirty="0"/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 err="1"/>
              <a:t>世界上</a:t>
            </a:r>
            <a:r>
              <a:rPr sz="2000" b="1" dirty="0" err="1"/>
              <a:t>首所</a:t>
            </a:r>
            <a:r>
              <a:rPr sz="2000" dirty="0" err="1"/>
              <a:t>在人体细胞中去除HIV</a:t>
            </a:r>
            <a:r>
              <a:rPr sz="2000" dirty="0"/>
              <a:t>(</a:t>
            </a:r>
            <a:r>
              <a:rPr sz="2000" dirty="0" err="1"/>
              <a:t>自艾滋病病毒</a:t>
            </a:r>
            <a:r>
              <a:rPr sz="2000" dirty="0"/>
              <a:t>)</a:t>
            </a:r>
            <a:r>
              <a:rPr sz="2000" dirty="0" err="1"/>
              <a:t>的学校</a:t>
            </a:r>
            <a:endParaRPr lang="en-US" sz="2000" dirty="0"/>
          </a:p>
          <a:p>
            <a:pPr marL="214312" lvl="0" indent="-214312">
              <a:spcBef>
                <a:spcPts val="400"/>
              </a:spcBef>
              <a:defRPr sz="1800"/>
            </a:pPr>
            <a:r>
              <a:rPr lang="zh-CN" altLang="en-US" sz="2000"/>
              <a:t>卡内基高等院校分类法：</a:t>
            </a:r>
            <a:r>
              <a:rPr lang="zh-CN" altLang="en-US" sz="2000" dirty="0"/>
              <a:t>全美</a:t>
            </a:r>
            <a:r>
              <a:rPr lang="en-US" altLang="zh-CN" sz="2000" dirty="0"/>
              <a:t>2000</a:t>
            </a:r>
            <a:r>
              <a:rPr lang="zh-CN" altLang="en-US" sz="2000" dirty="0"/>
              <a:t>所研究型大学中名列第</a:t>
            </a:r>
            <a:r>
              <a:rPr lang="en-US" altLang="zh-CN" sz="2000" dirty="0"/>
              <a:t>29</a:t>
            </a:r>
            <a:endParaRPr sz="2000" dirty="0"/>
          </a:p>
          <a:p>
            <a:pPr lvl="0">
              <a:defRPr sz="1800"/>
            </a:pPr>
            <a:endParaRPr sz="2000" dirty="0"/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MBA在线课程排名＃1，BBA＃6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 err="1"/>
              <a:t>保险课程</a:t>
            </a:r>
            <a:r>
              <a:rPr sz="2000" b="1" dirty="0"/>
              <a:t> </a:t>
            </a:r>
            <a:r>
              <a:rPr sz="2000" dirty="0"/>
              <a:t>#4 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风险管理＃5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人力资源＃7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国际商务#13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MIS＃14</a:t>
            </a:r>
          </a:p>
          <a:p>
            <a:pPr marL="214312" lvl="0" indent="-214312">
              <a:spcBef>
                <a:spcPts val="400"/>
              </a:spcBef>
              <a:defRPr sz="1800"/>
            </a:pPr>
            <a:r>
              <a:rPr sz="2000" dirty="0"/>
              <a:t>会计前50名</a:t>
            </a:r>
          </a:p>
        </p:txBody>
      </p:sp>
      <p:pic>
        <p:nvPicPr>
          <p:cNvPr id="219" name="image28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7900" y="3838576"/>
            <a:ext cx="3352801" cy="225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29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53000" y="685800"/>
            <a:ext cx="4457700" cy="297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9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9320000">
            <a:off x="7296151" y="-2817816"/>
            <a:ext cx="7661276" cy="546418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-203201" y="-981075"/>
            <a:ext cx="2636842" cy="7969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3585F">
              <a:alpha val="5019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-134940" y="3908424"/>
            <a:ext cx="4752979" cy="3138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CCAB0">
              <a:alpha val="799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5" name="image12.png"/>
          <p:cNvPicPr/>
          <p:nvPr/>
        </p:nvPicPr>
        <p:blipFill>
          <a:blip r:embed="rId3" cstate="print">
            <a:extLst/>
          </a:blip>
          <a:srcRect t="4" b="1"/>
          <a:stretch>
            <a:fillRect/>
          </a:stretch>
        </p:blipFill>
        <p:spPr>
          <a:xfrm>
            <a:off x="196850" y="5402263"/>
            <a:ext cx="939801" cy="1298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30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593136" y="-5986463"/>
            <a:ext cx="1236666" cy="18645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2456723" y="270366"/>
            <a:ext cx="3383916" cy="49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419" tIns="37419" rIns="37419" bIns="37419" anchor="ctr">
            <a:spAutoFit/>
          </a:bodyPr>
          <a:lstStyle>
            <a:lvl1pPr>
              <a:defRPr sz="2700" b="1">
                <a:latin typeface="Choplin"/>
                <a:ea typeface="Choplin"/>
                <a:cs typeface="Choplin"/>
                <a:sym typeface="Choplin"/>
              </a:defRPr>
            </a:lvl1pPr>
          </a:lstStyle>
          <a:p>
            <a:pPr lvl="0">
              <a:defRPr sz="1800" b="0"/>
            </a:pPr>
            <a:r>
              <a:rPr sz="2700" b="1" dirty="0" err="1"/>
              <a:t>我们的位置</a:t>
            </a:r>
            <a:endParaRPr sz="2700" b="1" dirty="0"/>
          </a:p>
        </p:txBody>
      </p:sp>
      <p:grpSp>
        <p:nvGrpSpPr>
          <p:cNvPr id="2" name="Group 232"/>
          <p:cNvGrpSpPr/>
          <p:nvPr/>
        </p:nvGrpSpPr>
        <p:grpSpPr>
          <a:xfrm>
            <a:off x="1600197" y="1916832"/>
            <a:ext cx="7924808" cy="4968552"/>
            <a:chOff x="0" y="0"/>
            <a:chExt cx="7315206" cy="5715005"/>
          </a:xfrm>
        </p:grpSpPr>
        <p:pic>
          <p:nvPicPr>
            <p:cNvPr id="228" name="image31.png"/>
            <p:cNvPicPr/>
            <p:nvPr/>
          </p:nvPicPr>
          <p:blipFill>
            <a:blip r:embed="rId5" cstate="print">
              <a:extLst/>
            </a:blip>
            <a:srcRect t="1087" r="1576"/>
            <a:stretch>
              <a:fillRect/>
            </a:stretch>
          </p:blipFill>
          <p:spPr>
            <a:xfrm>
              <a:off x="0" y="0"/>
              <a:ext cx="7315207" cy="5715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" name="Group 231" descr="Small_TempleT.jpg"/>
            <p:cNvGrpSpPr/>
            <p:nvPr/>
          </p:nvGrpSpPr>
          <p:grpSpPr>
            <a:xfrm>
              <a:off x="5886590" y="2354150"/>
              <a:ext cx="1019323" cy="1288557"/>
              <a:chOff x="0" y="0"/>
              <a:chExt cx="1019321" cy="1288555"/>
            </a:xfrm>
          </p:grpSpPr>
          <p:sp>
            <p:nvSpPr>
              <p:cNvPr id="229" name="Shape 229"/>
              <p:cNvSpPr/>
              <p:nvPr/>
            </p:nvSpPr>
            <p:spPr>
              <a:xfrm>
                <a:off x="48301" y="0"/>
                <a:ext cx="971021" cy="124006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Cambria"/>
                    <a:ea typeface="Cambria"/>
                    <a:cs typeface="Cambria"/>
                    <a:sym typeface="Cambria"/>
                  </a:defRPr>
                </a:pPr>
                <a:endParaRPr/>
              </a:p>
            </p:txBody>
          </p:sp>
          <p:pic>
            <p:nvPicPr>
              <p:cNvPr id="230" name="image32.jpeg"/>
              <p:cNvPicPr/>
              <p:nvPr/>
            </p:nvPicPr>
            <p:blipFill>
              <a:blip r:embed="rId6" cstate="print">
                <a:extLst/>
              </a:blip>
              <a:stretch>
                <a:fillRect/>
              </a:stretch>
            </p:blipFill>
            <p:spPr>
              <a:xfrm>
                <a:off x="0" y="48487"/>
                <a:ext cx="971020" cy="1240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3" name="Shape 233"/>
          <p:cNvSpPr/>
          <p:nvPr/>
        </p:nvSpPr>
        <p:spPr>
          <a:xfrm>
            <a:off x="-87560" y="838200"/>
            <a:ext cx="374441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lvl="0" indent="-285750" defTabSz="914400">
              <a:buClr>
                <a:srgbClr val="000000"/>
              </a:buClr>
              <a:buSzPct val="100000"/>
              <a:buFont typeface="Arial"/>
              <a:buChar char="•"/>
            </a:pPr>
            <a:r>
              <a:t>主校区距费城市中心2.5公里，设有公交车站，地铁，火车站。</a:t>
            </a:r>
          </a:p>
          <a:p>
            <a:pPr marL="285750" lvl="0" indent="-285750" defTabSz="914400">
              <a:buClr>
                <a:srgbClr val="000000"/>
              </a:buClr>
              <a:buSzPct val="100000"/>
              <a:buFont typeface="Arial"/>
              <a:buChar char="•"/>
            </a:pPr>
            <a:r>
              <a:t>距纽约市150公里；距离华盛顿特区200公里。</a:t>
            </a:r>
          </a:p>
          <a:p>
            <a:pPr marL="285750" lvl="0" indent="-285750" defTabSz="914400">
              <a:buClr>
                <a:srgbClr val="000000"/>
              </a:buClr>
              <a:buSzPct val="100000"/>
              <a:buFont typeface="Arial"/>
              <a:buChar char="•"/>
            </a:pPr>
            <a:r>
              <a:t>离大西洋城、波科诺山区近。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33.jpg" descr="PennCityHall.JPG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422941">
            <a:off x="6310806" y="3497754"/>
            <a:ext cx="3528485" cy="268254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5465762" y="1533525"/>
            <a:ext cx="426720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endParaRPr sz="3200" baseline="30000"/>
          </a:p>
          <a:p>
            <a:pPr lvl="0"/>
            <a:r>
              <a:rPr sz="2800" baseline="30000">
                <a:latin typeface="GothamHTF-Book"/>
                <a:ea typeface="GothamHTF-Book"/>
                <a:cs typeface="GothamHTF-Book"/>
                <a:sym typeface="GothamHTF-Book"/>
              </a:rPr>
              <a:t>	</a:t>
            </a:r>
          </a:p>
        </p:txBody>
      </p:sp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488505" y="548680"/>
            <a:ext cx="8856983" cy="230425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>
                <a:solidFill>
                  <a:srgbClr val="4F81BD"/>
                </a:solidFill>
                <a:latin typeface="宋体"/>
                <a:ea typeface="宋体"/>
                <a:cs typeface="宋体"/>
                <a:sym typeface="宋体"/>
              </a:rPr>
              <a:t>费城</a:t>
            </a:r>
            <a:r>
              <a:rPr>
                <a:solidFill>
                  <a:srgbClr val="4F81BD"/>
                </a:solidFill>
                <a:latin typeface="宋体"/>
                <a:ea typeface="宋体"/>
                <a:cs typeface="宋体"/>
                <a:sym typeface="宋体"/>
              </a:rPr>
              <a:t>-之城市</a:t>
            </a:r>
            <a:br>
              <a:rPr>
                <a:solidFill>
                  <a:srgbClr val="4F81BD"/>
                </a:solidFill>
                <a:latin typeface="宋体"/>
                <a:ea typeface="宋体"/>
                <a:cs typeface="宋体"/>
                <a:sym typeface="宋体"/>
              </a:rPr>
            </a:br>
            <a:r>
              <a:rPr>
                <a:latin typeface="宋体"/>
                <a:ea typeface="宋体"/>
                <a:cs typeface="宋体"/>
                <a:sym typeface="宋体"/>
              </a:rPr>
              <a:t>美国第五大城市，第一任首都，同时还是一座拥有60多所大学及学院的大学城。</a:t>
            </a:r>
            <a:br>
              <a:rPr>
                <a:latin typeface="宋体"/>
                <a:ea typeface="宋体"/>
                <a:cs typeface="宋体"/>
                <a:sym typeface="宋体"/>
              </a:rPr>
            </a:br>
            <a:br>
              <a:rPr>
                <a:latin typeface="宋体"/>
                <a:ea typeface="宋体"/>
                <a:cs typeface="宋体"/>
                <a:sym typeface="宋体"/>
              </a:rPr>
            </a:br>
            <a:r>
              <a:rPr>
                <a:latin typeface="宋体"/>
                <a:ea typeface="宋体"/>
                <a:cs typeface="宋体"/>
                <a:sym typeface="宋体"/>
              </a:rPr>
              <a:t>美国唯一的联合国世界文化遗产城市。</a:t>
            </a:r>
            <a:br>
              <a:rPr>
                <a:latin typeface="宋体"/>
                <a:ea typeface="宋体"/>
                <a:cs typeface="宋体"/>
                <a:sym typeface="宋体"/>
              </a:rPr>
            </a:br>
            <a:r>
              <a:rPr>
                <a:latin typeface="宋体"/>
                <a:ea typeface="宋体"/>
                <a:cs typeface="宋体"/>
                <a:sym typeface="宋体"/>
              </a:rPr>
              <a:t>美国最值得旅游城市《孤独星球杂志》。</a:t>
            </a:r>
            <a:br>
              <a:rPr>
                <a:latin typeface="宋体"/>
                <a:ea typeface="宋体"/>
                <a:cs typeface="宋体"/>
                <a:sym typeface="宋体"/>
              </a:rPr>
            </a:br>
            <a:r>
              <a:rPr>
                <a:latin typeface="宋体"/>
                <a:ea typeface="宋体"/>
                <a:cs typeface="宋体"/>
                <a:sym typeface="宋体"/>
              </a:rPr>
              <a:t>运动之城 （例如76人NBA职业篮球队）。</a:t>
            </a:r>
          </a:p>
        </p:txBody>
      </p:sp>
      <p:pic>
        <p:nvPicPr>
          <p:cNvPr id="238" name="image34.jpg" descr="C:\Users\mac\Desktop\7. 22-3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40833" y="3284984"/>
            <a:ext cx="2520281" cy="345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35.jpg" descr="C:\Users\mac\Desktop\IMG_1309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355787">
            <a:off x="151638" y="3440225"/>
            <a:ext cx="3165886" cy="3099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费城-</a:t>
            </a:r>
            <a:r>
              <a:rPr sz="2800"/>
              <a:t>之郊外 一个四季分明、动静结合的美丽城市</a:t>
            </a:r>
          </a:p>
        </p:txBody>
      </p:sp>
      <p:pic>
        <p:nvPicPr>
          <p:cNvPr id="242" name="image36.jpg" descr="C:\Users\mac\Desktop\IMG_0072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2479" y="1412776"/>
            <a:ext cx="4485986" cy="280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37.jpeg" descr="C:\Users\mac\Desktop\IMG_1310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64969" y="3517007"/>
            <a:ext cx="4320481" cy="3000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38.jpg" descr="C:\Users\mac\Desktop\IMG_1023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6497" y="3933057"/>
            <a:ext cx="4135108" cy="252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39.jpg" descr="C:\Users\mac\Desktop\IMG_1024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953000" y="1412775"/>
            <a:ext cx="3672409" cy="259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校园-主校区</a:t>
            </a:r>
          </a:p>
        </p:txBody>
      </p:sp>
      <p:pic>
        <p:nvPicPr>
          <p:cNvPr id="248" name="image40.jpg" descr="C:\Users\mac\Desktop\20110414_Spring_022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8463" y="1340769"/>
            <a:ext cx="3600401" cy="239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41.jpg" descr="C:\Users\mac\Desktop\5. 50-50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37176" y="620689"/>
            <a:ext cx="3224809" cy="231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42.png" descr="C:\Users\mac\Desktop\6.bmp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48944" y="1340768"/>
            <a:ext cx="1521645" cy="16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43.jpeg" descr="C:\Users\mac\Desktop\IMG_0220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0473" y="4005065"/>
            <a:ext cx="3323862" cy="2492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44.jpeg" descr="C:\Users\mac\Desktop\IMG_0215.JP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944889" y="3140968"/>
            <a:ext cx="2702196" cy="3598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45.jpg" descr="C:\Users\mac\Desktop\18. 22-31.jp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897215" y="3068960"/>
            <a:ext cx="2448274" cy="330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theme/_rels/theme1.xml.rels><?xml version="1.0" encoding="UTF-8"?>

<Relationships xmlns="http://schemas.openxmlformats.org/package/2006/relationships">
  <Relationship Id="rId1" Type="http://schemas.openxmlformats.org/officeDocument/2006/relationships/image" Target="../media/image1.jpeg"/>
</Relationships>

</file>

<file path=ppt/theme/theme1.xml><?xml version="1.0" encoding="utf-8"?>
<a:theme xmlns:a="http://schemas.openxmlformats.org/drawingml/2006/main" name="Clarity">
  <a:themeElements>
    <a:clrScheme name="Custom 3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9F2936"/>
      </a:accent1>
      <a:accent2>
        <a:srgbClr val="656565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2936"/>
    </a:accent1>
    <a:accent2>
      <a:srgbClr val="656565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TC103457491[[fn=Metropolitan]]</Template>
  <TotalTime>11143</TotalTime>
  <Words>1348</Words>
  <Application>Microsoft Office PowerPoint</Application>
  <PresentationFormat>A4 纸张(210x297 毫米)</PresentationFormat>
  <Paragraphs>337</Paragraphs>
  <Slides>35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Avenir Roman</vt:lpstr>
      <vt:lpstr>Choplin</vt:lpstr>
      <vt:lpstr>Choplin Book Italic</vt:lpstr>
      <vt:lpstr>Choplin Light</vt:lpstr>
      <vt:lpstr>Colfax Bold</vt:lpstr>
      <vt:lpstr>Colfax Bold Italic</vt:lpstr>
      <vt:lpstr>Colfax Medium</vt:lpstr>
      <vt:lpstr>GothamHTF-Book</vt:lpstr>
      <vt:lpstr>KaiTi</vt:lpstr>
      <vt:lpstr>黑体</vt:lpstr>
      <vt:lpstr>楷体</vt:lpstr>
      <vt:lpstr>宋体</vt:lpstr>
      <vt:lpstr>Arial</vt:lpstr>
      <vt:lpstr>Calibri</vt:lpstr>
      <vt:lpstr>Cambria</vt:lpstr>
      <vt:lpstr>Helvetica</vt:lpstr>
      <vt:lpstr>Wingdings 2</vt:lpstr>
      <vt:lpstr>Clarity</vt:lpstr>
      <vt:lpstr>PowerPoint 演示文稿</vt:lpstr>
      <vt:lpstr>PowerPoint 演示文稿</vt:lpstr>
      <vt:lpstr>PowerPoint 演示文稿</vt:lpstr>
      <vt:lpstr>PowerPoint 演示文稿</vt:lpstr>
      <vt:lpstr>天普大学</vt:lpstr>
      <vt:lpstr>PowerPoint 演示文稿</vt:lpstr>
      <vt:lpstr>费城-之城市 美国第五大城市，第一任首都，同时还是一座拥有60多所大学及学院的大学城。  美国唯一的联合国世界文化遗产城市。 美国最值得旅游城市《孤独星球杂志》。 运动之城 （例如76人NBA职业篮球队）。</vt:lpstr>
      <vt:lpstr>费城-之郊外 一个四季分明、动静结合的美丽城市</vt:lpstr>
      <vt:lpstr>校园-主校区</vt:lpstr>
      <vt:lpstr>郊区，CBD校区 罗马，东京分校</vt:lpstr>
      <vt:lpstr>PowerPoint 演示文稿</vt:lpstr>
      <vt:lpstr>PowerPoint 演示文稿</vt:lpstr>
      <vt:lpstr>国际生的特殊关照: InternationOWL! </vt:lpstr>
      <vt:lpstr>TECH Center，Writing Center…. </vt:lpstr>
      <vt:lpstr>Temple university 天普大学</vt:lpstr>
      <vt:lpstr>DBMD 本硕连读项目</vt:lpstr>
      <vt:lpstr>DBMD的课程是怎么安排的?</vt:lpstr>
      <vt:lpstr>DBMD的优势?</vt:lpstr>
      <vt:lpstr>如何申请?  </vt:lpstr>
      <vt:lpstr>哪些专业提供DBMD项目 (部分) 全部专业列表请见 at temple.edu/provost/international/gp/programs/dbmd-master.html</vt:lpstr>
      <vt:lpstr>费用 |2015-2016 </vt:lpstr>
      <vt:lpstr>DBMD 奖学金</vt:lpstr>
      <vt:lpstr>尹田之兮 怀俄明大学博士</vt:lpstr>
      <vt:lpstr>张思思 Honeywell霍尼韦尔 市场战略专员  我非常自豪可以成为天普大学的一员，并且无比怀念我在天普的时光。我时常想念那里的人，那座城市，那个校园，包括校园里的小松鼠和美国味道的中餐。我在这里学到了很多东西，不仅是在课堂上，也来自学校的各种各样的活动和组织中。两年的学习中，天普大学给予了我很多，丰富了我的人生，我很感谢她。                                                                 ——2016年3月</vt:lpstr>
      <vt:lpstr>Yan Wang XYZ Impression 纽约顶级时尚工作室摄影师</vt:lpstr>
      <vt:lpstr>PowerPoint 演示文稿</vt:lpstr>
      <vt:lpstr>  申请日期   </vt:lpstr>
      <vt:lpstr>体育运动与社团活动 </vt:lpstr>
      <vt:lpstr>天普大学橄榄球队</vt:lpstr>
      <vt:lpstr>饮食与住宿 </vt:lpstr>
      <vt:lpstr>PowerPoint 演示文稿</vt:lpstr>
      <vt:lpstr>PowerPoint 演示文稿</vt:lpstr>
      <vt:lpstr>PowerPoint 演示文稿</vt:lpstr>
      <vt:lpstr>天普大学  期待你的到来！</vt:lpstr>
      <vt:lpstr>PowerPoint 演示文稿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oreProperties xmlns="http://schemas.openxmlformats.org/package/2006/metadata/core-properties" xmlns:cp="http://schemas.openxmlformats.org/package/2006/metadata/core-properties" xmlns:dc="http://purl.org/dc/elements/1.1/" xmlns:dcterms="http://purl.org/dc/terms/" xmlns:xsi="http://www.w3.org/2001/XMLSchema-instance">
  <dcterms:created xsi:type="dcterms:W3CDTF">2008-01-23T14:22:40Z</dcterms:created>
  <dc:creator>admin</dc:creator>
  <lastModifiedBy>班爽</lastModifiedBy>
  <dcterms:modified xsi:type="dcterms:W3CDTF">2016-10-29T00:11:13Z</dcterms:modified>
  <revision>628</revision>
  <dc:title>Slide 1</dc:title>
</coreProperties>
</file>