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
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thumbnail" Target="docProps/thumbnail.jpeg"/>
  <Relationship Id="rId3" Type="http://schemas.openxmlformats.org/package/2006/relationships/metadata/core-properties" Target="docProps/core.xml"/>
  <Relationship Id="rId4" Type="http://schemas.openxmlformats.org/officeDocument/2006/relationships/extended-properties" Target="docProps/app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3666" r:id="rId2"/>
    <p:sldMasterId id="2147484141" r:id="rId3"/>
  </p:sldMasterIdLst>
  <p:notesMasterIdLst>
    <p:notesMasterId r:id="rId30"/>
  </p:notesMasterIdLst>
  <p:handoutMasterIdLst>
    <p:handoutMasterId r:id="rId31"/>
  </p:handoutMasterIdLst>
  <p:sldIdLst>
    <p:sldId id="493" r:id="rId4"/>
    <p:sldId id="534" r:id="rId5"/>
    <p:sldId id="531" r:id="rId6"/>
    <p:sldId id="535" r:id="rId7"/>
    <p:sldId id="509" r:id="rId8"/>
    <p:sldId id="555" r:id="rId9"/>
    <p:sldId id="530" r:id="rId10"/>
    <p:sldId id="552" r:id="rId11"/>
    <p:sldId id="536" r:id="rId12"/>
    <p:sldId id="537" r:id="rId13"/>
    <p:sldId id="567" r:id="rId14"/>
    <p:sldId id="553" r:id="rId15"/>
    <p:sldId id="512" r:id="rId16"/>
    <p:sldId id="554" r:id="rId17"/>
    <p:sldId id="556" r:id="rId18"/>
    <p:sldId id="557" r:id="rId19"/>
    <p:sldId id="558" r:id="rId20"/>
    <p:sldId id="559" r:id="rId21"/>
    <p:sldId id="560" r:id="rId22"/>
    <p:sldId id="561" r:id="rId23"/>
    <p:sldId id="562" r:id="rId24"/>
    <p:sldId id="563" r:id="rId25"/>
    <p:sldId id="564" r:id="rId26"/>
    <p:sldId id="565" r:id="rId27"/>
    <p:sldId id="543" r:id="rId28"/>
    <p:sldId id="566" r:id="rId29"/>
  </p:sldIdLst>
  <p:sldSz cx="9906000" cy="6858000" type="A4"/>
  <p:notesSz cx="9872663" cy="67357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21">
          <p15:clr>
            <a:srgbClr val="A4A3A4"/>
          </p15:clr>
        </p15:guide>
        <p15:guide id="2" pos="31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2B7"/>
    <a:srgbClr val="C1D2DD"/>
    <a:srgbClr val="C5DCF7"/>
    <a:srgbClr val="CCECFF"/>
    <a:srgbClr val="99CCFF"/>
    <a:srgbClr val="800000"/>
    <a:srgbClr val="0066CC"/>
    <a:srgbClr val="3399FF"/>
    <a:srgbClr val="FFCC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4" autoAdjust="0"/>
    <p:restoredTop sz="85854" autoAdjust="0"/>
  </p:normalViewPr>
  <p:slideViewPr>
    <p:cSldViewPr>
      <p:cViewPr varScale="1">
        <p:scale>
          <a:sx n="96" d="100"/>
          <a:sy n="96" d="100"/>
        </p:scale>
        <p:origin x="-1056" y="-10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1434" y="-72"/>
      </p:cViewPr>
      <p:guideLst>
        <p:guide orient="horz" pos="2121"/>
        <p:guide pos="3109"/>
      </p:guideLst>
    </p:cSldViewPr>
  </p:notesViewPr>
  <p:gridSpacing cx="72008" cy="72008"/>
</p:viewPr>
</file>

<file path=ppt/_rels/presentation.xml.rels><?xml version="1.0" encoding="UTF-8"?>

<Relationships xmlns="http://schemas.openxmlformats.org/package/2006/relationships">
  <Relationship Id="rId1" Type="http://schemas.openxmlformats.org/officeDocument/2006/relationships/slideMaster" Target="slideMasters/slideMaster1.xml"/>
  <Relationship Id="rId10" Type="http://schemas.openxmlformats.org/officeDocument/2006/relationships/slide" Target="slides/slide7.xml"/>
  <Relationship Id="rId11" Type="http://schemas.openxmlformats.org/officeDocument/2006/relationships/slide" Target="slides/slide8.xml"/>
  <Relationship Id="rId12" Type="http://schemas.openxmlformats.org/officeDocument/2006/relationships/slide" Target="slides/slide9.xml"/>
  <Relationship Id="rId13" Type="http://schemas.openxmlformats.org/officeDocument/2006/relationships/slide" Target="slides/slide10.xml"/>
  <Relationship Id="rId14" Type="http://schemas.openxmlformats.org/officeDocument/2006/relationships/slide" Target="slides/slide11.xml"/>
  <Relationship Id="rId15" Type="http://schemas.openxmlformats.org/officeDocument/2006/relationships/slide" Target="slides/slide12.xml"/>
  <Relationship Id="rId16" Type="http://schemas.openxmlformats.org/officeDocument/2006/relationships/slide" Target="slides/slide13.xml"/>
  <Relationship Id="rId17" Type="http://schemas.openxmlformats.org/officeDocument/2006/relationships/slide" Target="slides/slide14.xml"/>
  <Relationship Id="rId18" Type="http://schemas.openxmlformats.org/officeDocument/2006/relationships/slide" Target="slides/slide15.xml"/>
  <Relationship Id="rId19" Type="http://schemas.openxmlformats.org/officeDocument/2006/relationships/slide" Target="slides/slide16.xml"/>
  <Relationship Id="rId2" Type="http://schemas.openxmlformats.org/officeDocument/2006/relationships/slideMaster" Target="slideMasters/slideMaster2.xml"/>
  <Relationship Id="rId20" Type="http://schemas.openxmlformats.org/officeDocument/2006/relationships/slide" Target="slides/slide17.xml"/>
  <Relationship Id="rId21" Type="http://schemas.openxmlformats.org/officeDocument/2006/relationships/slide" Target="slides/slide18.xml"/>
  <Relationship Id="rId22" Type="http://schemas.openxmlformats.org/officeDocument/2006/relationships/slide" Target="slides/slide19.xml"/>
  <Relationship Id="rId23" Type="http://schemas.openxmlformats.org/officeDocument/2006/relationships/slide" Target="slides/slide20.xml"/>
  <Relationship Id="rId24" Type="http://schemas.openxmlformats.org/officeDocument/2006/relationships/slide" Target="slides/slide21.xml"/>
  <Relationship Id="rId25" Type="http://schemas.openxmlformats.org/officeDocument/2006/relationships/slide" Target="slides/slide22.xml"/>
  <Relationship Id="rId26" Type="http://schemas.openxmlformats.org/officeDocument/2006/relationships/slide" Target="slides/slide23.xml"/>
  <Relationship Id="rId27" Type="http://schemas.openxmlformats.org/officeDocument/2006/relationships/slide" Target="slides/slide24.xml"/>
  <Relationship Id="rId28" Type="http://schemas.openxmlformats.org/officeDocument/2006/relationships/slide" Target="slides/slide25.xml"/>
  <Relationship Id="rId29" Type="http://schemas.openxmlformats.org/officeDocument/2006/relationships/slide" Target="slides/slide26.xml"/>
  <Relationship Id="rId3" Type="http://schemas.openxmlformats.org/officeDocument/2006/relationships/slideMaster" Target="slideMasters/slideMaster3.xml"/>
  <Relationship Id="rId30" Type="http://schemas.openxmlformats.org/officeDocument/2006/relationships/notesMaster" Target="notesMasters/notesMaster1.xml"/>
  <Relationship Id="rId31" Type="http://schemas.openxmlformats.org/officeDocument/2006/relationships/handoutMaster" Target="handoutMasters/handoutMaster1.xml"/>
  <Relationship Id="rId32" Type="http://schemas.openxmlformats.org/officeDocument/2006/relationships/printerSettings" Target="printerSettings/printerSettings1.bin"/>
  <Relationship Id="rId33" Type="http://schemas.openxmlformats.org/officeDocument/2006/relationships/presProps" Target="presProps.xml"/>
  <Relationship Id="rId34" Type="http://schemas.openxmlformats.org/officeDocument/2006/relationships/viewProps" Target="viewProps.xml"/>
  <Relationship Id="rId35" Type="http://schemas.openxmlformats.org/officeDocument/2006/relationships/theme" Target="theme/theme1.xml"/>
  <Relationship Id="rId36" Type="http://schemas.openxmlformats.org/officeDocument/2006/relationships/tableStyles" Target="tableStyles.xml"/>
  <Relationship Id="rId4" Type="http://schemas.openxmlformats.org/officeDocument/2006/relationships/slide" Target="slides/slide1.xml"/>
  <Relationship Id="rId5" Type="http://schemas.openxmlformats.org/officeDocument/2006/relationships/slide" Target="slides/slide2.xml"/>
  <Relationship Id="rId6" Type="http://schemas.openxmlformats.org/officeDocument/2006/relationships/slide" Target="slides/slide3.xml"/>
  <Relationship Id="rId7" Type="http://schemas.openxmlformats.org/officeDocument/2006/relationships/slide" Target="slides/slide4.xml"/>
  <Relationship Id="rId8" Type="http://schemas.openxmlformats.org/officeDocument/2006/relationships/slide" Target="slides/slide5.xml"/>
  <Relationship Id="rId9" Type="http://schemas.openxmlformats.org/officeDocument/2006/relationships/slide" Target="slides/slide6.xml"/>
</Relationships>

</file>

<file path=ppt/handoutMasters/_rels/handoutMaster1.xml.rels><?xml version="1.0" encoding="UTF-8"?>

<Relationships xmlns="http://schemas.openxmlformats.org/package/2006/relationships">
  <Relationship Id="rId1" Type="http://schemas.openxmlformats.org/officeDocument/2006/relationships/theme" Target="../theme/theme5.xml"/>
</Relationships>
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2403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

<Relationships xmlns="http://schemas.openxmlformats.org/package/2006/relationships">
  <Relationship Id="rId1" Type="http://schemas.openxmlformats.org/officeDocument/2006/relationships/theme" Target="../theme/theme4.xml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4279901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768" tIns="0" rIns="19768" bIns="0" numCol="1" anchor="t" anchorCtr="0" compatLnSpc="1">
            <a:prstTxWarp prst="textNoShape">
              <a:avLst/>
            </a:prstTxWarp>
          </a:bodyPr>
          <a:lstStyle>
            <a:lvl1pPr defTabSz="973138">
              <a:spcBef>
                <a:spcPct val="0"/>
              </a:spcBef>
              <a:buFontTx/>
              <a:buNone/>
              <a:defRPr sz="1100" i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4350" y="-1588"/>
            <a:ext cx="4279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768" tIns="0" rIns="19768" bIns="0" numCol="1" anchor="t" anchorCtr="0" compatLnSpc="1">
            <a:prstTxWarp prst="textNoShape">
              <a:avLst/>
            </a:prstTxWarp>
          </a:bodyPr>
          <a:lstStyle>
            <a:lvl1pPr algn="r" defTabSz="973138">
              <a:spcBef>
                <a:spcPct val="0"/>
              </a:spcBef>
              <a:buFontTx/>
              <a:buNone/>
              <a:defRPr sz="1100" i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19438" y="511175"/>
            <a:ext cx="3635375" cy="25161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2863" y="3198813"/>
            <a:ext cx="7246937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56" tIns="47139" rIns="92756" bIns="471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マスターテキストの書式設定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6399213"/>
            <a:ext cx="4279901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768" tIns="0" rIns="19768" bIns="0" numCol="1" anchor="b" anchorCtr="0" compatLnSpc="1">
            <a:prstTxWarp prst="textNoShape">
              <a:avLst/>
            </a:prstTxWarp>
          </a:bodyPr>
          <a:lstStyle>
            <a:lvl1pPr defTabSz="973138">
              <a:spcBef>
                <a:spcPct val="0"/>
              </a:spcBef>
              <a:buFontTx/>
              <a:buNone/>
              <a:defRPr sz="1100" i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4350" y="6399213"/>
            <a:ext cx="4279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768" tIns="0" rIns="19768" bIns="0" numCol="1" anchor="b" anchorCtr="0" compatLnSpc="1">
            <a:prstTxWarp prst="textNoShape">
              <a:avLst/>
            </a:prstTxWarp>
          </a:bodyPr>
          <a:lstStyle>
            <a:lvl1pPr algn="r" defTabSz="973138">
              <a:spcBef>
                <a:spcPct val="0"/>
              </a:spcBef>
              <a:buFontTx/>
              <a:buNone/>
              <a:defRPr sz="1100" i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BAC5BBC3-7845-4DE8-82C9-F58FD482060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07459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16000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82600" algn="l" defTabSz="1016000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63613" algn="l" defTabSz="1016000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446213" algn="l" defTabSz="1016000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928813" algn="l" defTabSz="1016000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.xml"/>
</Relationships>

</file>

<file path=ppt/notesSlides/_rels/notesSlide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4.xml"/>
</Relationships>

</file>

<file path=ppt/notesSlides/_rels/notesSlide3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5.xml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21025" y="511175"/>
            <a:ext cx="3632200" cy="25161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C5BBC3-7845-4DE8-82C9-F58FD4820608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3149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21025" y="511175"/>
            <a:ext cx="3632200" cy="25161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C5BBC3-7845-4DE8-82C9-F58FD4820608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9044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21025" y="511175"/>
            <a:ext cx="3632200" cy="25161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C5BBC3-7845-4DE8-82C9-F58FD4820608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03347620"/>
      </p:ext>
    </p:extLst>
  </p:cSld>
  <p:clrMapOvr>
    <a:masterClrMapping/>
  </p:clrMapOvr>
</p:notes>
</file>

<file path=ppt/slideLayouts/_rels/slideLayout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6.jpeg"/>
  <Relationship Id="rId3" Type="http://schemas.openxmlformats.org/officeDocument/2006/relationships/image" Target="../media/image1.png"/>
  <Relationship Id="rId4" Type="http://schemas.openxmlformats.org/officeDocument/2006/relationships/image" Target="../media/image2.png"/>
  <Relationship Id="rId5" Type="http://schemas.openxmlformats.org/officeDocument/2006/relationships/image" Target="../media/image3.png"/>
</Relationships>

</file>

<file path=ppt/slideLayouts/_rels/slideLayout1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1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1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1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1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1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2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2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2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2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2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  <Relationship Id="rId2" Type="http://schemas.openxmlformats.org/officeDocument/2006/relationships/image" Target="../media/image6.jpeg"/>
  <Relationship Id="rId3" Type="http://schemas.openxmlformats.org/officeDocument/2006/relationships/image" Target="../media/image1.png"/>
  <Relationship Id="rId4" Type="http://schemas.openxmlformats.org/officeDocument/2006/relationships/image" Target="../media/image2.png"/>
  <Relationship Id="rId5" Type="http://schemas.openxmlformats.org/officeDocument/2006/relationships/image" Target="../media/image3.png"/>
</Relationships>

</file>

<file path=ppt/slideLayouts/_rels/slideLayout2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2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2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2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3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3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3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3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3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3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3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93" descr="douzo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554417"/>
            <a:ext cx="4267200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85"/>
          <p:cNvSpPr>
            <a:spLocks noChangeAspect="1" noChangeArrowheads="1"/>
          </p:cNvSpPr>
          <p:nvPr userDrawn="1"/>
        </p:nvSpPr>
        <p:spPr bwMode="auto">
          <a:xfrm>
            <a:off x="0" y="993775"/>
            <a:ext cx="9921875" cy="635000"/>
          </a:xfrm>
          <a:prstGeom prst="rect">
            <a:avLst/>
          </a:prstGeom>
          <a:solidFill>
            <a:srgbClr val="80030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ja-JP" altLang="en-US" sz="2800">
              <a:ea typeface="ＭＳ Ｐゴシック" pitchFamily="50" charset="-128"/>
            </a:endParaRPr>
          </a:p>
        </p:txBody>
      </p:sp>
      <p:grpSp>
        <p:nvGrpSpPr>
          <p:cNvPr id="6" name="Group 986"/>
          <p:cNvGrpSpPr>
            <a:grpSpLocks noChangeAspect="1"/>
          </p:cNvGrpSpPr>
          <p:nvPr userDrawn="1"/>
        </p:nvGrpSpPr>
        <p:grpSpPr bwMode="auto">
          <a:xfrm>
            <a:off x="463552" y="260350"/>
            <a:ext cx="4849813" cy="965200"/>
            <a:chOff x="-4106" y="-919"/>
            <a:chExt cx="24404" cy="4854"/>
          </a:xfrm>
        </p:grpSpPr>
        <p:grpSp>
          <p:nvGrpSpPr>
            <p:cNvPr id="7" name="Group 987"/>
            <p:cNvGrpSpPr>
              <a:grpSpLocks noChangeAspect="1"/>
            </p:cNvGrpSpPr>
            <p:nvPr/>
          </p:nvGrpSpPr>
          <p:grpSpPr bwMode="auto">
            <a:xfrm>
              <a:off x="1391" y="604"/>
              <a:ext cx="18905" cy="1458"/>
              <a:chOff x="8502" y="3566"/>
              <a:chExt cx="15289" cy="1179"/>
            </a:xfrm>
          </p:grpSpPr>
          <p:pic>
            <p:nvPicPr>
              <p:cNvPr id="11" name="Picture 988" descr="waseda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502" y="3566"/>
                <a:ext cx="6444" cy="1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989" descr="university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445" y="3575"/>
                <a:ext cx="8346" cy="1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AutoShape 990"/>
            <p:cNvSpPr>
              <a:spLocks noChangeAspect="1" noChangeArrowheads="1"/>
            </p:cNvSpPr>
            <p:nvPr/>
          </p:nvSpPr>
          <p:spPr bwMode="auto">
            <a:xfrm flipV="1">
              <a:off x="-2972" y="2737"/>
              <a:ext cx="2357" cy="119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ja-JP" altLang="en-US" sz="2800">
                <a:ea typeface="ＭＳ Ｐゴシック" pitchFamily="50" charset="-128"/>
              </a:endParaRPr>
            </a:p>
          </p:txBody>
        </p:sp>
        <p:sp>
          <p:nvSpPr>
            <p:cNvPr id="9" name="AutoShape 991"/>
            <p:cNvSpPr>
              <a:spLocks noChangeAspect="1" noChangeArrowheads="1"/>
            </p:cNvSpPr>
            <p:nvPr/>
          </p:nvSpPr>
          <p:spPr bwMode="auto">
            <a:xfrm>
              <a:off x="-4106" y="-919"/>
              <a:ext cx="4609" cy="4607"/>
            </a:xfrm>
            <a:prstGeom prst="diamond">
              <a:avLst/>
            </a:prstGeom>
            <a:solidFill>
              <a:srgbClr val="80030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ja-JP" altLang="en-US" sz="2800">
                <a:ea typeface="ＭＳ Ｐゴシック" pitchFamily="50" charset="-128"/>
              </a:endParaRPr>
            </a:p>
          </p:txBody>
        </p:sp>
        <p:pic>
          <p:nvPicPr>
            <p:cNvPr id="10" name="Picture 992" descr="waseda_logo_wo_Uname_B&amp;W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3262" y="1051"/>
              <a:ext cx="2831" cy="2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315" name="Rectangle 91"/>
          <p:cNvSpPr>
            <a:spLocks noGrp="1" noChangeArrowheads="1"/>
          </p:cNvSpPr>
          <p:nvPr>
            <p:ph type="ctrTitle"/>
          </p:nvPr>
        </p:nvSpPr>
        <p:spPr>
          <a:xfrm>
            <a:off x="2432050" y="1828800"/>
            <a:ext cx="7061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52316" name="Rectangle 92"/>
          <p:cNvSpPr>
            <a:spLocks noGrp="1" noChangeArrowheads="1"/>
          </p:cNvSpPr>
          <p:nvPr>
            <p:ph type="subTitle" idx="1"/>
          </p:nvPr>
        </p:nvSpPr>
        <p:spPr>
          <a:xfrm>
            <a:off x="2432050" y="4572000"/>
            <a:ext cx="7061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13" name="Rectangle 93"/>
          <p:cNvSpPr>
            <a:spLocks noGrp="1" noChangeArrowheads="1"/>
          </p:cNvSpPr>
          <p:nvPr>
            <p:ph type="dt" sz="half" idx="10"/>
          </p:nvPr>
        </p:nvSpPr>
        <p:spPr>
          <a:xfrm>
            <a:off x="577850" y="63246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" name="Rectangle 94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7100" y="63246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" name="Rectangle 9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3246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AC570-8A48-4951-B376-902F7E0DE3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38965" y="930279"/>
            <a:ext cx="2224087" cy="533241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66702" y="930279"/>
            <a:ext cx="6519863" cy="533241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266702" y="930279"/>
            <a:ext cx="8896350" cy="53324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6700" y="930275"/>
            <a:ext cx="84201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742950" y="2147888"/>
            <a:ext cx="8420100" cy="411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ransition xmlns:p14="http://schemas.microsoft.com/office/powerpoint/2010/main">
    <p:check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ransition xmlns:p14="http://schemas.microsoft.com/office/powerpoint/2010/main">
    <p:check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ransition xmlns:p14="http://schemas.microsoft.com/office/powerpoint/2010/main">
    <p:check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42951" y="2147888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2147888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ransition xmlns:p14="http://schemas.microsoft.com/office/powerpoint/2010/main">
    <p:check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ransition xmlns:p14="http://schemas.microsoft.com/office/powerpoint/2010/main">
    <p:check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ransition xmlns:p14="http://schemas.microsoft.com/office/powerpoint/2010/main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ransition xmlns:p14="http://schemas.microsoft.com/office/powerpoint/2010/main">
    <p:check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ransition xmlns:p14="http://schemas.microsoft.com/office/powerpoint/2010/main">
    <p:check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ransition xmlns:p14="http://schemas.microsoft.com/office/powerpoint/2010/main">
    <p:check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ransition xmlns:p14="http://schemas.microsoft.com/office/powerpoint/2010/main">
    <p:check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38965" y="930279"/>
            <a:ext cx="2224087" cy="533241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66702" y="930279"/>
            <a:ext cx="6519863" cy="533241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ransition xmlns:p14="http://schemas.microsoft.com/office/powerpoint/2010/main">
    <p:check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93" descr="douzo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554417"/>
            <a:ext cx="4267200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85"/>
          <p:cNvSpPr>
            <a:spLocks noChangeAspect="1" noChangeArrowheads="1"/>
          </p:cNvSpPr>
          <p:nvPr userDrawn="1"/>
        </p:nvSpPr>
        <p:spPr bwMode="auto">
          <a:xfrm>
            <a:off x="0" y="993775"/>
            <a:ext cx="9921875" cy="635000"/>
          </a:xfrm>
          <a:prstGeom prst="rect">
            <a:avLst/>
          </a:prstGeom>
          <a:solidFill>
            <a:srgbClr val="80030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ja-JP" altLang="en-US" sz="2800">
              <a:solidFill>
                <a:srgbClr val="000000"/>
              </a:solidFill>
              <a:ea typeface="ＭＳ Ｐゴシック" pitchFamily="50" charset="-128"/>
            </a:endParaRPr>
          </a:p>
        </p:txBody>
      </p:sp>
      <p:grpSp>
        <p:nvGrpSpPr>
          <p:cNvPr id="6" name="Group 986"/>
          <p:cNvGrpSpPr>
            <a:grpSpLocks noChangeAspect="1"/>
          </p:cNvGrpSpPr>
          <p:nvPr userDrawn="1"/>
        </p:nvGrpSpPr>
        <p:grpSpPr bwMode="auto">
          <a:xfrm>
            <a:off x="463552" y="260350"/>
            <a:ext cx="4849813" cy="965200"/>
            <a:chOff x="-4106" y="-919"/>
            <a:chExt cx="24404" cy="4854"/>
          </a:xfrm>
        </p:grpSpPr>
        <p:grpSp>
          <p:nvGrpSpPr>
            <p:cNvPr id="7" name="Group 987"/>
            <p:cNvGrpSpPr>
              <a:grpSpLocks noChangeAspect="1"/>
            </p:cNvGrpSpPr>
            <p:nvPr/>
          </p:nvGrpSpPr>
          <p:grpSpPr bwMode="auto">
            <a:xfrm>
              <a:off x="1391" y="604"/>
              <a:ext cx="18905" cy="1458"/>
              <a:chOff x="8502" y="3566"/>
              <a:chExt cx="15289" cy="1179"/>
            </a:xfrm>
          </p:grpSpPr>
          <p:pic>
            <p:nvPicPr>
              <p:cNvPr id="11" name="Picture 988" descr="waseda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502" y="3566"/>
                <a:ext cx="6444" cy="1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989" descr="university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445" y="3575"/>
                <a:ext cx="8346" cy="1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AutoShape 990"/>
            <p:cNvSpPr>
              <a:spLocks noChangeAspect="1" noChangeArrowheads="1"/>
            </p:cNvSpPr>
            <p:nvPr/>
          </p:nvSpPr>
          <p:spPr bwMode="auto">
            <a:xfrm flipV="1">
              <a:off x="-2972" y="2737"/>
              <a:ext cx="2357" cy="119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ja-JP" altLang="en-US" sz="2800">
                <a:solidFill>
                  <a:srgbClr val="000000"/>
                </a:solidFill>
                <a:ea typeface="ＭＳ Ｐゴシック" pitchFamily="50" charset="-128"/>
              </a:endParaRPr>
            </a:p>
          </p:txBody>
        </p:sp>
        <p:sp>
          <p:nvSpPr>
            <p:cNvPr id="9" name="AutoShape 991"/>
            <p:cNvSpPr>
              <a:spLocks noChangeAspect="1" noChangeArrowheads="1"/>
            </p:cNvSpPr>
            <p:nvPr/>
          </p:nvSpPr>
          <p:spPr bwMode="auto">
            <a:xfrm>
              <a:off x="-4106" y="-919"/>
              <a:ext cx="4609" cy="4607"/>
            </a:xfrm>
            <a:prstGeom prst="diamond">
              <a:avLst/>
            </a:prstGeom>
            <a:solidFill>
              <a:srgbClr val="80030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ja-JP" altLang="en-US" sz="2800">
                <a:solidFill>
                  <a:srgbClr val="000000"/>
                </a:solidFill>
                <a:ea typeface="ＭＳ Ｐゴシック" pitchFamily="50" charset="-128"/>
              </a:endParaRPr>
            </a:p>
          </p:txBody>
        </p:sp>
        <p:pic>
          <p:nvPicPr>
            <p:cNvPr id="10" name="Picture 992" descr="waseda_logo_wo_Uname_B&amp;W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3262" y="1051"/>
              <a:ext cx="2831" cy="2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315" name="Rectangle 91"/>
          <p:cNvSpPr>
            <a:spLocks noGrp="1" noChangeArrowheads="1"/>
          </p:cNvSpPr>
          <p:nvPr>
            <p:ph type="ctrTitle"/>
          </p:nvPr>
        </p:nvSpPr>
        <p:spPr>
          <a:xfrm>
            <a:off x="2432050" y="1828800"/>
            <a:ext cx="7061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52316" name="Rectangle 92"/>
          <p:cNvSpPr>
            <a:spLocks noGrp="1" noChangeArrowheads="1"/>
          </p:cNvSpPr>
          <p:nvPr>
            <p:ph type="subTitle" idx="1"/>
          </p:nvPr>
        </p:nvSpPr>
        <p:spPr>
          <a:xfrm>
            <a:off x="2432050" y="4572000"/>
            <a:ext cx="7061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13" name="Rectangle 93"/>
          <p:cNvSpPr>
            <a:spLocks noGrp="1" noChangeArrowheads="1"/>
          </p:cNvSpPr>
          <p:nvPr>
            <p:ph type="dt" sz="half" idx="10"/>
          </p:nvPr>
        </p:nvSpPr>
        <p:spPr>
          <a:xfrm>
            <a:off x="577850" y="63246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4" name="Rectangle 94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7100" y="63246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5" name="Rectangle 9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3246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9A2DD-D669-4F45-98AF-71C1C397D5C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14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56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56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42951" y="2147888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2147888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69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3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597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143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408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473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108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38965" y="930279"/>
            <a:ext cx="2224087" cy="533241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66702" y="930279"/>
            <a:ext cx="6519863" cy="533241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953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266702" y="930279"/>
            <a:ext cx="8896350" cy="53324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345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6700" y="930275"/>
            <a:ext cx="84201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742950" y="2147888"/>
            <a:ext cx="8420100" cy="411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42951" y="2147888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2147888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</p:spTree>
  </p:cSld>
  <p:clrMapOvr>
    <a:masterClrMapping/>
  </p:clrMapOvr>
</p:sldLayout>
</file>

<file path=ppt/slideMasters/_rels/slideMaster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slideLayout" Target="../slideLayouts/slideLayout13.xml"/>
  <Relationship Id="rId14" Type="http://schemas.openxmlformats.org/officeDocument/2006/relationships/theme" Target="../theme/theme1.xml"/>
  <Relationship Id="rId15" Type="http://schemas.openxmlformats.org/officeDocument/2006/relationships/image" Target="../media/image1.png"/>
  <Relationship Id="rId16" Type="http://schemas.openxmlformats.org/officeDocument/2006/relationships/image" Target="../media/image2.png"/>
  <Relationship Id="rId17" Type="http://schemas.openxmlformats.org/officeDocument/2006/relationships/image" Target="../media/image3.png"/>
  <Relationship Id="rId18" Type="http://schemas.openxmlformats.org/officeDocument/2006/relationships/image" Target="../media/image4.png"/>
  <Relationship Id="rId19" Type="http://schemas.openxmlformats.org/officeDocument/2006/relationships/image" Target="../media/image5.png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</Relationships>

</file>

<file path=ppt/slideMasters/_rels/slideMaster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4.xml"/>
  <Relationship Id="rId10" Type="http://schemas.openxmlformats.org/officeDocument/2006/relationships/slideLayout" Target="../slideLayouts/slideLayout23.xml"/>
  <Relationship Id="rId11" Type="http://schemas.openxmlformats.org/officeDocument/2006/relationships/slideLayout" Target="../slideLayouts/slideLayout24.xml"/>
  <Relationship Id="rId12" Type="http://schemas.openxmlformats.org/officeDocument/2006/relationships/theme" Target="../theme/theme2.xml"/>
  <Relationship Id="rId13" Type="http://schemas.openxmlformats.org/officeDocument/2006/relationships/image" Target="../media/image7.jpeg"/>
  <Relationship Id="rId14" Type="http://schemas.openxmlformats.org/officeDocument/2006/relationships/image" Target="../media/image1.png"/>
  <Relationship Id="rId15" Type="http://schemas.openxmlformats.org/officeDocument/2006/relationships/image" Target="../media/image2.png"/>
  <Relationship Id="rId16" Type="http://schemas.openxmlformats.org/officeDocument/2006/relationships/image" Target="../media/image3.png"/>
  <Relationship Id="rId17" Type="http://schemas.openxmlformats.org/officeDocument/2006/relationships/image" Target="../media/image4.png"/>
  <Relationship Id="rId18" Type="http://schemas.openxmlformats.org/officeDocument/2006/relationships/image" Target="../media/image5.png"/>
  <Relationship Id="rId2" Type="http://schemas.openxmlformats.org/officeDocument/2006/relationships/slideLayout" Target="../slideLayouts/slideLayout15.xml"/>
  <Relationship Id="rId3" Type="http://schemas.openxmlformats.org/officeDocument/2006/relationships/slideLayout" Target="../slideLayouts/slideLayout16.xml"/>
  <Relationship Id="rId4" Type="http://schemas.openxmlformats.org/officeDocument/2006/relationships/slideLayout" Target="../slideLayouts/slideLayout17.xml"/>
  <Relationship Id="rId5" Type="http://schemas.openxmlformats.org/officeDocument/2006/relationships/slideLayout" Target="../slideLayouts/slideLayout18.xml"/>
  <Relationship Id="rId6" Type="http://schemas.openxmlformats.org/officeDocument/2006/relationships/slideLayout" Target="../slideLayouts/slideLayout19.xml"/>
  <Relationship Id="rId7" Type="http://schemas.openxmlformats.org/officeDocument/2006/relationships/slideLayout" Target="../slideLayouts/slideLayout20.xml"/>
  <Relationship Id="rId8" Type="http://schemas.openxmlformats.org/officeDocument/2006/relationships/slideLayout" Target="../slideLayouts/slideLayout21.xml"/>
  <Relationship Id="rId9" Type="http://schemas.openxmlformats.org/officeDocument/2006/relationships/slideLayout" Target="../slideLayouts/slideLayout22.xml"/>
</Relationships>

</file>

<file path=ppt/slideMasters/_rels/slideMaster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5.xml"/>
  <Relationship Id="rId10" Type="http://schemas.openxmlformats.org/officeDocument/2006/relationships/slideLayout" Target="../slideLayouts/slideLayout34.xml"/>
  <Relationship Id="rId11" Type="http://schemas.openxmlformats.org/officeDocument/2006/relationships/slideLayout" Target="../slideLayouts/slideLayout35.xml"/>
  <Relationship Id="rId12" Type="http://schemas.openxmlformats.org/officeDocument/2006/relationships/slideLayout" Target="../slideLayouts/slideLayout36.xml"/>
  <Relationship Id="rId13" Type="http://schemas.openxmlformats.org/officeDocument/2006/relationships/slideLayout" Target="../slideLayouts/slideLayout37.xml"/>
  <Relationship Id="rId14" Type="http://schemas.openxmlformats.org/officeDocument/2006/relationships/theme" Target="../theme/theme3.xml"/>
  <Relationship Id="rId15" Type="http://schemas.openxmlformats.org/officeDocument/2006/relationships/image" Target="../media/image1.png"/>
  <Relationship Id="rId16" Type="http://schemas.openxmlformats.org/officeDocument/2006/relationships/image" Target="../media/image2.png"/>
  <Relationship Id="rId17" Type="http://schemas.openxmlformats.org/officeDocument/2006/relationships/image" Target="../media/image3.png"/>
  <Relationship Id="rId18" Type="http://schemas.openxmlformats.org/officeDocument/2006/relationships/image" Target="../media/image4.png"/>
  <Relationship Id="rId19" Type="http://schemas.openxmlformats.org/officeDocument/2006/relationships/image" Target="../media/image5.png"/>
  <Relationship Id="rId2" Type="http://schemas.openxmlformats.org/officeDocument/2006/relationships/slideLayout" Target="../slideLayouts/slideLayout26.xml"/>
  <Relationship Id="rId3" Type="http://schemas.openxmlformats.org/officeDocument/2006/relationships/slideLayout" Target="../slideLayouts/slideLayout27.xml"/>
  <Relationship Id="rId4" Type="http://schemas.openxmlformats.org/officeDocument/2006/relationships/slideLayout" Target="../slideLayouts/slideLayout28.xml"/>
  <Relationship Id="rId5" Type="http://schemas.openxmlformats.org/officeDocument/2006/relationships/slideLayout" Target="../slideLayouts/slideLayout29.xml"/>
  <Relationship Id="rId6" Type="http://schemas.openxmlformats.org/officeDocument/2006/relationships/slideLayout" Target="../slideLayouts/slideLayout30.xml"/>
  <Relationship Id="rId7" Type="http://schemas.openxmlformats.org/officeDocument/2006/relationships/slideLayout" Target="../slideLayouts/slideLayout31.xml"/>
  <Relationship Id="rId8" Type="http://schemas.openxmlformats.org/officeDocument/2006/relationships/slideLayout" Target="../slideLayouts/slideLayout32.xml"/>
  <Relationship Id="rId9" Type="http://schemas.openxmlformats.org/officeDocument/2006/relationships/slideLayout" Target="../slideLayouts/slideLayout33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" y="930275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2147888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3246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kumimoji="0"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3246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kumimoji="0"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3246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1354" name="Rectangle 154"/>
          <p:cNvSpPr>
            <a:spLocks noChangeArrowheads="1"/>
          </p:cNvSpPr>
          <p:nvPr userDrawn="1"/>
        </p:nvSpPr>
        <p:spPr bwMode="auto">
          <a:xfrm>
            <a:off x="9382126" y="6483350"/>
            <a:ext cx="526106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03D0512A-C73A-4C45-B580-56611969FB2A}" type="slidenum">
              <a:rPr kumimoji="0" lang="en-US" altLang="ja-JP" sz="1600" b="1">
                <a:ea typeface="ＭＳ Ｐゴシック" pitchFamily="50" charset="-128"/>
              </a:rPr>
              <a:pPr>
                <a:defRPr/>
              </a:pPr>
              <a:t>‹#›</a:t>
            </a:fld>
            <a:endParaRPr kumimoji="0" lang="en-US" altLang="ja-JP" sz="1600" b="1">
              <a:ea typeface="ＭＳ Ｐゴシック" pitchFamily="50" charset="-128"/>
            </a:endParaRPr>
          </a:p>
        </p:txBody>
      </p:sp>
      <p:sp>
        <p:nvSpPr>
          <p:cNvPr id="51379" name="Rectangle 179"/>
          <p:cNvSpPr>
            <a:spLocks noChangeAspect="1" noChangeArrowheads="1"/>
          </p:cNvSpPr>
          <p:nvPr userDrawn="1"/>
        </p:nvSpPr>
        <p:spPr bwMode="auto">
          <a:xfrm>
            <a:off x="0" y="993775"/>
            <a:ext cx="9921875" cy="635000"/>
          </a:xfrm>
          <a:prstGeom prst="rect">
            <a:avLst/>
          </a:prstGeom>
          <a:solidFill>
            <a:srgbClr val="80030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ja-JP" altLang="en-US" sz="2800">
              <a:ea typeface="ＭＳ Ｐゴシック" pitchFamily="50" charset="-128"/>
            </a:endParaRPr>
          </a:p>
        </p:txBody>
      </p:sp>
      <p:grpSp>
        <p:nvGrpSpPr>
          <p:cNvPr id="1033" name="Group 180"/>
          <p:cNvGrpSpPr>
            <a:grpSpLocks noChangeAspect="1"/>
          </p:cNvGrpSpPr>
          <p:nvPr userDrawn="1"/>
        </p:nvGrpSpPr>
        <p:grpSpPr bwMode="auto">
          <a:xfrm>
            <a:off x="463552" y="260350"/>
            <a:ext cx="4849813" cy="965200"/>
            <a:chOff x="-4106" y="-919"/>
            <a:chExt cx="24404" cy="4854"/>
          </a:xfrm>
        </p:grpSpPr>
        <p:grpSp>
          <p:nvGrpSpPr>
            <p:cNvPr id="1034" name="Group 181"/>
            <p:cNvGrpSpPr>
              <a:grpSpLocks noChangeAspect="1"/>
            </p:cNvGrpSpPr>
            <p:nvPr/>
          </p:nvGrpSpPr>
          <p:grpSpPr bwMode="auto">
            <a:xfrm>
              <a:off x="1392" y="604"/>
              <a:ext cx="18906" cy="1458"/>
              <a:chOff x="8502" y="3566"/>
              <a:chExt cx="15289" cy="1179"/>
            </a:xfrm>
          </p:grpSpPr>
          <p:pic>
            <p:nvPicPr>
              <p:cNvPr id="1038" name="Picture 182" descr="waseda3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8502" y="3566"/>
                <a:ext cx="6444" cy="1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9" name="Picture 183" descr="university3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5445" y="3575"/>
                <a:ext cx="8346" cy="1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1384" name="AutoShape 184"/>
            <p:cNvSpPr>
              <a:spLocks noChangeAspect="1" noChangeArrowheads="1"/>
            </p:cNvSpPr>
            <p:nvPr/>
          </p:nvSpPr>
          <p:spPr bwMode="auto">
            <a:xfrm flipV="1">
              <a:off x="-2972" y="2737"/>
              <a:ext cx="2357" cy="119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ja-JP" altLang="en-US" sz="2800">
                <a:ea typeface="ＭＳ Ｐゴシック" pitchFamily="50" charset="-128"/>
              </a:endParaRPr>
            </a:p>
          </p:txBody>
        </p:sp>
        <p:sp>
          <p:nvSpPr>
            <p:cNvPr id="51385" name="AutoShape 185"/>
            <p:cNvSpPr>
              <a:spLocks noChangeAspect="1" noChangeArrowheads="1"/>
            </p:cNvSpPr>
            <p:nvPr/>
          </p:nvSpPr>
          <p:spPr bwMode="auto">
            <a:xfrm>
              <a:off x="-4106" y="-919"/>
              <a:ext cx="4609" cy="4607"/>
            </a:xfrm>
            <a:prstGeom prst="diamond">
              <a:avLst/>
            </a:prstGeom>
            <a:solidFill>
              <a:srgbClr val="80030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ja-JP" altLang="en-US" sz="2800">
                <a:ea typeface="ＭＳ Ｐゴシック" pitchFamily="50" charset="-128"/>
              </a:endParaRPr>
            </a:p>
          </p:txBody>
        </p:sp>
        <p:pic>
          <p:nvPicPr>
            <p:cNvPr id="1037" name="Picture 186" descr="waseda_logo_wo_Uname_B&amp;W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-3262" y="1051"/>
              <a:ext cx="2831" cy="2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  <p:sldLayoutId id="214748412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9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rotWithShape="0">
          <a:gsLst>
            <a:gs pos="0">
              <a:schemeClr val="bg1"/>
            </a:gs>
            <a:gs pos="5000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5" descr="大隈講堂透かし２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53013" y="2252667"/>
            <a:ext cx="4852987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" y="930275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2147888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3246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kumimoji="0"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3246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kumimoji="0"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3246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32" name="Rectangle 154"/>
          <p:cNvSpPr>
            <a:spLocks noChangeArrowheads="1"/>
          </p:cNvSpPr>
          <p:nvPr userDrawn="1"/>
        </p:nvSpPr>
        <p:spPr bwMode="auto">
          <a:xfrm>
            <a:off x="9382126" y="6483350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fld id="{433D36AE-71A6-4C1E-A9C7-649750DE1E4E}" type="slidenum">
              <a:rPr kumimoji="0" lang="en-US" sz="1600" b="1">
                <a:ea typeface="ＭＳ Ｐゴシック" pitchFamily="50" charset="-128"/>
              </a:rPr>
              <a:pPr>
                <a:defRPr/>
              </a:pPr>
              <a:t>‹#›</a:t>
            </a:fld>
            <a:endParaRPr kumimoji="0" lang="en-US" sz="1600" b="1">
              <a:ea typeface="ＭＳ Ｐゴシック" pitchFamily="50" charset="-128"/>
            </a:endParaRPr>
          </a:p>
        </p:txBody>
      </p:sp>
      <p:sp>
        <p:nvSpPr>
          <p:cNvPr id="1033" name="Rectangle 179"/>
          <p:cNvSpPr>
            <a:spLocks noChangeAspect="1" noChangeArrowheads="1"/>
          </p:cNvSpPr>
          <p:nvPr userDrawn="1"/>
        </p:nvSpPr>
        <p:spPr bwMode="auto">
          <a:xfrm>
            <a:off x="0" y="993775"/>
            <a:ext cx="9921875" cy="635000"/>
          </a:xfrm>
          <a:prstGeom prst="rect">
            <a:avLst/>
          </a:prstGeom>
          <a:solidFill>
            <a:srgbClr val="80030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kumimoji="0" lang="ja-JP" altLang="en-US" sz="2800">
              <a:ea typeface="ＭＳ Ｐゴシック" pitchFamily="50" charset="-128"/>
            </a:endParaRPr>
          </a:p>
        </p:txBody>
      </p:sp>
      <p:grpSp>
        <p:nvGrpSpPr>
          <p:cNvPr id="2058" name="Group 10"/>
          <p:cNvGrpSpPr>
            <a:grpSpLocks noChangeAspect="1"/>
          </p:cNvGrpSpPr>
          <p:nvPr userDrawn="1"/>
        </p:nvGrpSpPr>
        <p:grpSpPr bwMode="auto">
          <a:xfrm>
            <a:off x="465139" y="260350"/>
            <a:ext cx="4849813" cy="965200"/>
            <a:chOff x="0" y="0"/>
            <a:chExt cx="24404" cy="4854"/>
          </a:xfrm>
        </p:grpSpPr>
        <p:grpSp>
          <p:nvGrpSpPr>
            <p:cNvPr id="2059" name="Group 11"/>
            <p:cNvGrpSpPr>
              <a:grpSpLocks noChangeAspect="1"/>
            </p:cNvGrpSpPr>
            <p:nvPr/>
          </p:nvGrpSpPr>
          <p:grpSpPr bwMode="auto">
            <a:xfrm>
              <a:off x="5498" y="1523"/>
              <a:ext cx="18906" cy="1458"/>
              <a:chOff x="0" y="0"/>
              <a:chExt cx="15289" cy="1179"/>
            </a:xfrm>
          </p:grpSpPr>
          <p:pic>
            <p:nvPicPr>
              <p:cNvPr id="2063" name="Picture 182" descr="waseda3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0" y="0"/>
                <a:ext cx="6444" cy="1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4" name="Picture 183" descr="university3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6943" y="9"/>
                <a:ext cx="8346" cy="1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38" name="AutoShape 184"/>
            <p:cNvSpPr>
              <a:spLocks noChangeAspect="1" noChangeArrowheads="1"/>
            </p:cNvSpPr>
            <p:nvPr/>
          </p:nvSpPr>
          <p:spPr bwMode="auto">
            <a:xfrm flipV="1">
              <a:off x="1134" y="3656"/>
              <a:ext cx="2357" cy="119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kumimoji="0" lang="ja-JP" altLang="en-US" sz="2800">
                <a:ea typeface="ＭＳ Ｐゴシック" pitchFamily="50" charset="-128"/>
              </a:endParaRPr>
            </a:p>
          </p:txBody>
        </p:sp>
        <p:sp>
          <p:nvSpPr>
            <p:cNvPr id="1039" name="AutoShape 185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4609" cy="4607"/>
            </a:xfrm>
            <a:prstGeom prst="diamond">
              <a:avLst/>
            </a:prstGeom>
            <a:solidFill>
              <a:srgbClr val="80030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kumimoji="0" lang="ja-JP" altLang="en-US" sz="2800">
                <a:ea typeface="ＭＳ Ｐゴシック" pitchFamily="50" charset="-128"/>
              </a:endParaRPr>
            </a:p>
          </p:txBody>
        </p:sp>
        <p:pic>
          <p:nvPicPr>
            <p:cNvPr id="2062" name="Picture 186" descr="waseda_logo_wo_Uname_B&amp;W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44" y="1970"/>
              <a:ext cx="2831" cy="2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ransition xmlns:p14="http://schemas.microsoft.com/office/powerpoint/2010/main">
    <p:checke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8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" y="930275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2147888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3246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kumimoji="0"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3246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kumimoji="0"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3246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51354" name="Rectangle 154"/>
          <p:cNvSpPr>
            <a:spLocks noChangeArrowheads="1"/>
          </p:cNvSpPr>
          <p:nvPr userDrawn="1"/>
        </p:nvSpPr>
        <p:spPr bwMode="auto">
          <a:xfrm>
            <a:off x="9382126" y="6483350"/>
            <a:ext cx="526106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F088122B-6B01-4BF3-85EF-AAF97DD68496}" type="slidenum">
              <a:rPr kumimoji="0" lang="en-US" altLang="ja-JP" sz="1600" b="1">
                <a:solidFill>
                  <a:srgbClr val="000000"/>
                </a:solidFill>
                <a:ea typeface="ＭＳ Ｐゴシック" pitchFamily="50" charset="-128"/>
              </a:rPr>
              <a:pPr>
                <a:defRPr/>
              </a:pPr>
              <a:t>‹#›</a:t>
            </a:fld>
            <a:endParaRPr kumimoji="0" lang="en-US" altLang="ja-JP" sz="1600" b="1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51379" name="Rectangle 179"/>
          <p:cNvSpPr>
            <a:spLocks noChangeAspect="1" noChangeArrowheads="1"/>
          </p:cNvSpPr>
          <p:nvPr userDrawn="1"/>
        </p:nvSpPr>
        <p:spPr bwMode="auto">
          <a:xfrm>
            <a:off x="0" y="993775"/>
            <a:ext cx="9921875" cy="635000"/>
          </a:xfrm>
          <a:prstGeom prst="rect">
            <a:avLst/>
          </a:prstGeom>
          <a:solidFill>
            <a:srgbClr val="80030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ja-JP" altLang="en-US" sz="2800">
              <a:solidFill>
                <a:srgbClr val="000000"/>
              </a:solidFill>
              <a:ea typeface="ＭＳ Ｐゴシック" pitchFamily="50" charset="-128"/>
            </a:endParaRPr>
          </a:p>
        </p:txBody>
      </p:sp>
      <p:grpSp>
        <p:nvGrpSpPr>
          <p:cNvPr id="3081" name="Group 180"/>
          <p:cNvGrpSpPr>
            <a:grpSpLocks noChangeAspect="1"/>
          </p:cNvGrpSpPr>
          <p:nvPr userDrawn="1"/>
        </p:nvGrpSpPr>
        <p:grpSpPr bwMode="auto">
          <a:xfrm>
            <a:off x="463552" y="260350"/>
            <a:ext cx="4849813" cy="965200"/>
            <a:chOff x="-4106" y="-919"/>
            <a:chExt cx="24404" cy="4854"/>
          </a:xfrm>
        </p:grpSpPr>
        <p:grpSp>
          <p:nvGrpSpPr>
            <p:cNvPr id="3082" name="Group 181"/>
            <p:cNvGrpSpPr>
              <a:grpSpLocks noChangeAspect="1"/>
            </p:cNvGrpSpPr>
            <p:nvPr/>
          </p:nvGrpSpPr>
          <p:grpSpPr bwMode="auto">
            <a:xfrm>
              <a:off x="1392" y="604"/>
              <a:ext cx="18906" cy="1458"/>
              <a:chOff x="8502" y="3566"/>
              <a:chExt cx="15289" cy="1179"/>
            </a:xfrm>
          </p:grpSpPr>
          <p:pic>
            <p:nvPicPr>
              <p:cNvPr id="3086" name="Picture 182" descr="waseda3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8502" y="3566"/>
                <a:ext cx="6444" cy="1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7" name="Picture 183" descr="university3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5445" y="3575"/>
                <a:ext cx="8346" cy="1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1384" name="AutoShape 184"/>
            <p:cNvSpPr>
              <a:spLocks noChangeAspect="1" noChangeArrowheads="1"/>
            </p:cNvSpPr>
            <p:nvPr/>
          </p:nvSpPr>
          <p:spPr bwMode="auto">
            <a:xfrm flipV="1">
              <a:off x="-2972" y="2737"/>
              <a:ext cx="2357" cy="119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ja-JP" altLang="en-US" sz="2800">
                <a:solidFill>
                  <a:srgbClr val="000000"/>
                </a:solidFill>
                <a:ea typeface="ＭＳ Ｐゴシック" pitchFamily="50" charset="-128"/>
              </a:endParaRPr>
            </a:p>
          </p:txBody>
        </p:sp>
        <p:sp>
          <p:nvSpPr>
            <p:cNvPr id="51385" name="AutoShape 185"/>
            <p:cNvSpPr>
              <a:spLocks noChangeAspect="1" noChangeArrowheads="1"/>
            </p:cNvSpPr>
            <p:nvPr/>
          </p:nvSpPr>
          <p:spPr bwMode="auto">
            <a:xfrm>
              <a:off x="-4106" y="-919"/>
              <a:ext cx="4609" cy="4607"/>
            </a:xfrm>
            <a:prstGeom prst="diamond">
              <a:avLst/>
            </a:prstGeom>
            <a:solidFill>
              <a:srgbClr val="80030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ja-JP" altLang="en-US" sz="2800">
                <a:solidFill>
                  <a:srgbClr val="000000"/>
                </a:solidFill>
                <a:ea typeface="ＭＳ Ｐゴシック" pitchFamily="50" charset="-128"/>
              </a:endParaRPr>
            </a:p>
          </p:txBody>
        </p:sp>
        <p:pic>
          <p:nvPicPr>
            <p:cNvPr id="3085" name="Picture 186" descr="waseda_logo_wo_Uname_B&amp;W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-3262" y="1051"/>
              <a:ext cx="2831" cy="2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11027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  <p:sldLayoutId id="2147484153" r:id="rId12"/>
    <p:sldLayoutId id="214748415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9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4.xml"/>
</Relationships>

</file>

<file path=ppt/slides/_rels/slide1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10" Type="http://schemas.openxmlformats.org/officeDocument/2006/relationships/image" Target="../media/image44.png"/>
  <Relationship Id="rId11" Type="http://schemas.openxmlformats.org/officeDocument/2006/relationships/image" Target="../media/image45.png"/>
  <Relationship Id="rId12" Type="http://schemas.openxmlformats.org/officeDocument/2006/relationships/image" Target="../media/image46.png"/>
  <Relationship Id="rId13" Type="http://schemas.openxmlformats.org/officeDocument/2006/relationships/image" Target="../media/image47.png"/>
  <Relationship Id="rId14" Type="http://schemas.openxmlformats.org/officeDocument/2006/relationships/image" Target="../media/image48.png"/>
  <Relationship Id="rId15" Type="http://schemas.openxmlformats.org/officeDocument/2006/relationships/image" Target="../media/image49.png"/>
  <Relationship Id="rId16" Type="http://schemas.openxmlformats.org/officeDocument/2006/relationships/image" Target="../media/image50.png"/>
  <Relationship Id="rId17" Type="http://schemas.openxmlformats.org/officeDocument/2006/relationships/image" Target="../media/image51.png"/>
  <Relationship Id="rId18" Type="http://schemas.openxmlformats.org/officeDocument/2006/relationships/image" Target="../media/image52.png"/>
  <Relationship Id="rId19" Type="http://schemas.openxmlformats.org/officeDocument/2006/relationships/image" Target="../media/image53.png"/>
  <Relationship Id="rId2" Type="http://schemas.openxmlformats.org/officeDocument/2006/relationships/image" Target="../media/image36.png"/>
  <Relationship Id="rId20" Type="http://schemas.openxmlformats.org/officeDocument/2006/relationships/image" Target="../media/image54.png"/>
  <Relationship Id="rId21" Type="http://schemas.openxmlformats.org/officeDocument/2006/relationships/image" Target="../media/image55.png"/>
  <Relationship Id="rId22" Type="http://schemas.openxmlformats.org/officeDocument/2006/relationships/image" Target="../media/image56.png"/>
  <Relationship Id="rId23" Type="http://schemas.openxmlformats.org/officeDocument/2006/relationships/image" Target="../media/image57.png"/>
  <Relationship Id="rId24" Type="http://schemas.openxmlformats.org/officeDocument/2006/relationships/image" Target="../media/image58.png"/>
  <Relationship Id="rId25" Type="http://schemas.openxmlformats.org/officeDocument/2006/relationships/image" Target="../media/image59.png"/>
  <Relationship Id="rId26" Type="http://schemas.openxmlformats.org/officeDocument/2006/relationships/image" Target="../media/image60.png"/>
  <Relationship Id="rId27" Type="http://schemas.openxmlformats.org/officeDocument/2006/relationships/image" Target="../media/image61.png"/>
  <Relationship Id="rId28" Type="http://schemas.openxmlformats.org/officeDocument/2006/relationships/image" Target="../media/image62.png"/>
  <Relationship Id="rId3" Type="http://schemas.openxmlformats.org/officeDocument/2006/relationships/image" Target="../media/image37.png"/>
  <Relationship Id="rId4" Type="http://schemas.openxmlformats.org/officeDocument/2006/relationships/image" Target="../media/image38.png"/>
  <Relationship Id="rId5" Type="http://schemas.openxmlformats.org/officeDocument/2006/relationships/image" Target="../media/image39.png"/>
  <Relationship Id="rId6" Type="http://schemas.openxmlformats.org/officeDocument/2006/relationships/image" Target="../media/image40.png"/>
  <Relationship Id="rId7" Type="http://schemas.openxmlformats.org/officeDocument/2006/relationships/image" Target="../media/image41.png"/>
  <Relationship Id="rId8" Type="http://schemas.openxmlformats.org/officeDocument/2006/relationships/image" Target="../media/image42.png"/>
  <Relationship Id="rId9" Type="http://schemas.openxmlformats.org/officeDocument/2006/relationships/image" Target="../media/image43.png"/>
</Relationships>

</file>

<file path=ppt/slides/_rels/slide1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3.xml"/>
</Relationships>

</file>

<file path=ppt/slides/_rels/slide1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1.xml"/>
  <Relationship Id="rId3" Type="http://schemas.openxmlformats.org/officeDocument/2006/relationships/image" Target="../media/image8.jpeg"/>
</Relationships>

</file>

<file path=ppt/slides/_rels/slide2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63.png"/>
</Relationships>

</file>

<file path=ppt/slides/_rels/slide2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64.png"/>
  <Relationship Id="rId3" Type="http://schemas.openxmlformats.org/officeDocument/2006/relationships/image" Target="../media/image65.jpeg"/>
</Relationships>

</file>

<file path=ppt/slides/_rels/slide2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3.xml"/>
  <Relationship Id="rId2" Type="http://schemas.openxmlformats.org/officeDocument/2006/relationships/image" Target="../media/image66.png"/>
  <Relationship Id="rId3" Type="http://schemas.openxmlformats.org/officeDocument/2006/relationships/image" Target="../media/image67.png"/>
  <Relationship Id="rId4" Type="http://schemas.openxmlformats.org/officeDocument/2006/relationships/image" Target="../media/image68.png"/>
  <Relationship Id="rId5" Type="http://schemas.openxmlformats.org/officeDocument/2006/relationships/image" Target="../media/image69.png"/>
  <Relationship Id="rId6" Type="http://schemas.openxmlformats.org/officeDocument/2006/relationships/image" Target="../media/image70.jpeg"/>
  <Relationship Id="rId7" Type="http://schemas.openxmlformats.org/officeDocument/2006/relationships/image" Target="../media/image71.jpeg"/>
  <Relationship Id="rId8" Type="http://schemas.openxmlformats.org/officeDocument/2006/relationships/image" Target="../media/image72.jpeg"/>
</Relationships>

</file>

<file path=ppt/slides/_rels/slide2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73.png"/>
</Relationships>

</file>

<file path=ppt/slides/_rels/slide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9.jpeg"/>
  <Relationship Id="rId3" Type="http://schemas.openxmlformats.org/officeDocument/2006/relationships/image" Target="../media/image10.jpeg"/>
</Relationships>

</file>

<file path=ppt/slides/_rels/slide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10" Type="http://schemas.openxmlformats.org/officeDocument/2006/relationships/image" Target="../media/image17.png"/>
  <Relationship Id="rId11" Type="http://schemas.openxmlformats.org/officeDocument/2006/relationships/image" Target="../media/image18.jpg"/>
  <Relationship Id="rId2" Type="http://schemas.openxmlformats.org/officeDocument/2006/relationships/notesSlide" Target="../notesSlides/notesSlide2.xml"/>
  <Relationship Id="rId3" Type="http://schemas.openxmlformats.org/officeDocument/2006/relationships/image" Target="../media/image11.png"/>
  <Relationship Id="rId4" Type="http://schemas.microsoft.com/office/2007/relationships/hdphoto" Target="../media/hdphoto1.wdp"/>
  <Relationship Id="rId5" Type="http://schemas.openxmlformats.org/officeDocument/2006/relationships/image" Target="../media/image12.png"/>
  <Relationship Id="rId6" Type="http://schemas.openxmlformats.org/officeDocument/2006/relationships/image" Target="../media/image13.png"/>
  <Relationship Id="rId7" Type="http://schemas.openxmlformats.org/officeDocument/2006/relationships/image" Target="../media/image14.png"/>
  <Relationship Id="rId8" Type="http://schemas.openxmlformats.org/officeDocument/2006/relationships/image" Target="../media/image15.png"/>
  <Relationship Id="rId9" Type="http://schemas.openxmlformats.org/officeDocument/2006/relationships/image" Target="../media/image16.png"/>
</Relationships>

</file>

<file path=ppt/slides/_rels/slide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19.jpeg"/>
</Relationships>

</file>

<file path=ppt/slides/_rels/slide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20.png"/>
  <Relationship Id="rId3" Type="http://schemas.openxmlformats.org/officeDocument/2006/relationships/image" Target="../media/image21.png"/>
  <Relationship Id="rId4" Type="http://schemas.openxmlformats.org/officeDocument/2006/relationships/image" Target="../media/image22.png"/>
  <Relationship Id="rId5" Type="http://schemas.openxmlformats.org/officeDocument/2006/relationships/image" Target="../media/image23.png"/>
  <Relationship Id="rId6" Type="http://schemas.openxmlformats.org/officeDocument/2006/relationships/image" Target="../media/image24.jpeg"/>
</Relationships>

</file>

<file path=ppt/slides/_rels/slide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25.jpeg"/>
  <Relationship Id="rId3" Type="http://schemas.openxmlformats.org/officeDocument/2006/relationships/image" Target="../media/image26.jpeg"/>
  <Relationship Id="rId4" Type="http://schemas.openxmlformats.org/officeDocument/2006/relationships/image" Target="../media/image27.jpeg"/>
  <Relationship Id="rId5" Type="http://schemas.openxmlformats.org/officeDocument/2006/relationships/image" Target="../media/image28.jpeg"/>
  <Relationship Id="rId6" Type="http://schemas.openxmlformats.org/officeDocument/2006/relationships/image" Target="../media/image29.jpeg"/>
  <Relationship Id="rId7" Type="http://schemas.openxmlformats.org/officeDocument/2006/relationships/image" Target="../media/image30.jpeg"/>
</Relationships>

</file>

<file path=ppt/slides/_rels/slide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31.png"/>
  <Relationship Id="rId3" Type="http://schemas.openxmlformats.org/officeDocument/2006/relationships/image" Target="../media/image32.jpeg"/>
</Relationships>

</file>

<file path=ppt/slides/_rels/slide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33.jpeg"/>
  <Relationship Id="rId3" Type="http://schemas.openxmlformats.org/officeDocument/2006/relationships/image" Target="../media/image34.png"/>
  <Relationship Id="rId4" Type="http://schemas.openxmlformats.org/officeDocument/2006/relationships/image" Target="../media/image3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ChangeArrowheads="1"/>
          </p:cNvSpPr>
          <p:nvPr/>
        </p:nvSpPr>
        <p:spPr>
          <a:xfrm>
            <a:off x="0" y="3140968"/>
            <a:ext cx="9906000" cy="1188132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早稻田大学</a:t>
            </a:r>
            <a:endParaRPr lang="en-US" altLang="ja-JP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4540833" y="404664"/>
            <a:ext cx="4752528" cy="576064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早稻田大学</a:t>
            </a:r>
            <a:endParaRPr lang="en-US" altLang="zh-CN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65168" y="5414518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北京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事务所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2015.10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65152" y="869950"/>
            <a:ext cx="81359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b="1" dirty="0">
                <a:solidFill>
                  <a:srgbClr val="FFFF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b="1" dirty="0" smtClean="0">
                <a:solidFill>
                  <a:srgbClr val="FFFF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奖学金</a:t>
            </a:r>
            <a:endParaRPr lang="en-US" altLang="ja-JP" b="1" dirty="0">
              <a:solidFill>
                <a:srgbClr val="FFFF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AutoShape 2"/>
          <p:cNvSpPr txBox="1">
            <a:spLocks noChangeArrowheads="1"/>
          </p:cNvSpPr>
          <p:nvPr/>
        </p:nvSpPr>
        <p:spPr>
          <a:xfrm>
            <a:off x="4540833" y="404664"/>
            <a:ext cx="4752528" cy="576064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早稻田大学</a:t>
            </a:r>
            <a:endParaRPr lang="en-US" altLang="zh-CN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13443" y="1785681"/>
            <a:ext cx="8482549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0"/>
              </a:spcAft>
            </a:pPr>
            <a:r>
              <a:rPr lang="zh-CN" altLang="en-US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   奖学金</a:t>
            </a:r>
            <a:endParaRPr lang="en-US" altLang="zh-CN" b="1" dirty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CN" b="1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入学后，</a:t>
            </a:r>
            <a:r>
              <a:rPr lang="en-US" altLang="zh-CN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en-US" altLang="zh-CN" sz="28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%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留学生可申请到奖学金。</a:t>
            </a:r>
            <a:endParaRPr lang="en-US" altLang="zh-CN" sz="28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面向留学生的奖学金多达</a:t>
            </a:r>
            <a:r>
              <a:rPr lang="en-US" altLang="zh-CN" sz="28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100</a:t>
            </a:r>
            <a:r>
              <a:rPr lang="zh-CN" altLang="en-US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多种。</a:t>
            </a:r>
            <a:endParaRPr lang="en-US" altLang="zh-CN" sz="28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655348"/>
              </p:ext>
            </p:extLst>
          </p:nvPr>
        </p:nvGraphicFramePr>
        <p:xfrm>
          <a:off x="813443" y="3645024"/>
          <a:ext cx="8316023" cy="2493528"/>
        </p:xfrm>
        <a:graphic>
          <a:graphicData uri="http://schemas.openxmlformats.org/drawingml/2006/table">
            <a:tbl>
              <a:tblPr/>
              <a:tblGrid>
                <a:gridCol w="2346328"/>
                <a:gridCol w="2968045"/>
                <a:gridCol w="1793352"/>
                <a:gridCol w="1208298"/>
              </a:tblGrid>
              <a:tr h="3123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种类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DFKai-SB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对</a:t>
                      </a: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奖学金</a:t>
                      </a: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金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额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DFKai-SB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期限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DFKai-SB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709256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自费外国留学生</a:t>
                      </a:r>
                      <a:endParaRPr kumimoji="1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FKai-SB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学费减免奖学金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FKai-SB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自</a:t>
                      </a: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费外国留学生中，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FKai-SB" pitchFamily="65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入</a:t>
                      </a: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学考试或学业成绩优秀者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FKai-SB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学费减免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FKai-SB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1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709256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小野梓</a:t>
                      </a: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纪念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FKai-SB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外</a:t>
                      </a: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国留学生奖学金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FKai-SB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自</a:t>
                      </a: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费外国留学生中，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FKai-SB" pitchFamily="65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入</a:t>
                      </a: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学考试或学业成绩优秀者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FKai-SB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400,000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日</a:t>
                      </a: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元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FKai-SB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1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709256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自</a:t>
                      </a: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费外国留学生</a:t>
                      </a:r>
                      <a:endParaRPr kumimoji="1" lang="zh-TW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FKai-SB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学习奖励费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FKai-SB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学业成绩即人品优秀，</a:t>
                      </a:r>
                      <a:endParaRPr kumimoji="1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FKai-SB" pitchFamily="65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经济困难的外国留学生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FKai-SB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每月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65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,000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日</a:t>
                      </a: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元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FKai-SB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大</a:t>
                      </a: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学院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1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年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/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半年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730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65152" y="869950"/>
            <a:ext cx="81359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b="1" dirty="0">
                <a:solidFill>
                  <a:srgbClr val="FFFF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b="1" dirty="0" smtClean="0">
                <a:solidFill>
                  <a:srgbClr val="FFFF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奖学金</a:t>
            </a:r>
            <a:endParaRPr lang="en-US" altLang="ja-JP" b="1" dirty="0">
              <a:solidFill>
                <a:srgbClr val="FFFF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AutoShape 2"/>
          <p:cNvSpPr txBox="1">
            <a:spLocks noChangeArrowheads="1"/>
          </p:cNvSpPr>
          <p:nvPr/>
        </p:nvSpPr>
        <p:spPr>
          <a:xfrm>
            <a:off x="4540833" y="404664"/>
            <a:ext cx="4752528" cy="576064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早稻田大学</a:t>
            </a:r>
            <a:endParaRPr lang="en-US" altLang="zh-CN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537" y="1760108"/>
            <a:ext cx="8728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中国国家建设高水平公派研究生（</a:t>
            </a:r>
            <a:r>
              <a:rPr lang="en-US" altLang="zh-CN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CSC</a:t>
            </a:r>
            <a:r>
              <a:rPr lang="zh-CN" altLang="en-US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）项目</a:t>
            </a:r>
            <a:endParaRPr lang="zh-CN" altLang="en-US" b="1" dirty="0">
              <a:solidFill>
                <a:srgbClr val="8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394" y="2420888"/>
            <a:ext cx="94330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入学时间  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/9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招生课程   ① 博士课程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&lt;3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</a:p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② 外国人特别研修生（博士联合培养）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半年或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</a:p>
          <a:p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申请时间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【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】2016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/2017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月入学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2015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~2015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27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  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寄达日本！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申请指南下载  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://web.waseda.jp/admission/ssp/csc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4784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65152" y="869950"/>
            <a:ext cx="81359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b="1" dirty="0">
                <a:solidFill>
                  <a:srgbClr val="FFFF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b="1" dirty="0" smtClean="0">
                <a:solidFill>
                  <a:srgbClr val="FFFF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毕业去向（升学、就业）</a:t>
            </a:r>
            <a:endParaRPr lang="en-US" altLang="ja-JP" b="1" dirty="0">
              <a:solidFill>
                <a:srgbClr val="FFFF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286" y="1899520"/>
            <a:ext cx="939552" cy="93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461" y="1889734"/>
            <a:ext cx="1505000" cy="38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31" y="2410093"/>
            <a:ext cx="827568" cy="55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910" y="3108459"/>
            <a:ext cx="2505245" cy="28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375" y="3596080"/>
            <a:ext cx="2415814" cy="32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12" y="5413965"/>
            <a:ext cx="14763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608" y="4898245"/>
            <a:ext cx="19431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840" y="2670299"/>
            <a:ext cx="675482" cy="67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380" y="1855383"/>
            <a:ext cx="1973556" cy="62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876" y="2627580"/>
            <a:ext cx="18002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95" y="5886641"/>
            <a:ext cx="1595233" cy="45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900" y="5949604"/>
            <a:ext cx="14192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38" y="4118226"/>
            <a:ext cx="1743825" cy="3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0" y="5183870"/>
            <a:ext cx="2809258" cy="54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282" y="4118222"/>
            <a:ext cx="1798015" cy="41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74" y="4721143"/>
            <a:ext cx="1999537" cy="42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062" y="4675286"/>
            <a:ext cx="1944687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146" y="5863879"/>
            <a:ext cx="1428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754" y="3811682"/>
            <a:ext cx="15700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778" y="5987165"/>
            <a:ext cx="1506506" cy="25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551" y="3661024"/>
            <a:ext cx="227647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8" y="4674169"/>
            <a:ext cx="1721134" cy="46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8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531" y="5358917"/>
            <a:ext cx="14668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9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553" y="3124517"/>
            <a:ext cx="1400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0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700" y="5249983"/>
            <a:ext cx="18764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1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986" y="4264114"/>
            <a:ext cx="13811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58" y="4243482"/>
            <a:ext cx="705387" cy="47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utoShape 2"/>
          <p:cNvSpPr txBox="1">
            <a:spLocks noChangeArrowheads="1"/>
          </p:cNvSpPr>
          <p:nvPr/>
        </p:nvSpPr>
        <p:spPr>
          <a:xfrm>
            <a:off x="4540833" y="404664"/>
            <a:ext cx="4752528" cy="576064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早稻田大学</a:t>
            </a:r>
            <a:endParaRPr lang="en-US" altLang="zh-CN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7505" y="1747459"/>
            <a:ext cx="3995417" cy="215152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zh-CN" altLang="en-US" sz="2400" b="1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就业</a:t>
            </a:r>
            <a:r>
              <a:rPr lang="zh-CN" altLang="en-US" sz="2400" b="1" dirty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指导</a:t>
            </a:r>
            <a:r>
              <a:rPr lang="zh-CN" altLang="en-US" sz="2400" b="1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中心</a:t>
            </a:r>
            <a:endParaRPr lang="en-US" altLang="zh-CN" sz="2400" b="1" dirty="0" smtClean="0">
              <a:solidFill>
                <a:srgbClr val="8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就业</a:t>
            </a:r>
            <a:r>
              <a:rPr lang="zh-CN" altLang="en-US" sz="16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指导</a:t>
            </a:r>
            <a:r>
              <a:rPr lang="zh-CN" altLang="en-US" sz="16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、各类讲座</a:t>
            </a:r>
            <a:endParaRPr lang="en-US" altLang="zh-CN" sz="16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组织企业联合招聘会</a:t>
            </a:r>
            <a:endParaRPr lang="en-US" altLang="zh-CN" sz="16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发行就业指南（日语版、英语版）</a:t>
            </a:r>
            <a:endParaRPr lang="en-US" altLang="zh-CN" sz="16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个人咨询服务（有英语服务）</a:t>
            </a:r>
            <a:endParaRPr lang="en-US" altLang="zh-CN" sz="20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0016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角丸四角形 3"/>
          <p:cNvSpPr>
            <a:spLocks noChangeArrowheads="1"/>
          </p:cNvSpPr>
          <p:nvPr/>
        </p:nvSpPr>
        <p:spPr bwMode="auto">
          <a:xfrm>
            <a:off x="344488" y="1844677"/>
            <a:ext cx="6553200" cy="4392637"/>
          </a:xfrm>
          <a:prstGeom prst="roundRect">
            <a:avLst>
              <a:gd name="adj" fmla="val 16667"/>
            </a:avLst>
          </a:prstGeom>
          <a:solidFill>
            <a:srgbClr val="FF0000">
              <a:alpha val="50195"/>
            </a:srgbClr>
          </a:solidFill>
          <a:ln w="9525" algn="ctr">
            <a:noFill/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ja-JP" altLang="en-US"/>
          </a:p>
        </p:txBody>
      </p:sp>
      <p:sp>
        <p:nvSpPr>
          <p:cNvPr id="19459" name="角丸四角形 4"/>
          <p:cNvSpPr>
            <a:spLocks noChangeArrowheads="1"/>
          </p:cNvSpPr>
          <p:nvPr/>
        </p:nvSpPr>
        <p:spPr bwMode="auto">
          <a:xfrm>
            <a:off x="2792413" y="1844677"/>
            <a:ext cx="6769100" cy="4392637"/>
          </a:xfrm>
          <a:prstGeom prst="roundRect">
            <a:avLst>
              <a:gd name="adj" fmla="val 16667"/>
            </a:avLst>
          </a:prstGeom>
          <a:solidFill>
            <a:srgbClr val="0000CC">
              <a:alpha val="50195"/>
            </a:srgbClr>
          </a:solidFill>
          <a:ln w="88900" algn="ctr">
            <a:solidFill>
              <a:srgbClr val="FF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ja-JP" altLang="en-US"/>
          </a:p>
        </p:txBody>
      </p:sp>
      <p:sp>
        <p:nvSpPr>
          <p:cNvPr id="19460" name="テキスト ボックス 5"/>
          <p:cNvSpPr txBox="1">
            <a:spLocks noChangeArrowheads="1"/>
          </p:cNvSpPr>
          <p:nvPr/>
        </p:nvSpPr>
        <p:spPr bwMode="auto">
          <a:xfrm>
            <a:off x="587835" y="2057419"/>
            <a:ext cx="18850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b="1" i="1" u="sng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仅日语教学</a:t>
            </a:r>
            <a:endParaRPr lang="ja-JP" altLang="en-US" sz="2000" b="1" i="1" u="sng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461" name="テキスト ボックス 6"/>
          <p:cNvSpPr txBox="1">
            <a:spLocks noChangeArrowheads="1"/>
          </p:cNvSpPr>
          <p:nvPr/>
        </p:nvSpPr>
        <p:spPr bwMode="auto">
          <a:xfrm>
            <a:off x="7113242" y="2027007"/>
            <a:ext cx="21974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b="1" i="1" u="sng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仅英语教学</a:t>
            </a:r>
            <a:endParaRPr lang="ja-JP" altLang="en-US" sz="2000" b="1" i="1" u="sng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462" name="テキスト ボックス 7"/>
          <p:cNvSpPr txBox="1">
            <a:spLocks noChangeArrowheads="1"/>
          </p:cNvSpPr>
          <p:nvPr/>
        </p:nvSpPr>
        <p:spPr bwMode="auto">
          <a:xfrm>
            <a:off x="3474202" y="2057419"/>
            <a:ext cx="26861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b="1" i="1" u="sng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日语和英语教学</a:t>
            </a:r>
            <a:endParaRPr lang="ja-JP" altLang="en-US" sz="2000" b="1" i="1" u="sng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77825" y="2649538"/>
            <a:ext cx="2305050" cy="2862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l"/>
              <a:defRPr/>
            </a:pPr>
            <a:r>
              <a:rPr lang="zh-CN" altLang="en-US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法学部</a:t>
            </a:r>
            <a:endParaRPr lang="en-US" altLang="zh-CN" sz="18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l"/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教育</a:t>
            </a:r>
            <a:r>
              <a:rPr lang="zh-CN" altLang="en-US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学部</a:t>
            </a:r>
            <a:endParaRPr lang="en-US" altLang="zh-CN" sz="18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l"/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商</a:t>
            </a:r>
            <a:r>
              <a:rPr lang="zh-CN" altLang="en-US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学部</a:t>
            </a:r>
            <a:endParaRPr lang="en-US" altLang="zh-CN" sz="18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l"/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文学</a:t>
            </a:r>
            <a:r>
              <a:rPr lang="zh-CN" altLang="en-US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部</a:t>
            </a:r>
            <a:endParaRPr lang="en-US" altLang="zh-CN" sz="18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l"/>
              <a:defRPr/>
            </a:pPr>
            <a:r>
              <a:rPr lang="zh-CN" altLang="en-US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文学构想学部</a:t>
            </a:r>
            <a:endParaRPr lang="en-US" altLang="zh-CN" sz="18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l"/>
              <a:defRPr/>
            </a:pPr>
            <a:r>
              <a:rPr lang="zh-CN" altLang="en-US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人间科学部</a:t>
            </a:r>
            <a:endParaRPr lang="en-US" altLang="zh-CN" sz="18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l"/>
              <a:defRPr/>
            </a:pPr>
            <a:r>
              <a:rPr lang="zh-CN" altLang="en-US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体育科学部</a:t>
            </a:r>
            <a:endParaRPr lang="en-US" altLang="zh-CN" sz="18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9470" name="グループ化 29"/>
          <p:cNvGrpSpPr>
            <a:grpSpLocks/>
          </p:cNvGrpSpPr>
          <p:nvPr/>
        </p:nvGrpSpPr>
        <p:grpSpPr bwMode="auto">
          <a:xfrm>
            <a:off x="3094040" y="4080703"/>
            <a:ext cx="3643313" cy="1738913"/>
            <a:chOff x="2720752" y="240011"/>
            <a:chExt cx="3643312" cy="1738913"/>
          </a:xfrm>
        </p:grpSpPr>
        <p:sp>
          <p:nvSpPr>
            <p:cNvPr id="17" name="ホームベース 16"/>
            <p:cNvSpPr/>
            <p:nvPr/>
          </p:nvSpPr>
          <p:spPr bwMode="auto">
            <a:xfrm>
              <a:off x="2720752" y="260649"/>
              <a:ext cx="3600449" cy="360362"/>
            </a:xfrm>
            <a:prstGeom prst="homePlate">
              <a:avLst/>
            </a:prstGeom>
            <a:solidFill>
              <a:schemeClr val="bg1">
                <a:lumMod val="85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arrow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9479" name="テキスト ボックス 18"/>
            <p:cNvSpPr txBox="1">
              <a:spLocks noChangeArrowheads="1"/>
            </p:cNvSpPr>
            <p:nvPr/>
          </p:nvSpPr>
          <p:spPr bwMode="auto">
            <a:xfrm>
              <a:off x="2720752" y="240011"/>
              <a:ext cx="345598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理工学科</a:t>
              </a:r>
              <a:endParaRPr lang="ja-JP" altLang="en-US" sz="2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2725515" y="778595"/>
              <a:ext cx="3638549" cy="12003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Wingdings" panose="05000000000000000000" pitchFamily="2" charset="2"/>
                <a:buChar char="l"/>
                <a:defRPr/>
              </a:pPr>
              <a:r>
                <a:rPr lang="zh-CN" altLang="en-US" sz="18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基干理工学部</a:t>
              </a:r>
              <a:endParaRPr lang="en-US" altLang="zh-CN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342900" indent="-342900">
                <a:spcBef>
                  <a:spcPct val="50000"/>
                </a:spcBef>
                <a:buFont typeface="Wingdings" panose="05000000000000000000" pitchFamily="2" charset="2"/>
                <a:buChar char="l"/>
                <a:defRPr/>
              </a:pPr>
              <a:r>
                <a:rPr lang="zh-CN" altLang="en-US" sz="18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创造理工学部</a:t>
              </a:r>
              <a:endParaRPr lang="en-US" altLang="zh-CN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342900" indent="-342900">
                <a:spcBef>
                  <a:spcPct val="50000"/>
                </a:spcBef>
                <a:buFont typeface="Wingdings" panose="05000000000000000000" pitchFamily="2" charset="2"/>
                <a:buChar char="l"/>
                <a:defRPr/>
              </a:pPr>
              <a:r>
                <a:rPr lang="zh-CN" altLang="en-US" sz="18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先进理工学部</a:t>
              </a:r>
              <a:endParaRPr lang="en-US" altLang="zh-CN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8" name="ホームベース 17"/>
          <p:cNvSpPr/>
          <p:nvPr/>
        </p:nvSpPr>
        <p:spPr bwMode="auto">
          <a:xfrm>
            <a:off x="3094038" y="2679704"/>
            <a:ext cx="3600450" cy="360363"/>
          </a:xfrm>
          <a:prstGeom prst="homePlate">
            <a:avLst/>
          </a:prstGeom>
          <a:solidFill>
            <a:schemeClr val="bg1">
              <a:lumMod val="8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  <p:txBody>
          <a:bodyPr anchor="ctr"/>
          <a:lstStyle/>
          <a:p>
            <a:pPr algn="ctr"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9472" name="テキスト ボックス 19"/>
          <p:cNvSpPr txBox="1">
            <a:spLocks noChangeArrowheads="1"/>
          </p:cNvSpPr>
          <p:nvPr/>
        </p:nvSpPr>
        <p:spPr bwMode="auto">
          <a:xfrm>
            <a:off x="3081338" y="2667000"/>
            <a:ext cx="3455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人文学科</a:t>
            </a:r>
            <a:endParaRPr lang="ja-JP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3094039" y="3140968"/>
            <a:ext cx="3638551" cy="78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政治经济学部</a:t>
            </a:r>
            <a:endParaRPr lang="en-US" altLang="zh-CN" sz="1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社会科学部</a:t>
            </a:r>
            <a:endParaRPr lang="en-US" altLang="ja-JP" sz="1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6908800" y="2592388"/>
            <a:ext cx="25590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1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国际文理学院</a:t>
            </a:r>
            <a:endParaRPr lang="en-US" altLang="ja-JP" sz="1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477" name="Rectangle 2"/>
          <p:cNvSpPr>
            <a:spLocks noChangeArrowheads="1"/>
          </p:cNvSpPr>
          <p:nvPr/>
        </p:nvSpPr>
        <p:spPr bwMode="auto">
          <a:xfrm>
            <a:off x="565152" y="869950"/>
            <a:ext cx="81359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dirty="0">
                <a:solidFill>
                  <a:schemeClr val="accent1"/>
                </a:solidFill>
              </a:rPr>
              <a:t>       </a:t>
            </a:r>
            <a:r>
              <a:rPr lang="en-US" altLang="ja-JP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个学部（本科学院）</a:t>
            </a:r>
            <a:endParaRPr lang="en-US" altLang="ja-JP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AutoShape 2"/>
          <p:cNvSpPr txBox="1">
            <a:spLocks noChangeArrowheads="1"/>
          </p:cNvSpPr>
          <p:nvPr/>
        </p:nvSpPr>
        <p:spPr>
          <a:xfrm>
            <a:off x="4540833" y="404664"/>
            <a:ext cx="4752528" cy="576064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早稻田大学</a:t>
            </a:r>
            <a:endParaRPr lang="en-US" altLang="zh-CN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3259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>
            <a:spLocks noChangeArrowheads="1"/>
          </p:cNvSpPr>
          <p:nvPr/>
        </p:nvSpPr>
        <p:spPr bwMode="auto">
          <a:xfrm>
            <a:off x="452408" y="1857364"/>
            <a:ext cx="6072230" cy="4679950"/>
          </a:xfrm>
          <a:prstGeom prst="roundRect">
            <a:avLst>
              <a:gd name="adj" fmla="val 16667"/>
            </a:avLst>
          </a:prstGeom>
          <a:solidFill>
            <a:srgbClr val="FF0000">
              <a:alpha val="50195"/>
            </a:srgbClr>
          </a:solidFill>
          <a:ln w="9525" algn="ctr">
            <a:noFill/>
            <a:round/>
            <a:headEnd/>
            <a:tailEnd type="arrow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" name="角丸四角形 4"/>
          <p:cNvSpPr>
            <a:spLocks noChangeArrowheads="1"/>
          </p:cNvSpPr>
          <p:nvPr/>
        </p:nvSpPr>
        <p:spPr bwMode="auto">
          <a:xfrm>
            <a:off x="3095614" y="1857364"/>
            <a:ext cx="6215106" cy="4679950"/>
          </a:xfrm>
          <a:prstGeom prst="roundRect">
            <a:avLst>
              <a:gd name="adj" fmla="val 16667"/>
            </a:avLst>
          </a:prstGeom>
          <a:solidFill>
            <a:srgbClr val="0000CC">
              <a:alpha val="50195"/>
            </a:srgbClr>
          </a:solidFill>
          <a:ln w="88900" algn="ctr">
            <a:solidFill>
              <a:srgbClr val="FF0000"/>
            </a:solidFill>
            <a:round/>
            <a:headEnd/>
            <a:tailEnd type="arrow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altLang="ja-JP" dirty="0"/>
              <a:t>  </a:t>
            </a:r>
            <a:endParaRPr lang="ja-JP" altLang="en-US" dirty="0"/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809627" y="1928813"/>
            <a:ext cx="1857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zh-CN" altLang="en-US" sz="2000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2000" i="1" u="sng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日语教学</a:t>
            </a:r>
            <a:endParaRPr lang="ja-JP" altLang="en-US" sz="2000" i="1" u="sng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テキスト ボックス 7"/>
          <p:cNvSpPr txBox="1">
            <a:spLocks noChangeArrowheads="1"/>
          </p:cNvSpPr>
          <p:nvPr/>
        </p:nvSpPr>
        <p:spPr bwMode="auto">
          <a:xfrm>
            <a:off x="3095627" y="1928813"/>
            <a:ext cx="3919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zh-CN" altLang="en-US" sz="2000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    </a:t>
            </a:r>
            <a:r>
              <a:rPr lang="zh-CN" altLang="en-US" sz="2000" i="1" u="sng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日语教学</a:t>
            </a:r>
            <a:r>
              <a:rPr lang="en-US" altLang="zh-CN" sz="2000" i="1" u="sng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000" i="1" u="sng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英语教学</a:t>
            </a:r>
            <a:endParaRPr lang="ja-JP" altLang="en-US" sz="2000" i="1" u="sng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テキスト ボックス 6"/>
          <p:cNvSpPr txBox="1">
            <a:spLocks noChangeArrowheads="1"/>
          </p:cNvSpPr>
          <p:nvPr/>
        </p:nvSpPr>
        <p:spPr bwMode="auto">
          <a:xfrm>
            <a:off x="6238877" y="1928813"/>
            <a:ext cx="2928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zh-CN" altLang="en-US" sz="2000" i="1" u="sng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英语教学</a:t>
            </a:r>
            <a:endParaRPr lang="ja-JP" altLang="en-US" sz="2000" i="1" u="sng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09626" y="2500317"/>
            <a:ext cx="2162175" cy="38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法学研究科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教育学研究科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商学研究科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文学研究科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人间科学研究科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体育科学研究科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日语教育研究科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环境与能源研究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科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法务研究科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会计研究科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教职研究科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452813" y="2500317"/>
            <a:ext cx="2857500" cy="321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政治学研究科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经济学研究科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社会科学研究科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亚洲太平洋研究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科</a:t>
            </a:r>
            <a:endParaRPr lang="en-US" altLang="zh-CN" sz="1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经营管理研究科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50000"/>
              </a:spcBef>
            </a:pP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基干理工学研究科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创造理工学研究科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先进理工学研究科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信息生产系统研究科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667500" y="2428877"/>
            <a:ext cx="26431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国际语言文化交流研究科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AutoShape 2"/>
          <p:cNvSpPr txBox="1">
            <a:spLocks noChangeArrowheads="1"/>
          </p:cNvSpPr>
          <p:nvPr/>
        </p:nvSpPr>
        <p:spPr>
          <a:xfrm>
            <a:off x="4540833" y="404664"/>
            <a:ext cx="4752528" cy="576064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早稻田大学</a:t>
            </a:r>
            <a:endParaRPr lang="en-US" altLang="zh-CN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65152" y="869950"/>
            <a:ext cx="81359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dirty="0">
                <a:solidFill>
                  <a:schemeClr val="accent1"/>
                </a:solidFill>
              </a:rPr>
              <a:t>       </a:t>
            </a:r>
            <a:r>
              <a:rPr lang="en-US" altLang="ja-JP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个研究科（研究生院） </a:t>
            </a:r>
            <a:r>
              <a:rPr lang="en-US" altLang="zh-CN" sz="2800" b="1" i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※2016</a:t>
            </a:r>
            <a:r>
              <a:rPr lang="zh-CN" altLang="en-US" sz="2800" b="1" i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年度起</a:t>
            </a:r>
            <a:endParaRPr lang="en-US" altLang="ja-JP" sz="2800" b="1" i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5227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正方形/長方形 8"/>
          <p:cNvSpPr>
            <a:spLocks noChangeArrowheads="1"/>
          </p:cNvSpPr>
          <p:nvPr/>
        </p:nvSpPr>
        <p:spPr bwMode="auto">
          <a:xfrm>
            <a:off x="1364910" y="1009596"/>
            <a:ext cx="85410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语授课课程</a:t>
            </a:r>
            <a:r>
              <a:rPr lang="zh-TW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入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学时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间   </a:t>
            </a:r>
            <a:r>
              <a:rPr lang="en-US" altLang="zh-CN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※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仅供参考</a:t>
            </a:r>
            <a:endParaRPr lang="en-US" altLang="ja-JP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570975"/>
              </p:ext>
            </p:extLst>
          </p:nvPr>
        </p:nvGraphicFramePr>
        <p:xfrm>
          <a:off x="547236" y="1700812"/>
          <a:ext cx="8706622" cy="5120668"/>
        </p:xfrm>
        <a:graphic>
          <a:graphicData uri="http://schemas.openxmlformats.org/drawingml/2006/table">
            <a:tbl>
              <a:tblPr/>
              <a:tblGrid>
                <a:gridCol w="2902759"/>
                <a:gridCol w="1449725"/>
                <a:gridCol w="1451379"/>
                <a:gridCol w="1451380"/>
                <a:gridCol w="1451379"/>
              </a:tblGrid>
              <a:tr h="28802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9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月入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学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4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月入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学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1029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硕士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47" marR="99047" marT="45721" marB="45721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博士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硕士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博士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44609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政治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学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4609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经济学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44609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社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会科学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4609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商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学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44609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经营管理研究科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FKai-SB" pitchFamily="65" charset="-120"/>
                      </a:endParaRP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4609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基干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理工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学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44609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创造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理工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学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4609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先进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理工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学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44609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国际文化交流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4609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亚洲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太平洋研究科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44609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信息生产系统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46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环境与能源研究科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D2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D2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D2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D2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47" marR="99047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D2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967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正方形/長方形 8"/>
          <p:cNvSpPr>
            <a:spLocks noChangeArrowheads="1"/>
          </p:cNvSpPr>
          <p:nvPr/>
        </p:nvSpPr>
        <p:spPr bwMode="auto">
          <a:xfrm>
            <a:off x="1496616" y="990823"/>
            <a:ext cx="77768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语授课课程</a:t>
            </a:r>
            <a:r>
              <a:rPr lang="zh-TW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选考</a:t>
            </a:r>
            <a:r>
              <a:rPr lang="zh-TW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    </a:t>
            </a:r>
            <a:r>
              <a:rPr lang="en-US" altLang="zh-CN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※</a:t>
            </a:r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仅供参考</a:t>
            </a:r>
            <a:endParaRPr lang="en-US" altLang="ja-JP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988478"/>
              </p:ext>
            </p:extLst>
          </p:nvPr>
        </p:nvGraphicFramePr>
        <p:xfrm>
          <a:off x="704528" y="1628800"/>
          <a:ext cx="8497699" cy="5226198"/>
        </p:xfrm>
        <a:graphic>
          <a:graphicData uri="http://schemas.openxmlformats.org/drawingml/2006/table">
            <a:tbl>
              <a:tblPr/>
              <a:tblGrid>
                <a:gridCol w="3642103"/>
                <a:gridCol w="1619075"/>
                <a:gridCol w="1617446"/>
                <a:gridCol w="1619075"/>
              </a:tblGrid>
              <a:tr h="2521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3" marR="9907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材料审查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7513" marR="9751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笔试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7513" marR="9751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面试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7513" marR="9751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9516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政治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学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3" marR="9907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7513" marR="9751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7513" marR="9751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7513" marR="9751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9516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经济学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3" marR="9907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7513" marR="9751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7513" marR="9751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7513" marR="9751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9516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社会科学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3" marR="9907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7513" marR="9751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7513" marR="9751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7513" marR="9751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9516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商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学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博士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)</a:t>
                      </a:r>
                    </a:p>
                  </a:txBody>
                  <a:tcPr marL="99073" marR="9907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7513" marR="9751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7513" marR="9751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7513" marR="9751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9516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经营管理研究科（硕士）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FKai-SB" pitchFamily="65" charset="-120"/>
                      </a:endParaRPr>
                    </a:p>
                  </a:txBody>
                  <a:tcPr marL="99073" marR="9907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F52B7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  <a:cs typeface="+mn-cs"/>
                        </a:rPr>
                        <a:t>详情请参考入学简章。</a:t>
                      </a:r>
                      <a:endParaRPr kumimoji="1" lang="ja-JP" alt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F52B7"/>
                        </a:solidFill>
                        <a:effectLst/>
                        <a:latin typeface="Calibri" pitchFamily="34" charset="0"/>
                        <a:ea typeface="DFKai-SB" pitchFamily="65" charset="-120"/>
                        <a:cs typeface="+mn-cs"/>
                      </a:endParaRPr>
                    </a:p>
                  </a:txBody>
                  <a:tcPr marL="97513" marR="9751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7513" marR="9751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7513" marR="9751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9516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基干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理工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学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3" marR="9907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7513" marR="9751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7513" marR="9751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7513" marR="9751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9516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创造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理工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学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3" marR="9907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7513" marR="9751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7513" marR="9751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7513" marR="9751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9516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先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进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理工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学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3" marR="9907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7513" marR="9751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7513" marR="9751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7513" marR="9751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9516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国际文化交流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3" marR="9907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7513" marR="9751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7513" marR="9751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7513" marR="9751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3275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亚洲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太平洋研究科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3" marR="9907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7513" marR="9751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7513" marR="9751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博士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7513" marR="9751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9516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信息生产系统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3" marR="9907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7513" marR="9751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7513" marR="9751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7513" marR="9751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6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环境与能源研究科（博士）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3" marR="9907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7513" marR="9751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7513" marR="9751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7513" marR="97513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" name="円/楕円 2"/>
          <p:cNvSpPr/>
          <p:nvPr/>
        </p:nvSpPr>
        <p:spPr>
          <a:xfrm>
            <a:off x="7905024" y="2060848"/>
            <a:ext cx="938503" cy="1080116"/>
          </a:xfrm>
          <a:prstGeom prst="ellipse">
            <a:avLst/>
          </a:prstGeom>
          <a:noFill/>
          <a:ln w="508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28423" name="テキスト ボックス 3"/>
          <p:cNvSpPr txBox="1">
            <a:spLocks noChangeArrowheads="1"/>
          </p:cNvSpPr>
          <p:nvPr/>
        </p:nvSpPr>
        <p:spPr bwMode="auto">
          <a:xfrm>
            <a:off x="6132588" y="2427712"/>
            <a:ext cx="19439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点可选北京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或上海</a:t>
            </a:r>
            <a:endParaRPr lang="ja-JP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8076500" y="5409543"/>
            <a:ext cx="767027" cy="719138"/>
          </a:xfrm>
          <a:prstGeom prst="ellipse">
            <a:avLst/>
          </a:prstGeom>
          <a:noFill/>
          <a:ln w="508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41234" y="5589240"/>
            <a:ext cx="11439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电话</a:t>
            </a:r>
            <a:r>
              <a:rPr lang="en-US" altLang="zh-TW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TW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TW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</a:t>
            </a:r>
            <a:br>
              <a:rPr lang="en-US" altLang="zh-TW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TW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E-mail</a:t>
            </a:r>
            <a:endParaRPr lang="ja-JP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12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ChangeArrowheads="1"/>
          </p:cNvSpPr>
          <p:nvPr/>
        </p:nvSpPr>
        <p:spPr bwMode="auto">
          <a:xfrm>
            <a:off x="1424608" y="904059"/>
            <a:ext cx="630393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英语授课课程</a:t>
            </a:r>
            <a:r>
              <a:rPr lang="en-US" altLang="zh-CN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TW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材料                  </a:t>
            </a:r>
            <a:r>
              <a:rPr lang="en-US" altLang="zh-CN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※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仅供参考</a:t>
            </a:r>
            <a:endParaRPr lang="en-US" altLang="zh-TW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9381" name="テキスト ボックス 4"/>
          <p:cNvSpPr txBox="1">
            <a:spLocks noChangeArrowheads="1"/>
          </p:cNvSpPr>
          <p:nvPr/>
        </p:nvSpPr>
        <p:spPr bwMode="auto">
          <a:xfrm>
            <a:off x="369756" y="5667376"/>
            <a:ext cx="91269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 dirty="0">
                <a:latin typeface="DFKai-SB" pitchFamily="65" charset="-120"/>
                <a:ea typeface="DFKai-SB" pitchFamily="65" charset="-120"/>
              </a:rPr>
              <a:t>申</a:t>
            </a:r>
            <a:r>
              <a:rPr lang="zh-CN" altLang="en-US" sz="2400" b="1" dirty="0">
                <a:latin typeface="DFKai-SB" pitchFamily="65" charset="-120"/>
                <a:ea typeface="DFKai-SB" pitchFamily="65" charset="-120"/>
              </a:rPr>
              <a:t>请材料和时间因研究科而异，详情请参考各研究科入学简章</a:t>
            </a:r>
            <a:r>
              <a:rPr lang="zh-CN" altLang="en-US" sz="2400" b="1" dirty="0" smtClean="0">
                <a:latin typeface="DFKai-SB" pitchFamily="65" charset="-120"/>
                <a:ea typeface="DFKai-SB" pitchFamily="65" charset="-120"/>
              </a:rPr>
              <a:t>。</a:t>
            </a:r>
            <a:endParaRPr lang="en-US" altLang="zh-CN" sz="2400" b="1" dirty="0" smtClean="0">
              <a:latin typeface="DFKai-SB" pitchFamily="65" charset="-120"/>
              <a:ea typeface="DFKai-SB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latin typeface="DFKai-SB" pitchFamily="65" charset="-120"/>
                <a:ea typeface="DFKai-SB" pitchFamily="65" charset="-120"/>
              </a:rPr>
              <a:t>（例如，部分研究科要求提交</a:t>
            </a:r>
            <a:r>
              <a:rPr lang="en-US" altLang="zh-CN" sz="2400" b="1" dirty="0" smtClean="0">
                <a:latin typeface="DFKai-SB" pitchFamily="65" charset="-120"/>
                <a:ea typeface="DFKai-SB" pitchFamily="65" charset="-120"/>
              </a:rPr>
              <a:t>GMAT</a:t>
            </a:r>
            <a:r>
              <a:rPr lang="zh-CN" altLang="en-US" sz="2400" b="1" dirty="0" smtClean="0">
                <a:latin typeface="DFKai-SB" pitchFamily="65" charset="-120"/>
                <a:ea typeface="DFKai-SB" pitchFamily="65" charset="-120"/>
              </a:rPr>
              <a:t>或</a:t>
            </a:r>
            <a:r>
              <a:rPr lang="en-US" altLang="zh-CN" sz="2400" b="1" dirty="0" smtClean="0">
                <a:latin typeface="DFKai-SB" pitchFamily="65" charset="-120"/>
                <a:ea typeface="DFKai-SB" pitchFamily="65" charset="-120"/>
              </a:rPr>
              <a:t>GRE</a:t>
            </a:r>
            <a:r>
              <a:rPr lang="zh-CN" altLang="en-US" sz="2400" b="1" dirty="0" smtClean="0">
                <a:latin typeface="DFKai-SB" pitchFamily="65" charset="-120"/>
                <a:ea typeface="DFKai-SB" pitchFamily="65" charset="-120"/>
              </a:rPr>
              <a:t>成绩，等</a:t>
            </a:r>
            <a:r>
              <a:rPr lang="en-US" altLang="zh-CN" sz="2400" b="1" dirty="0" smtClean="0">
                <a:latin typeface="DFKai-SB" pitchFamily="65" charset="-120"/>
                <a:ea typeface="DFKai-SB" pitchFamily="65" charset="-120"/>
              </a:rPr>
              <a:t>…</a:t>
            </a:r>
            <a:r>
              <a:rPr lang="zh-CN" altLang="en-US" sz="2400" b="1" dirty="0" smtClean="0">
                <a:latin typeface="DFKai-SB" pitchFamily="65" charset="-120"/>
                <a:ea typeface="DFKai-SB" pitchFamily="65" charset="-120"/>
              </a:rPr>
              <a:t>）</a:t>
            </a:r>
            <a:endParaRPr lang="ja-JP" altLang="en-US" sz="2400" b="1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2600" y="1769247"/>
            <a:ext cx="62124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研究计划书</a:t>
            </a:r>
            <a:endParaRPr lang="en-US" altLang="zh-CN" b="1" dirty="0" smtClean="0">
              <a:solidFill>
                <a:srgbClr val="8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（预计）毕业证明</a:t>
            </a:r>
            <a:endParaRPr lang="en-US" altLang="zh-CN" b="1" dirty="0" smtClean="0">
              <a:solidFill>
                <a:srgbClr val="8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</a:t>
            </a:r>
            <a:r>
              <a:rPr lang="zh-CN" altLang="en-US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证明</a:t>
            </a:r>
            <a:endParaRPr lang="en-US" altLang="zh-CN" b="1" dirty="0" smtClean="0">
              <a:solidFill>
                <a:srgbClr val="8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TOEFL/TOEIC/IELTS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推荐信                           </a:t>
            </a:r>
            <a:r>
              <a:rPr lang="en-US" altLang="zh-CN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etc.</a:t>
            </a:r>
            <a:endParaRPr lang="zh-CN" altLang="en-US" b="1" dirty="0">
              <a:solidFill>
                <a:srgbClr val="8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6340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正方形/長方形 8"/>
          <p:cNvSpPr>
            <a:spLocks noChangeArrowheads="1"/>
          </p:cNvSpPr>
          <p:nvPr/>
        </p:nvSpPr>
        <p:spPr bwMode="auto">
          <a:xfrm>
            <a:off x="1510832" y="983994"/>
            <a:ext cx="76186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语授课课程</a:t>
            </a:r>
            <a:r>
              <a:rPr lang="zh-TW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入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学时间</a:t>
            </a:r>
            <a:r>
              <a:rPr lang="ja-JP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①    </a:t>
            </a:r>
            <a:r>
              <a:rPr lang="en-US" altLang="zh-CN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※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仅供参考</a:t>
            </a:r>
            <a:endParaRPr lang="en-US" altLang="ja-JP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520713"/>
              </p:ext>
            </p:extLst>
          </p:nvPr>
        </p:nvGraphicFramePr>
        <p:xfrm>
          <a:off x="488503" y="1700808"/>
          <a:ext cx="8935131" cy="4902058"/>
        </p:xfrm>
        <a:graphic>
          <a:graphicData uri="http://schemas.openxmlformats.org/drawingml/2006/table">
            <a:tbl>
              <a:tblPr/>
              <a:tblGrid>
                <a:gridCol w="2977828"/>
                <a:gridCol w="1488916"/>
                <a:gridCol w="1490556"/>
                <a:gridCol w="1488915"/>
                <a:gridCol w="1488916"/>
              </a:tblGrid>
              <a:tr h="44176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9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月入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学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4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月入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学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460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硕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士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58" marR="99058" marT="45729" marB="4572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博士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硕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士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博士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44602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政治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学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4602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经济学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4602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法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学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4602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文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学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4602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商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学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4602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基干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理工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学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4602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创造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理工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学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4602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先进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理工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学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4602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教育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学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✔</a:t>
                      </a: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✔</a:t>
                      </a:r>
                    </a:p>
                  </a:txBody>
                  <a:tcPr marL="99058" marR="99058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832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正方形/長方形 8"/>
          <p:cNvSpPr>
            <a:spLocks noChangeArrowheads="1"/>
          </p:cNvSpPr>
          <p:nvPr/>
        </p:nvSpPr>
        <p:spPr bwMode="auto">
          <a:xfrm>
            <a:off x="1424608" y="1052736"/>
            <a:ext cx="78488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语授课课程</a:t>
            </a:r>
            <a:r>
              <a:rPr lang="zh-TW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入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学时间</a:t>
            </a:r>
            <a:r>
              <a:rPr lang="ja-JP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②     </a:t>
            </a:r>
            <a:r>
              <a:rPr lang="en-US" altLang="zh-CN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※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仅供参考</a:t>
            </a:r>
            <a:endParaRPr lang="en-US" altLang="ja-JP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067739"/>
              </p:ext>
            </p:extLst>
          </p:nvPr>
        </p:nvGraphicFramePr>
        <p:xfrm>
          <a:off x="560513" y="1700808"/>
          <a:ext cx="8784975" cy="4608516"/>
        </p:xfrm>
        <a:graphic>
          <a:graphicData uri="http://schemas.openxmlformats.org/drawingml/2006/table">
            <a:tbl>
              <a:tblPr/>
              <a:tblGrid>
                <a:gridCol w="2928859"/>
                <a:gridCol w="1462830"/>
                <a:gridCol w="1464429"/>
                <a:gridCol w="1464428"/>
                <a:gridCol w="1464429"/>
              </a:tblGrid>
              <a:tr h="456807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9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月入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学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4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月入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学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6130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硕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士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0" marR="99070" marT="45713" marB="45713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博士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硕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士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博士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46130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人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间科学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✔</a:t>
                      </a: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✔</a:t>
                      </a: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6130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社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会科学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✔</a:t>
                      </a: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✔</a:t>
                      </a: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6130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体育科学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✔</a:t>
                      </a: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✔</a:t>
                      </a: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✔</a:t>
                      </a: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6130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亚洲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太平洋研究科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✔</a:t>
                      </a: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✔</a:t>
                      </a: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✔</a:t>
                      </a: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✔</a:t>
                      </a: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6130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经营管理研究科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FKai-SB" pitchFamily="65" charset="-120"/>
                      </a:endParaRP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✔</a:t>
                      </a: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6130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日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语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教育研究科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✔</a:t>
                      </a: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✔</a:t>
                      </a: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✔</a:t>
                      </a: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✔</a:t>
                      </a: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6130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信息生产系统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✔</a:t>
                      </a: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✔</a:t>
                      </a: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✔</a:t>
                      </a: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✔</a:t>
                      </a: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6130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会计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✔</a:t>
                      </a: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0" marR="99070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56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 bwMode="auto">
          <a:xfrm>
            <a:off x="4152900" y="1901693"/>
            <a:ext cx="5120580" cy="1748875"/>
          </a:xfrm>
          <a:prstGeom prst="roundRect">
            <a:avLst/>
          </a:prstGeom>
          <a:ln>
            <a:headEnd type="none" w="med" len="med"/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89077" y="869950"/>
            <a:ext cx="53276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b="1" dirty="0" smtClean="0">
                <a:solidFill>
                  <a:srgbClr val="FFFF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历史与展望</a:t>
            </a:r>
            <a:endParaRPr lang="en-US" altLang="ja-JP" b="1" dirty="0">
              <a:solidFill>
                <a:srgbClr val="FFFF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506" y="2068245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1882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   建校</a:t>
            </a:r>
            <a:r>
              <a:rPr lang="en-US" altLang="zh-CN" sz="1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·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2007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   </a:t>
            </a:r>
            <a:r>
              <a:rPr lang="en-US" altLang="zh-CN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125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周年</a:t>
            </a:r>
            <a:endParaRPr lang="en-US" altLang="zh-CN" sz="28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2032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   </a:t>
            </a:r>
            <a:r>
              <a:rPr lang="en-US" altLang="zh-CN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周年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522" y="3810986"/>
            <a:ext cx="47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[WASEDA VISION 150]</a:t>
            </a:r>
            <a:endParaRPr lang="zh-CN" altLang="en-US" sz="2800" b="1" dirty="0">
              <a:solidFill>
                <a:srgbClr val="8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13" y="4334206"/>
            <a:ext cx="8460353" cy="16968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32922" y="2068241"/>
            <a:ext cx="489654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从日本的</a:t>
            </a:r>
            <a:r>
              <a:rPr lang="zh-CN" altLang="en-US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早稻田</a:t>
            </a:r>
            <a:endParaRPr lang="en-US" altLang="zh-CN" b="1" dirty="0" smtClean="0">
              <a:solidFill>
                <a:srgbClr val="8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迈向世界的</a:t>
            </a:r>
            <a:r>
              <a:rPr lang="en-US" altLang="zh-CN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WASEDA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建设面向世界的综合性大学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AutoShape 2"/>
          <p:cNvSpPr txBox="1">
            <a:spLocks noChangeArrowheads="1"/>
          </p:cNvSpPr>
          <p:nvPr/>
        </p:nvSpPr>
        <p:spPr>
          <a:xfrm>
            <a:off x="4540833" y="404664"/>
            <a:ext cx="4752528" cy="576064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早稻田大学</a:t>
            </a:r>
            <a:endParaRPr lang="en-US" altLang="zh-CN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7393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正方形/長方形 8"/>
          <p:cNvSpPr>
            <a:spLocks noChangeArrowheads="1"/>
          </p:cNvSpPr>
          <p:nvPr/>
        </p:nvSpPr>
        <p:spPr bwMode="auto">
          <a:xfrm>
            <a:off x="1406413" y="1052736"/>
            <a:ext cx="74350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语授课课程</a:t>
            </a:r>
            <a:r>
              <a:rPr lang="zh-TW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</a:t>
            </a:r>
            <a:r>
              <a:rPr lang="zh-TW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考方式</a:t>
            </a:r>
            <a:r>
              <a:rPr lang="ja-JP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①    </a:t>
            </a:r>
            <a:r>
              <a:rPr lang="en-US" altLang="zh-CN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※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仅供参考</a:t>
            </a:r>
            <a:endParaRPr lang="en-US" altLang="ja-JP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490092"/>
              </p:ext>
            </p:extLst>
          </p:nvPr>
        </p:nvGraphicFramePr>
        <p:xfrm>
          <a:off x="560135" y="1700808"/>
          <a:ext cx="8785728" cy="4714824"/>
        </p:xfrm>
        <a:graphic>
          <a:graphicData uri="http://schemas.openxmlformats.org/drawingml/2006/table">
            <a:tbl>
              <a:tblPr/>
              <a:tblGrid>
                <a:gridCol w="3765078"/>
                <a:gridCol w="1674097"/>
                <a:gridCol w="1672456"/>
                <a:gridCol w="1674097"/>
              </a:tblGrid>
              <a:tr h="4677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1" marR="9907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材料审查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7511" marR="9751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笔试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7511" marR="9751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面试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7511" marR="9751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46770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政治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学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1" marR="9907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7511" marR="9751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7511" marR="9751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7511" marR="9751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6770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经济学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1" marR="9907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7511" marR="9751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硕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士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7511" marR="9751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7511" marR="9751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6770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法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学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1" marR="9907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7511" marR="9751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7511" marR="9751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7511" marR="9751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6770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文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学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1" marR="9907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7511" marR="9751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7511" marR="9751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7511" marR="9751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6770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商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学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1" marR="9907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7511" marR="9751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7511" marR="9751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7511" marR="9751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6770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基干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理工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学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1" marR="9907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7511" marR="9751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✔</a:t>
                      </a:r>
                      <a:endParaRPr kumimoji="1" lang="ja-JP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7511" marR="9751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7511" marR="9751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6770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创造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理工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学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1" marR="9907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7511" marR="9751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✔</a:t>
                      </a:r>
                      <a:endParaRPr kumimoji="1" lang="ja-JP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7511" marR="9751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7511" marR="9751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6770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先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进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理工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学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1" marR="9907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7511" marR="9751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✔</a:t>
                      </a:r>
                      <a:endParaRPr kumimoji="1" lang="ja-JP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7511" marR="9751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7511" marR="9751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6770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教育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学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1" marR="9907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7511" marR="9751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7511" marR="9751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7511" marR="9751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556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正方形/長方形 8"/>
          <p:cNvSpPr>
            <a:spLocks noChangeArrowheads="1"/>
          </p:cNvSpPr>
          <p:nvPr/>
        </p:nvSpPr>
        <p:spPr bwMode="auto">
          <a:xfrm>
            <a:off x="1424608" y="1043927"/>
            <a:ext cx="79208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语授课课程 选考</a:t>
            </a:r>
            <a:r>
              <a:rPr lang="zh-TW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</a:t>
            </a:r>
            <a:r>
              <a:rPr lang="ja-JP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②       </a:t>
            </a:r>
            <a:r>
              <a:rPr lang="en-US" altLang="zh-CN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※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仅供参考</a:t>
            </a:r>
            <a:endParaRPr lang="en-US" altLang="ja-JP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231304"/>
              </p:ext>
            </p:extLst>
          </p:nvPr>
        </p:nvGraphicFramePr>
        <p:xfrm>
          <a:off x="559502" y="1700808"/>
          <a:ext cx="8737300" cy="4420361"/>
        </p:xfrm>
        <a:graphic>
          <a:graphicData uri="http://schemas.openxmlformats.org/drawingml/2006/table">
            <a:tbl>
              <a:tblPr/>
              <a:tblGrid>
                <a:gridCol w="3795352"/>
                <a:gridCol w="1687003"/>
                <a:gridCol w="1588230"/>
                <a:gridCol w="122915"/>
                <a:gridCol w="1543800"/>
              </a:tblGrid>
              <a:tr h="4796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6" marR="99076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材料审查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7515" marR="97515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笔试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7515" marR="97515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面试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7515" marR="97515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7515" marR="97515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47969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人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间科学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6" marR="99076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7515" marR="97515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7515" marR="97515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7515" marR="97515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7515" marR="97515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7969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社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会科学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6" marR="99076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7515" marR="97515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硕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士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7515" marR="97515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✔</a:t>
                      </a:r>
                    </a:p>
                  </a:txBody>
                  <a:tcPr marL="97515" marR="97515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7515" marR="97515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7969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体育科学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6" marR="99076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7515" marR="97515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硕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士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7515" marR="97515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7515" marR="97515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7515" marR="97515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7969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亚洲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太平洋研究科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6" marR="99076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  <a:endParaRPr kumimoji="1" lang="ja-JP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7515" marR="97515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7515" marR="97515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博士</a:t>
                      </a:r>
                      <a:endParaRPr kumimoji="1" lang="ja-JP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  <a:endParaRPr kumimoji="1" lang="ja-JP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7515" marR="97515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7515" marR="97515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7969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FKai-SB" pitchFamily="65" charset="-120"/>
                        </a:rPr>
                        <a:t>经营管理研究科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DFKai-SB" pitchFamily="65" charset="-120"/>
                      </a:endParaRPr>
                    </a:p>
                  </a:txBody>
                  <a:tcPr marL="99076" marR="99076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97515" marR="97515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7969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日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语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教育研究科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6" marR="99076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硕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士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7515" marR="97515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7515" marR="97515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博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士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  <a:endParaRPr kumimoji="1" lang="ja-JP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7515" marR="97515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7969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信息生产系统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6" marR="99076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7515" marR="97515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7515" marR="97515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7515" marR="97515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47969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会计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研究科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9076" marR="99076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97515" marR="97515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7515" marR="97515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✔</a:t>
                      </a:r>
                    </a:p>
                  </a:txBody>
                  <a:tcPr marL="97515" marR="97515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  <p:sp>
        <p:nvSpPr>
          <p:cNvPr id="233527" name="テキスト ボックス 4"/>
          <p:cNvSpPr txBox="1">
            <a:spLocks noChangeArrowheads="1"/>
          </p:cNvSpPr>
          <p:nvPr/>
        </p:nvSpPr>
        <p:spPr bwMode="auto">
          <a:xfrm>
            <a:off x="4630949" y="4293096"/>
            <a:ext cx="4602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rgbClr val="FF5050"/>
                </a:solidFill>
                <a:latin typeface="DFKai-SB" pitchFamily="65" charset="-120"/>
                <a:ea typeface="DFKai-SB" pitchFamily="65" charset="-120"/>
              </a:rPr>
              <a:t>详情请参考入学简章</a:t>
            </a:r>
            <a:r>
              <a:rPr lang="zh-TW" altLang="en-US" sz="1800" b="1" dirty="0">
                <a:solidFill>
                  <a:srgbClr val="FF5050"/>
                </a:solidFill>
                <a:latin typeface="DFKai-SB" pitchFamily="65" charset="-120"/>
                <a:ea typeface="DFKai-SB" pitchFamily="65" charset="-120"/>
              </a:rPr>
              <a:t>。</a:t>
            </a:r>
            <a:endParaRPr lang="ja-JP" altLang="en-US" sz="1800" b="1" dirty="0">
              <a:solidFill>
                <a:srgbClr val="FF505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0380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520" y="1916832"/>
            <a:ext cx="90730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研究计划</a:t>
            </a:r>
            <a:r>
              <a:rPr lang="zh-CN" altLang="en-US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</a:t>
            </a:r>
            <a:endParaRPr lang="en-US" altLang="zh-CN" b="1" dirty="0" smtClean="0">
              <a:solidFill>
                <a:srgbClr val="8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（预计）毕业证明</a:t>
            </a:r>
            <a:endParaRPr lang="en-US" altLang="zh-CN" b="1" dirty="0" smtClean="0">
              <a:solidFill>
                <a:srgbClr val="8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成绩证明</a:t>
            </a:r>
            <a:endParaRPr lang="en-US" altLang="zh-CN" b="1" dirty="0" smtClean="0">
              <a:solidFill>
                <a:srgbClr val="8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日语能力证明（</a:t>
            </a:r>
            <a:r>
              <a:rPr lang="en-US" altLang="zh-CN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JLPT</a:t>
            </a:r>
            <a:r>
              <a:rPr lang="zh-CN" altLang="en-US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日本留学考试（</a:t>
            </a:r>
            <a:r>
              <a:rPr lang="en-US" altLang="zh-CN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EJU</a:t>
            </a:r>
            <a:r>
              <a:rPr lang="zh-CN" altLang="en-US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b="1" dirty="0" smtClean="0">
              <a:solidFill>
                <a:srgbClr val="8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TOEFL/TOEIC/IELTS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推荐信                             </a:t>
            </a:r>
            <a:r>
              <a:rPr lang="en-US" altLang="zh-CN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etc.</a:t>
            </a:r>
            <a:endParaRPr lang="zh-CN" altLang="en-US" b="1" dirty="0">
              <a:solidFill>
                <a:srgbClr val="8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632520" y="5231558"/>
            <a:ext cx="8424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b="1" dirty="0">
                <a:latin typeface="DFKai-SB" pitchFamily="65" charset="-120"/>
                <a:ea typeface="DFKai-SB" pitchFamily="65" charset="-120"/>
              </a:rPr>
              <a:t>申</a:t>
            </a:r>
            <a:r>
              <a:rPr lang="zh-CN" altLang="en-US" sz="2400" b="1" dirty="0">
                <a:latin typeface="DFKai-SB" pitchFamily="65" charset="-120"/>
                <a:ea typeface="DFKai-SB" pitchFamily="65" charset="-120"/>
              </a:rPr>
              <a:t>请材料和时间因研究科而异，详情请参考各研究科入学简章。</a:t>
            </a:r>
            <a:endParaRPr lang="ja-JP" altLang="en-US" sz="2400" b="1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6616" y="1052736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日语授课课程</a:t>
            </a:r>
            <a:r>
              <a:rPr lang="en-US" altLang="zh-CN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材料                    </a:t>
            </a:r>
            <a:r>
              <a:rPr lang="en-US" altLang="zh-CN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※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仅供参考</a:t>
            </a:r>
          </a:p>
        </p:txBody>
      </p:sp>
    </p:spTree>
    <p:extLst>
      <p:ext uri="{BB962C8B-B14F-4D97-AF65-F5344CB8AC3E}">
        <p14:creationId xmlns:p14="http://schemas.microsoft.com/office/powerpoint/2010/main" val="686512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正方形/長方形 3"/>
          <p:cNvSpPr>
            <a:spLocks noChangeArrowheads="1"/>
          </p:cNvSpPr>
          <p:nvPr/>
        </p:nvSpPr>
        <p:spPr bwMode="auto">
          <a:xfrm>
            <a:off x="1496616" y="1052736"/>
            <a:ext cx="18261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以往考题</a:t>
            </a:r>
            <a:endParaRPr lang="en-US" altLang="ja-JP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55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7" r="1401" b="8545"/>
          <a:stretch>
            <a:fillRect/>
          </a:stretch>
        </p:blipFill>
        <p:spPr bwMode="auto">
          <a:xfrm>
            <a:off x="1136576" y="2720871"/>
            <a:ext cx="7927267" cy="391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24" name="正方形/長方形 6"/>
          <p:cNvSpPr>
            <a:spLocks noChangeArrowheads="1"/>
          </p:cNvSpPr>
          <p:nvPr/>
        </p:nvSpPr>
        <p:spPr bwMode="auto">
          <a:xfrm>
            <a:off x="179711" y="1637511"/>
            <a:ext cx="920432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zh-TW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早稻田大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</a:t>
            </a:r>
            <a:r>
              <a:rPr lang="zh-TW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入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</a:t>
            </a:r>
            <a:r>
              <a:rPr lang="zh-TW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　</a:t>
            </a:r>
            <a:endParaRPr lang="en-US" altLang="zh-TW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buFontTx/>
              <a:buNone/>
            </a:pPr>
            <a:r>
              <a:rPr lang="zh-TW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官方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r>
              <a:rPr lang="zh-TW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　</a:t>
            </a:r>
            <a:r>
              <a:rPr lang="en-US" altLang="ja-JP" sz="2000" b="1" dirty="0">
                <a:solidFill>
                  <a:srgbClr val="FF5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http://www.waseda.jp/nyusi/</a:t>
            </a:r>
          </a:p>
          <a:p>
            <a:pPr algn="ctr" eaLnBrk="1" hangingPunct="1">
              <a:buFontTx/>
              <a:buNone/>
            </a:pPr>
            <a:r>
              <a:rPr lang="ja-JP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入学センター</a:t>
            </a:r>
            <a:r>
              <a:rPr lang="en-US" altLang="ja-JP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ja-JP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大学院入試 概要</a:t>
            </a:r>
            <a:r>
              <a:rPr lang="en-US" altLang="ja-JP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 </a:t>
            </a:r>
            <a:r>
              <a:rPr lang="ja-JP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過去の入試問題 </a:t>
            </a:r>
            <a:endParaRPr lang="en-US" altLang="ja-JP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8011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4608" y="1042283"/>
            <a:ext cx="3057247" cy="584775"/>
          </a:xfr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200" b="1" i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研究人员数据库</a:t>
            </a:r>
          </a:p>
        </p:txBody>
      </p:sp>
      <p:sp>
        <p:nvSpPr>
          <p:cNvPr id="236547" name="内容占位符 3"/>
          <p:cNvSpPr>
            <a:spLocks noGrp="1"/>
          </p:cNvSpPr>
          <p:nvPr>
            <p:ph idx="1"/>
          </p:nvPr>
        </p:nvSpPr>
        <p:spPr>
          <a:xfrm>
            <a:off x="1029802" y="1700808"/>
            <a:ext cx="8590126" cy="585787"/>
          </a:xfrm>
        </p:spPr>
        <p:txBody>
          <a:bodyPr wrap="square">
            <a:spAutoFit/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altLang="zh-CN" dirty="0" smtClean="0"/>
              <a:t>Databases </a:t>
            </a:r>
            <a:r>
              <a:rPr lang="zh-CN" altLang="en-US" dirty="0" smtClean="0"/>
              <a:t>→ </a:t>
            </a:r>
            <a:r>
              <a:rPr lang="en-US" altLang="zh-CN" dirty="0" smtClean="0"/>
              <a:t>Researcher Database</a:t>
            </a:r>
          </a:p>
        </p:txBody>
      </p:sp>
      <p:pic>
        <p:nvPicPr>
          <p:cNvPr id="236548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02" y="2324556"/>
            <a:ext cx="7088345" cy="205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49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02" y="4488294"/>
            <a:ext cx="3205676" cy="190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50" name="TextBox 6"/>
          <p:cNvSpPr txBox="1">
            <a:spLocks noChangeArrowheads="1"/>
          </p:cNvSpPr>
          <p:nvPr/>
        </p:nvSpPr>
        <p:spPr bwMode="auto">
          <a:xfrm>
            <a:off x="4448944" y="4581128"/>
            <a:ext cx="3353594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zh-CN" altLang="en-US" sz="2400" b="1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关键词 检索</a:t>
            </a:r>
            <a:endParaRPr lang="en-US" altLang="zh-CN" sz="2400" b="1" dirty="0">
              <a:solidFill>
                <a:srgbClr val="000000"/>
              </a:solidFill>
              <a:latin typeface="DFKai-SB" pitchFamily="65" charset="-120"/>
              <a:ea typeface="DFKai-SB" pitchFamily="65" charset="-12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zh-CN" altLang="en-US" sz="2400" b="1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姓名 检索</a:t>
            </a:r>
            <a:endParaRPr lang="en-US" altLang="zh-CN" sz="2400" b="1" dirty="0">
              <a:solidFill>
                <a:srgbClr val="000000"/>
              </a:solidFill>
              <a:latin typeface="DFKai-SB" pitchFamily="65" charset="-120"/>
              <a:ea typeface="DFKai-SB" pitchFamily="65" charset="-12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zh-CN" altLang="en-US" sz="2400" b="1" dirty="0">
                <a:solidFill>
                  <a:srgbClr val="000000"/>
                </a:solidFill>
                <a:latin typeface="DFKai-SB" pitchFamily="65" charset="-120"/>
                <a:ea typeface="DFKai-SB" pitchFamily="65" charset="-120"/>
              </a:rPr>
              <a:t>院系 检索</a:t>
            </a:r>
            <a:endParaRPr lang="en-US" altLang="zh-CN" sz="2400" b="1" dirty="0">
              <a:solidFill>
                <a:srgbClr val="0000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5424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円/楕円 43"/>
          <p:cNvSpPr/>
          <p:nvPr/>
        </p:nvSpPr>
        <p:spPr bwMode="auto">
          <a:xfrm>
            <a:off x="1712913" y="2747967"/>
            <a:ext cx="6388100" cy="3138487"/>
          </a:xfrm>
          <a:prstGeom prst="ellipse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5" name="正方形/長方形 28"/>
          <p:cNvSpPr/>
          <p:nvPr/>
        </p:nvSpPr>
        <p:spPr bwMode="auto">
          <a:xfrm>
            <a:off x="577849" y="6152665"/>
            <a:ext cx="2519363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buFont typeface="Wingdings" charset="2"/>
              <a:buNone/>
              <a:defRPr/>
            </a:pPr>
            <a:r>
              <a:rPr lang="en-US" altLang="ja-JP" sz="1400" b="1" dirty="0">
                <a:solidFill>
                  <a:srgbClr val="FFFFFF">
                    <a:lumMod val="10000"/>
                  </a:srgbClr>
                </a:solidFill>
                <a:latin typeface="Gill Sans MT"/>
                <a:ea typeface="ＭＳ Ｐゴシック" pitchFamily="50" charset="-128"/>
                <a:cs typeface="Gill Sans MT"/>
              </a:rPr>
              <a:t>www.waseda.jp/admission</a:t>
            </a:r>
          </a:p>
        </p:txBody>
      </p:sp>
      <p:grpSp>
        <p:nvGrpSpPr>
          <p:cNvPr id="36868" name="グループ化 39"/>
          <p:cNvGrpSpPr>
            <a:grpSpLocks/>
          </p:cNvGrpSpPr>
          <p:nvPr/>
        </p:nvGrpSpPr>
        <p:grpSpPr bwMode="auto">
          <a:xfrm>
            <a:off x="4410077" y="1895478"/>
            <a:ext cx="1133475" cy="1944491"/>
            <a:chOff x="7924800" y="2190751"/>
            <a:chExt cx="1132656" cy="1944292"/>
          </a:xfrm>
        </p:grpSpPr>
        <p:pic>
          <p:nvPicPr>
            <p:cNvPr id="36887" name="Picture 10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24800" y="2190751"/>
              <a:ext cx="1088629" cy="163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7924800" y="3827297"/>
              <a:ext cx="1132656" cy="3077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 err="1">
                  <a:solidFill>
                    <a:srgbClr val="FFFFFF">
                      <a:lumMod val="10000"/>
                    </a:srgbClr>
                  </a:solidFill>
                  <a:latin typeface="Gill Sans MT"/>
                  <a:ea typeface="ＭＳ Ｐゴシック" pitchFamily="50" charset="-128"/>
                  <a:cs typeface="Gill Sans MT"/>
                </a:rPr>
                <a:t>iPhone</a:t>
              </a:r>
              <a:r>
                <a:rPr lang="en-US" sz="1400" b="1" dirty="0">
                  <a:solidFill>
                    <a:srgbClr val="FFFFFF">
                      <a:lumMod val="10000"/>
                    </a:srgbClr>
                  </a:solidFill>
                  <a:latin typeface="Gill Sans MT"/>
                  <a:ea typeface="ＭＳ Ｐゴシック" pitchFamily="50" charset="-128"/>
                  <a:cs typeface="Gill Sans MT"/>
                </a:rPr>
                <a:t> app</a:t>
              </a:r>
            </a:p>
          </p:txBody>
        </p:sp>
      </p:grpSp>
      <p:sp>
        <p:nvSpPr>
          <p:cNvPr id="16" name="TextBox 15"/>
          <p:cNvSpPr txBox="1"/>
          <p:nvPr/>
        </p:nvSpPr>
        <p:spPr bwMode="auto">
          <a:xfrm>
            <a:off x="7689850" y="6311901"/>
            <a:ext cx="1066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400" b="1" dirty="0" smtClean="0">
                <a:solidFill>
                  <a:srgbClr val="FFFFFF">
                    <a:lumMod val="10000"/>
                  </a:srgbClr>
                </a:solidFill>
                <a:latin typeface="Gill Sans MT"/>
                <a:ea typeface="ＭＳ Ｐゴシック" pitchFamily="50" charset="-128"/>
                <a:cs typeface="Gill Sans MT"/>
              </a:rPr>
              <a:t>微博</a:t>
            </a:r>
            <a:endParaRPr lang="en-US" sz="1400" b="1" dirty="0">
              <a:solidFill>
                <a:srgbClr val="FFFFFF">
                  <a:lumMod val="10000"/>
                </a:srgbClr>
              </a:solidFill>
              <a:latin typeface="Gill Sans MT"/>
              <a:ea typeface="ＭＳ Ｐゴシック" pitchFamily="50" charset="-128"/>
              <a:cs typeface="Gill Sans MT"/>
            </a:endParaRPr>
          </a:p>
        </p:txBody>
      </p:sp>
      <p:sp>
        <p:nvSpPr>
          <p:cNvPr id="36884" name="Rectangle 28"/>
          <p:cNvSpPr>
            <a:spLocks noChangeArrowheads="1"/>
          </p:cNvSpPr>
          <p:nvPr/>
        </p:nvSpPr>
        <p:spPr bwMode="auto">
          <a:xfrm>
            <a:off x="4415795" y="6261251"/>
            <a:ext cx="10823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00000"/>
                </a:solidFill>
                <a:latin typeface="Gill Sans MT" pitchFamily="34" charset="0"/>
              </a:rPr>
              <a:t>e</a:t>
            </a:r>
            <a:r>
              <a:rPr lang="en-US" altLang="zh-CN" sz="1400" b="1" dirty="0" smtClean="0">
                <a:solidFill>
                  <a:srgbClr val="000000"/>
                </a:solidFill>
                <a:latin typeface="Gill Sans MT" pitchFamily="34" charset="0"/>
              </a:rPr>
              <a:t>-brochure</a:t>
            </a:r>
            <a:endParaRPr lang="en-US" altLang="ja-JP" sz="1400" b="1" dirty="0">
              <a:solidFill>
                <a:srgbClr val="000000"/>
              </a:solidFill>
              <a:latin typeface="Gill Sans MT" pitchFamily="34" charset="0"/>
            </a:endParaRPr>
          </a:p>
        </p:txBody>
      </p:sp>
      <p:grpSp>
        <p:nvGrpSpPr>
          <p:cNvPr id="36871" name="グループ化 41"/>
          <p:cNvGrpSpPr>
            <a:grpSpLocks/>
          </p:cNvGrpSpPr>
          <p:nvPr/>
        </p:nvGrpSpPr>
        <p:grpSpPr bwMode="auto">
          <a:xfrm>
            <a:off x="7091362" y="2133604"/>
            <a:ext cx="2203450" cy="1890713"/>
            <a:chOff x="4232920" y="1700808"/>
            <a:chExt cx="2203490" cy="1891953"/>
          </a:xfrm>
        </p:grpSpPr>
        <p:sp>
          <p:nvSpPr>
            <p:cNvPr id="17" name="TextBox 16"/>
            <p:cNvSpPr txBox="1"/>
            <p:nvPr/>
          </p:nvSpPr>
          <p:spPr>
            <a:xfrm>
              <a:off x="4918732" y="3284584"/>
              <a:ext cx="857266" cy="3081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FFFFFF">
                      <a:lumMod val="10000"/>
                    </a:srgbClr>
                  </a:solidFill>
                  <a:latin typeface="Gill Sans MT"/>
                  <a:ea typeface="ＭＳ Ｐゴシック" pitchFamily="50" charset="-128"/>
                  <a:cs typeface="Gill Sans MT"/>
                </a:rPr>
                <a:t>iTunes</a:t>
              </a:r>
            </a:p>
          </p:txBody>
        </p:sp>
        <p:pic>
          <p:nvPicPr>
            <p:cNvPr id="36882" name="図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32920" y="1700808"/>
              <a:ext cx="2203490" cy="1505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72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2" y="930275"/>
            <a:ext cx="8070850" cy="698500"/>
          </a:xfrm>
        </p:spPr>
        <p:txBody>
          <a:bodyPr/>
          <a:lstStyle/>
          <a:p>
            <a:r>
              <a:rPr lang="zh-CN" altLang="en-US" sz="2800" b="1" i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如何了解我们</a:t>
            </a:r>
            <a:endParaRPr lang="en-US" altLang="ja-JP" sz="2800" b="1" i="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873" name="グループ化 38"/>
          <p:cNvGrpSpPr>
            <a:grpSpLocks/>
          </p:cNvGrpSpPr>
          <p:nvPr/>
        </p:nvGrpSpPr>
        <p:grpSpPr bwMode="auto">
          <a:xfrm>
            <a:off x="479427" y="2205038"/>
            <a:ext cx="2520950" cy="1612900"/>
            <a:chOff x="479996" y="2230439"/>
            <a:chExt cx="2520280" cy="1612254"/>
          </a:xfrm>
        </p:grpSpPr>
        <p:pic>
          <p:nvPicPr>
            <p:cNvPr id="36879" name="Picture 20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90600" y="2230439"/>
              <a:ext cx="1461823" cy="1317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正方形/長方形 28"/>
            <p:cNvSpPr/>
            <p:nvPr/>
          </p:nvSpPr>
          <p:spPr>
            <a:xfrm>
              <a:off x="479996" y="3534841"/>
              <a:ext cx="2520280" cy="30785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indent="-342900" algn="ctr">
                <a:buFont typeface="Wingdings" charset="2"/>
                <a:buNone/>
                <a:defRPr/>
              </a:pPr>
              <a:r>
                <a:rPr lang="en-US" altLang="ja-JP" sz="1400" b="1" dirty="0">
                  <a:solidFill>
                    <a:srgbClr val="FFFFFF">
                      <a:lumMod val="10000"/>
                    </a:srgbClr>
                  </a:solidFill>
                  <a:latin typeface="Gill Sans MT"/>
                  <a:ea typeface="ＭＳ Ｐゴシック" pitchFamily="50" charset="-128"/>
                  <a:cs typeface="Gill Sans MT"/>
                </a:rPr>
                <a:t>adm-iao@list.waseda.jp</a:t>
              </a:r>
            </a:p>
          </p:txBody>
        </p:sp>
      </p:grpSp>
      <p:sp>
        <p:nvSpPr>
          <p:cNvPr id="36874" name="テキスト ボックス 6"/>
          <p:cNvSpPr txBox="1">
            <a:spLocks noChangeArrowheads="1"/>
          </p:cNvSpPr>
          <p:nvPr/>
        </p:nvSpPr>
        <p:spPr bwMode="auto">
          <a:xfrm>
            <a:off x="2576515" y="4076704"/>
            <a:ext cx="3313112" cy="5238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ja-JP" altLang="en-US" sz="2800">
              <a:solidFill>
                <a:srgbClr val="00000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026150" y="4165601"/>
            <a:ext cx="96043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ja-JP" altLang="en-US" sz="2800" dirty="0">
              <a:solidFill>
                <a:srgbClr val="000000"/>
              </a:solidFill>
              <a:ea typeface="ＭＳ Ｐゴシック" pitchFamily="50" charset="-128"/>
            </a:endParaRPr>
          </a:p>
        </p:txBody>
      </p:sp>
      <p:pic>
        <p:nvPicPr>
          <p:cNvPr id="36876" name="図 6" descr="指 矢印 素材 上向き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5352" y="4473575"/>
            <a:ext cx="40957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7" name="テキスト ボックス 44"/>
          <p:cNvSpPr txBox="1">
            <a:spLocks noChangeArrowheads="1"/>
          </p:cNvSpPr>
          <p:nvPr/>
        </p:nvSpPr>
        <p:spPr bwMode="auto">
          <a:xfrm>
            <a:off x="2593975" y="4165600"/>
            <a:ext cx="3295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4311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WASEDA UNIVERSITY</a:t>
            </a:r>
            <a:endParaRPr lang="ja-JP" altLang="en-US" sz="2000" b="1" dirty="0">
              <a:solidFill>
                <a:srgbClr val="4311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78" name="テキスト ボックス 45"/>
          <p:cNvSpPr txBox="1">
            <a:spLocks noChangeArrowheads="1"/>
          </p:cNvSpPr>
          <p:nvPr/>
        </p:nvSpPr>
        <p:spPr bwMode="auto">
          <a:xfrm>
            <a:off x="6067426" y="4183066"/>
            <a:ext cx="9191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Search</a:t>
            </a:r>
            <a:endParaRPr lang="ja-JP" altLang="en-US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248" y="5013383"/>
            <a:ext cx="1337179" cy="12985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83" y="5016164"/>
            <a:ext cx="2549832" cy="11542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49" y="5061154"/>
            <a:ext cx="2059302" cy="1202979"/>
          </a:xfrm>
          <a:prstGeom prst="rect">
            <a:avLst/>
          </a:prstGeom>
        </p:spPr>
      </p:pic>
      <p:sp>
        <p:nvSpPr>
          <p:cNvPr id="24" name="AutoShape 2"/>
          <p:cNvSpPr txBox="1">
            <a:spLocks noChangeArrowheads="1"/>
          </p:cNvSpPr>
          <p:nvPr/>
        </p:nvSpPr>
        <p:spPr>
          <a:xfrm>
            <a:off x="4540833" y="404664"/>
            <a:ext cx="4752528" cy="576064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早稻田大学</a:t>
            </a:r>
            <a:endParaRPr lang="en-US" altLang="zh-CN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9510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>
          <a:xfrm>
            <a:off x="3080792" y="1700808"/>
            <a:ext cx="6328833" cy="4832350"/>
          </a:xfrm>
          <a:ln algn="ctr"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zh-CN" altLang="en-US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咨询</a:t>
            </a:r>
            <a:endParaRPr lang="ja-JP" altLang="en-US" sz="2000" b="1" dirty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ja-JP" altLang="en-US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☞  </a:t>
            </a:r>
            <a:r>
              <a:rPr lang="zh-CN" altLang="en-US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早稻田大学国际招生中心（日文、英文）</a:t>
            </a:r>
            <a:endParaRPr lang="en-US" altLang="ja-JP" sz="2000" b="1" dirty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ja-JP" sz="2000" b="1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en-US" altLang="ja-JP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  E-mail</a:t>
            </a:r>
            <a:r>
              <a:rPr lang="zh-CN" altLang="en-US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adm-</a:t>
            </a:r>
            <a:r>
              <a:rPr lang="en-US" altLang="ja-JP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iao@list.waseda.jp</a:t>
            </a:r>
            <a:endParaRPr lang="en-US" altLang="ja-JP" sz="2000" b="1" dirty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ja-JP" altLang="en-US" sz="2000" b="1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　</a:t>
            </a:r>
            <a:r>
              <a:rPr lang="ja-JP" altLang="en-US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en-US" altLang="ja-JP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URL    </a:t>
            </a:r>
            <a:r>
              <a:rPr lang="zh-CN" altLang="en-US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ja-JP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www.waseda.jp/admission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ja-JP" sz="1000" b="1" dirty="0" smtClean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ja-JP" altLang="en-US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☞  </a:t>
            </a:r>
            <a:r>
              <a:rPr lang="zh-CN" altLang="en-US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早</a:t>
            </a:r>
            <a:r>
              <a:rPr lang="zh-CN" altLang="en-US" sz="2000" b="1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稻田</a:t>
            </a:r>
            <a:r>
              <a:rPr lang="zh-CN" altLang="en-US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大学中国事务所（中文、日文、英文）</a:t>
            </a:r>
            <a:endParaRPr lang="en-US" altLang="zh-CN" sz="2000" b="1" dirty="0" smtClean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altLang="ja-JP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     E-mail   </a:t>
            </a:r>
            <a:r>
              <a:rPr lang="zh-CN" altLang="en-US" sz="2000" b="1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ja-JP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iao-china@list.waseda.jp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altLang="zh-CN" sz="1000" b="1" dirty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altLang="zh-CN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北京教育研究中心</a:t>
            </a:r>
            <a:endParaRPr lang="en-US" altLang="zh-CN" sz="2000" b="1" dirty="0" smtClean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altLang="ja-JP" sz="2000" b="1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ja-JP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电话：</a:t>
            </a:r>
            <a:r>
              <a:rPr lang="en-US" altLang="zh-CN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010-5887-6701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altLang="zh-CN" sz="1000" b="1" dirty="0" smtClean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CN" altLang="en-US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     上海教育研究中心</a:t>
            </a:r>
            <a:endParaRPr lang="en-US" altLang="zh-CN" sz="2000" b="1" dirty="0" smtClean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ja-JP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电话：</a:t>
            </a:r>
            <a:r>
              <a:rPr lang="en-US" altLang="zh-CN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021-6510-0099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ja-JP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留学咨询：</a:t>
            </a:r>
            <a:r>
              <a:rPr lang="en-US" altLang="zh-CN" sz="2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400-919-1882</a:t>
            </a:r>
          </a:p>
        </p:txBody>
      </p:sp>
      <p:pic>
        <p:nvPicPr>
          <p:cNvPr id="238595" name="Picture 7" descr="ＷＡＳＥＤＡ　ＢＥＡＲ画像（大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1916832"/>
            <a:ext cx="323148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496616" y="1052736"/>
            <a:ext cx="527351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zh-CN" altLang="en-US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谢谢！</a:t>
            </a:r>
            <a:endParaRPr lang="en-US" altLang="ja-JP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702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41452" y="857250"/>
            <a:ext cx="50022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早稻田大学与中国的交流</a:t>
            </a:r>
            <a:endParaRPr lang="en-US" altLang="zh-CN" b="1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38189" y="1785938"/>
            <a:ext cx="85391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 defTabSz="762000">
              <a:buClr>
                <a:srgbClr val="800307"/>
              </a:buClr>
              <a:buFont typeface="Wingdings" pitchFamily="2" charset="2"/>
              <a:buChar char="l"/>
            </a:pPr>
            <a:r>
              <a:rPr kumimoji="0" lang="en-US" altLang="zh-CN" sz="2400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1905</a:t>
            </a:r>
            <a:r>
              <a:rPr kumimoji="0" lang="zh-CN" altLang="en-US" sz="2400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年 设立清朝留学生部</a:t>
            </a:r>
            <a:endParaRPr kumimoji="0" lang="ja-JP" altLang="en-US" sz="2400" dirty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023940" y="2214567"/>
            <a:ext cx="6697662" cy="1152525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prstShdw prst="shdw17" dist="17961" dir="2700000">
              <a:srgbClr val="8B8B8B"/>
            </a:prstShdw>
          </a:effectLst>
        </p:spPr>
        <p:txBody>
          <a:bodyPr wrap="none" anchor="ctr"/>
          <a:lstStyle/>
          <a:p>
            <a:pPr marL="261938" indent="-261938" defTabSz="762000">
              <a:buClr>
                <a:srgbClr val="800000"/>
              </a:buClr>
              <a:buFont typeface="Wingdings" pitchFamily="2" charset="2"/>
              <a:buNone/>
            </a:pPr>
            <a:r>
              <a:rPr lang="zh-CN" altLang="en-US" sz="1600" b="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</a:rPr>
              <a:t>李大钊  中国共产党创始人</a:t>
            </a:r>
          </a:p>
          <a:p>
            <a:pPr marL="261938" indent="-261938" defTabSz="762000">
              <a:buClr>
                <a:srgbClr val="800000"/>
              </a:buClr>
              <a:buFont typeface="Wingdings" pitchFamily="2" charset="2"/>
              <a:buNone/>
            </a:pP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</a:rPr>
              <a:t> 陈独秀  中国共产党创始人</a:t>
            </a:r>
          </a:p>
          <a:p>
            <a:pPr marL="261938" indent="-261938" defTabSz="762000">
              <a:buClr>
                <a:srgbClr val="800000"/>
              </a:buClr>
              <a:buFont typeface="Wingdings" pitchFamily="2" charset="2"/>
              <a:buNone/>
            </a:pP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</a:rPr>
              <a:t> 廖仲恺  中国民主革命活动家</a:t>
            </a:r>
          </a:p>
          <a:p>
            <a:pPr marL="261938" indent="-261938" defTabSz="762000">
              <a:buClr>
                <a:srgbClr val="800000"/>
              </a:buClr>
              <a:buFont typeface="Wingdings" pitchFamily="2" charset="2"/>
              <a:buNone/>
            </a:pP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</a:rPr>
              <a:t> 彭湃     中国共产党农民运动领导者  等   都曾留学于早稻田大学</a:t>
            </a:r>
            <a:endParaRPr lang="ja-JP" altLang="en-US" sz="1600" dirty="0">
              <a:solidFill>
                <a:srgbClr val="29292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38188" y="3429000"/>
            <a:ext cx="76819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 defTabSz="762000">
              <a:buClr>
                <a:srgbClr val="800307"/>
              </a:buClr>
              <a:buFont typeface="Wingdings" pitchFamily="2" charset="2"/>
              <a:buChar char="l"/>
            </a:pPr>
            <a:r>
              <a:rPr kumimoji="0" lang="en-US" altLang="zh-CN" sz="2400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kumimoji="0" lang="zh-CN" altLang="en-US" sz="2400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位国家主席来访</a:t>
            </a:r>
          </a:p>
        </p:txBody>
      </p:sp>
      <p:pic>
        <p:nvPicPr>
          <p:cNvPr id="8" name="Picture 8" descr="中国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2" y="4000504"/>
            <a:ext cx="2825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_DSC7095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25" y="4000504"/>
            <a:ext cx="2881314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023937" y="6000750"/>
            <a:ext cx="3143251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63538" indent="-363538" algn="ctr" defTabSz="762000">
              <a:buClr>
                <a:srgbClr val="800307"/>
              </a:buClr>
              <a:buFont typeface="Wingdings" pitchFamily="2" charset="2"/>
              <a:buNone/>
            </a:pPr>
            <a:r>
              <a:rPr kumimoji="0" lang="en-US" altLang="zh-CN" sz="1600" dirty="0">
                <a:latin typeface="微软雅黑" pitchFamily="34" charset="-122"/>
                <a:ea typeface="微软雅黑" pitchFamily="34" charset="-122"/>
              </a:rPr>
              <a:t>1998</a:t>
            </a:r>
            <a:r>
              <a:rPr kumimoji="0" lang="zh-CN" altLang="en-US" sz="1600" dirty="0">
                <a:latin typeface="微软雅黑" pitchFamily="34" charset="-122"/>
                <a:ea typeface="微软雅黑" pitchFamily="34" charset="-122"/>
              </a:rPr>
              <a:t>年 国家主席 江泽民</a:t>
            </a:r>
            <a:endParaRPr kumimoji="0" lang="ja-JP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452940" y="6000750"/>
            <a:ext cx="3455987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63538" indent="-363538" algn="ctr" defTabSz="762000">
              <a:buClr>
                <a:srgbClr val="800307"/>
              </a:buClr>
              <a:buFont typeface="Wingdings" pitchFamily="2" charset="2"/>
              <a:buNone/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2008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年 国家主席 胡锦涛</a:t>
            </a:r>
            <a:endParaRPr lang="ja-JP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AutoShape 2"/>
          <p:cNvSpPr txBox="1">
            <a:spLocks noChangeArrowheads="1"/>
          </p:cNvSpPr>
          <p:nvPr/>
        </p:nvSpPr>
        <p:spPr>
          <a:xfrm>
            <a:off x="4540833" y="404664"/>
            <a:ext cx="4752528" cy="576064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早稻田大学</a:t>
            </a:r>
            <a:endParaRPr lang="en-US" altLang="zh-CN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形 9"/>
          <p:cNvSpPr/>
          <p:nvPr/>
        </p:nvSpPr>
        <p:spPr>
          <a:xfrm>
            <a:off x="-180975" y="908054"/>
            <a:ext cx="7419975" cy="4557713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bg1"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441452" y="857250"/>
            <a:ext cx="50022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b="1" dirty="0" smtClean="0">
                <a:solidFill>
                  <a:srgbClr val="FFFFCC"/>
                </a:solidFill>
                <a:latin typeface="微软雅黑" pitchFamily="34" charset="-122"/>
                <a:ea typeface="微软雅黑" pitchFamily="34" charset="-122"/>
              </a:rPr>
              <a:t>海外事务所和国际合作交流</a:t>
            </a:r>
            <a:endParaRPr lang="en-US" altLang="ja-JP" b="1" dirty="0">
              <a:solidFill>
                <a:srgbClr val="FFFF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268" name="Picture 3" descr="world448_pacific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colorTemperature colorTemp="54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964" y="1560946"/>
            <a:ext cx="9921875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テキスト ボックス 51"/>
          <p:cNvSpPr txBox="1"/>
          <p:nvPr/>
        </p:nvSpPr>
        <p:spPr>
          <a:xfrm>
            <a:off x="1323975" y="3627442"/>
            <a:ext cx="20018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endParaRPr lang="ja-JP" altLang="en-US" sz="1800" b="1" i="1" dirty="0">
              <a:solidFill>
                <a:srgbClr val="000000"/>
              </a:solidFill>
              <a:latin typeface="Tahoma"/>
              <a:ea typeface="ＭＳ Ｐゴシック" pitchFamily="50" charset="-128"/>
            </a:endParaRPr>
          </a:p>
        </p:txBody>
      </p:sp>
      <p:sp>
        <p:nvSpPr>
          <p:cNvPr id="24" name="AutoShape 2"/>
          <p:cNvSpPr txBox="1">
            <a:spLocks noChangeArrowheads="1"/>
          </p:cNvSpPr>
          <p:nvPr/>
        </p:nvSpPr>
        <p:spPr>
          <a:xfrm>
            <a:off x="4540833" y="404664"/>
            <a:ext cx="4752528" cy="576064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早稻田大学</a:t>
            </a:r>
            <a:endParaRPr lang="en-US" altLang="zh-CN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44691" y="1773428"/>
            <a:ext cx="259228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亚洲</a:t>
            </a:r>
            <a:endParaRPr lang="en-US" altLang="zh-CN" sz="2000" b="1" dirty="0" smtClean="0">
              <a:solidFill>
                <a:srgbClr val="8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endParaRPr lang="en-US" altLang="zh-CN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北京事务所</a:t>
            </a:r>
            <a:endParaRPr lang="en-US" altLang="zh-CN" sz="24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上海事务所</a:t>
            </a:r>
            <a:endParaRPr lang="en-US" altLang="zh-CN" sz="24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台北事务所</a:t>
            </a:r>
            <a:endParaRPr lang="en-US" altLang="zh-CN" sz="24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新加坡</a:t>
            </a:r>
            <a:endParaRPr lang="en-US" altLang="zh-CN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新加坡事务所</a:t>
            </a:r>
            <a:endParaRPr lang="en-US" altLang="zh-CN" sz="24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泰国</a:t>
            </a:r>
            <a:endParaRPr lang="en-US" altLang="zh-CN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曼谷事务所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4530" y="1773428"/>
            <a:ext cx="234726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欧</a:t>
            </a:r>
            <a:r>
              <a:rPr lang="zh-CN" altLang="en-US" sz="2000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洲</a:t>
            </a:r>
            <a:endParaRPr lang="en-US" altLang="zh-CN" sz="2000" b="1" dirty="0" smtClean="0">
              <a:solidFill>
                <a:srgbClr val="8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德国</a:t>
            </a:r>
            <a:endParaRPr lang="en-US" altLang="zh-CN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波恩</a:t>
            </a:r>
            <a:r>
              <a:rPr lang="zh-CN" altLang="en-US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事务所</a:t>
            </a:r>
            <a:endParaRPr lang="en-US" altLang="zh-CN" sz="24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法国</a:t>
            </a:r>
            <a:endParaRPr lang="en-US" altLang="zh-CN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巴黎事务所</a:t>
            </a:r>
            <a:endParaRPr lang="en-US" altLang="zh-CN" sz="24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7136" y="1773428"/>
            <a:ext cx="234726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北美</a:t>
            </a:r>
            <a:endParaRPr lang="en-US" altLang="zh-CN" sz="2000" b="1" dirty="0" smtClean="0">
              <a:solidFill>
                <a:srgbClr val="8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</a:t>
            </a:r>
            <a:endParaRPr lang="en-US" altLang="zh-CN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纽约事务所</a:t>
            </a:r>
            <a:endParaRPr lang="en-US" altLang="zh-CN" sz="24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旧金山事务所</a:t>
            </a:r>
            <a:endParaRPr lang="en-US" altLang="zh-CN" sz="24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グループ化 3"/>
          <p:cNvGrpSpPr>
            <a:grpSpLocks/>
          </p:cNvGrpSpPr>
          <p:nvPr/>
        </p:nvGrpSpPr>
        <p:grpSpPr bwMode="auto">
          <a:xfrm>
            <a:off x="5548217" y="3431753"/>
            <a:ext cx="3866927" cy="1560230"/>
            <a:chOff x="3456969" y="401126"/>
            <a:chExt cx="1615990" cy="975432"/>
          </a:xfrm>
          <a:solidFill>
            <a:srgbClr val="C1D9F5"/>
          </a:solidFill>
        </p:grpSpPr>
        <p:sp>
          <p:nvSpPr>
            <p:cNvPr id="32" name="角丸四角形 29"/>
            <p:cNvSpPr/>
            <p:nvPr/>
          </p:nvSpPr>
          <p:spPr>
            <a:xfrm>
              <a:off x="3456969" y="401126"/>
              <a:ext cx="1615990" cy="975432"/>
            </a:xfrm>
            <a:prstGeom prst="roundRect">
              <a:avLst/>
            </a:prstGeom>
            <a:grpFill/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角丸四角形 4"/>
            <p:cNvSpPr/>
            <p:nvPr/>
          </p:nvSpPr>
          <p:spPr>
            <a:xfrm>
              <a:off x="3478074" y="576201"/>
              <a:ext cx="1594885" cy="62528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ja-JP" sz="36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itchFamily="34" charset="0"/>
                </a:rPr>
                <a:t>70</a:t>
              </a:r>
              <a:r>
                <a:rPr lang="zh-CN" altLang="en-US" sz="2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itchFamily="34" charset="0"/>
                </a:rPr>
                <a:t>多个国家和地区</a:t>
              </a:r>
              <a:endParaRPr lang="en-US" altLang="ja-JP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itchFamily="34" charset="0"/>
                </a:rPr>
                <a:t>约</a:t>
              </a:r>
              <a:r>
                <a:rPr lang="en-US" altLang="ja-JP" sz="36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itchFamily="34" charset="0"/>
                </a:rPr>
                <a:t>660</a:t>
              </a:r>
              <a:r>
                <a:rPr lang="zh-CN" altLang="en-US" sz="2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itchFamily="34" charset="0"/>
                </a:rPr>
                <a:t>所合作大学和机构</a:t>
              </a:r>
              <a:endParaRPr lang="en-US" altLang="ja-JP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endParaRPr>
            </a:p>
          </p:txBody>
        </p:sp>
      </p:grpSp>
      <p:pic>
        <p:nvPicPr>
          <p:cNvPr id="13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266" y="5267160"/>
            <a:ext cx="1268389" cy="98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825" y="5170851"/>
            <a:ext cx="1249053" cy="58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535" y="5185836"/>
            <a:ext cx="1784472" cy="55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014" y="5849068"/>
            <a:ext cx="1027993" cy="55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2" y="4576602"/>
            <a:ext cx="2035492" cy="83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21" y="5584995"/>
            <a:ext cx="2199837" cy="52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478" y="5786273"/>
            <a:ext cx="1811074" cy="65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59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489077" y="869950"/>
            <a:ext cx="53276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数据</a:t>
            </a:r>
            <a:endParaRPr lang="en-US" altLang="ja-JP" b="1" dirty="0">
              <a:solidFill>
                <a:schemeClr val="accent1"/>
              </a:solidFill>
            </a:endParaRPr>
          </a:p>
        </p:txBody>
      </p:sp>
      <p:pic>
        <p:nvPicPr>
          <p:cNvPr id="7171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7826" y="2052638"/>
            <a:ext cx="3778250" cy="25193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852491" y="4754563"/>
            <a:ext cx="6465887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学生人数</a:t>
            </a:r>
            <a:r>
              <a:rPr lang="en-US" altLang="ja-JP" sz="2400" b="1" dirty="0" smtClean="0">
                <a:latin typeface="微软雅黑" pitchFamily="34" charset="-122"/>
                <a:ea typeface="微软雅黑" pitchFamily="34" charset="-122"/>
              </a:rPr>
              <a:t>: 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约</a:t>
            </a:r>
            <a:r>
              <a:rPr lang="en-US" altLang="ja-JP" sz="2400" b="1" dirty="0" smtClean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ja-JP" sz="2400" b="1" dirty="0" smtClean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0</a:t>
            </a:r>
            <a:r>
              <a:rPr lang="en-US" altLang="ja-JP" sz="2400" b="1" dirty="0" smtClean="0">
                <a:latin typeface="微软雅黑" pitchFamily="34" charset="-122"/>
                <a:ea typeface="微软雅黑" pitchFamily="34" charset="-122"/>
              </a:rPr>
              <a:t>00</a:t>
            </a:r>
            <a:endParaRPr lang="en-US" altLang="ja-JP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1614488" y="5148263"/>
            <a:ext cx="711993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altLang="ja-JP" sz="2000" b="1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本科生</a:t>
            </a:r>
            <a:r>
              <a:rPr lang="en-US" altLang="ja-JP" sz="2000" b="1" dirty="0" smtClean="0">
                <a:latin typeface="微软雅黑" pitchFamily="34" charset="-122"/>
                <a:ea typeface="微软雅黑" pitchFamily="34" charset="-122"/>
              </a:rPr>
              <a:t>: 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约</a:t>
            </a:r>
            <a:r>
              <a:rPr lang="en-US" altLang="ja-JP" sz="2000" b="1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ja-JP" sz="2000" b="1" dirty="0" smtClean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en-US" altLang="ja-JP" sz="2000" b="1" dirty="0" smtClean="0">
                <a:latin typeface="微软雅黑" pitchFamily="34" charset="-122"/>
                <a:ea typeface="微软雅黑" pitchFamily="34" charset="-122"/>
              </a:rPr>
              <a:t>00 </a:t>
            </a:r>
            <a:r>
              <a:rPr lang="en-US" altLang="ja-JP" sz="2000" b="1" dirty="0">
                <a:latin typeface="微软雅黑" pitchFamily="34" charset="-122"/>
                <a:ea typeface="微软雅黑" pitchFamily="34" charset="-122"/>
              </a:rPr>
              <a:t>/ 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研究生</a:t>
            </a:r>
            <a:r>
              <a:rPr lang="en-US" altLang="ja-JP" sz="2000" b="1" dirty="0" smtClean="0">
                <a:latin typeface="微软雅黑" pitchFamily="34" charset="-122"/>
                <a:ea typeface="微软雅黑" pitchFamily="34" charset="-122"/>
              </a:rPr>
              <a:t>: 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约</a:t>
            </a:r>
            <a:r>
              <a:rPr lang="zh-CN" altLang="ja-JP" sz="2000" b="1" dirty="0" smtClean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en-US" altLang="ja-JP" sz="2000" b="1" dirty="0" smtClean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en-US" altLang="ja-JP" sz="2000" b="1" dirty="0" smtClean="0">
                <a:latin typeface="微软雅黑" pitchFamily="34" charset="-122"/>
                <a:ea typeface="微软雅黑" pitchFamily="34" charset="-122"/>
              </a:rPr>
              <a:t>00</a:t>
            </a:r>
            <a:r>
              <a:rPr lang="en-US" altLang="ja-JP" sz="2000" b="1" dirty="0" smtClean="0">
                <a:latin typeface="微软雅黑" pitchFamily="34" charset="-122"/>
                <a:ea typeface="微软雅黑" pitchFamily="34" charset="-122"/>
              </a:rPr>
              <a:t>)</a:t>
            </a:r>
            <a:endParaRPr lang="en-US" altLang="ja-JP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852488" y="5516567"/>
            <a:ext cx="912971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l"/>
              <a:defRPr/>
            </a:pPr>
            <a:r>
              <a:rPr lang="en-US" altLang="ja-JP" sz="2400" b="1" dirty="0">
                <a:latin typeface="微软雅黑" pitchFamily="34" charset="-122"/>
                <a:ea typeface="微软雅黑" pitchFamily="34" charset="-122"/>
              </a:rPr>
              <a:t>13 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本科学院</a:t>
            </a:r>
            <a:r>
              <a:rPr lang="en-US" altLang="ja-JP" sz="24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ja-JP" sz="2400" b="1" dirty="0">
                <a:latin typeface="微软雅黑" pitchFamily="34" charset="-122"/>
                <a:ea typeface="微软雅黑" pitchFamily="34" charset="-122"/>
              </a:rPr>
              <a:t>/ </a:t>
            </a:r>
            <a:r>
              <a:rPr lang="en-US" altLang="ja-JP" sz="2400" b="1" dirty="0" smtClean="0">
                <a:latin typeface="微软雅黑" pitchFamily="34" charset="-122"/>
                <a:ea typeface="微软雅黑" pitchFamily="34" charset="-122"/>
              </a:rPr>
              <a:t>21 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研究生院</a:t>
            </a:r>
            <a:endParaRPr lang="en-US" altLang="ja-JP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852491" y="5949280"/>
            <a:ext cx="6465887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教职员</a:t>
            </a:r>
            <a:r>
              <a:rPr lang="en-US" altLang="ja-JP" sz="2400" b="1" dirty="0" smtClean="0">
                <a:latin typeface="微软雅黑" pitchFamily="34" charset="-122"/>
                <a:ea typeface="微软雅黑" pitchFamily="34" charset="-122"/>
              </a:rPr>
              <a:t>: 5,455</a:t>
            </a:r>
            <a:endParaRPr lang="en-US" altLang="ja-JP" sz="2400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グループ化 14"/>
          <p:cNvGrpSpPr>
            <a:grpSpLocks/>
          </p:cNvGrpSpPr>
          <p:nvPr/>
        </p:nvGrpSpPr>
        <p:grpSpPr bwMode="auto">
          <a:xfrm>
            <a:off x="773115" y="1760542"/>
            <a:ext cx="4294187" cy="3036887"/>
            <a:chOff x="3467274" y="558790"/>
            <a:chExt cx="1615991" cy="1358141"/>
          </a:xfrm>
          <a:solidFill>
            <a:schemeClr val="tx2">
              <a:lumMod val="75000"/>
            </a:schemeClr>
          </a:solidFill>
        </p:grpSpPr>
        <p:sp>
          <p:nvSpPr>
            <p:cNvPr id="27" name="角丸四角形 26"/>
            <p:cNvSpPr/>
            <p:nvPr/>
          </p:nvSpPr>
          <p:spPr>
            <a:xfrm>
              <a:off x="3467274" y="558790"/>
              <a:ext cx="1615991" cy="13038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角丸四角形 4"/>
            <p:cNvSpPr/>
            <p:nvPr/>
          </p:nvSpPr>
          <p:spPr>
            <a:xfrm>
              <a:off x="3494798" y="616862"/>
              <a:ext cx="1568737" cy="130006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u="sng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留学生人</a:t>
              </a:r>
              <a:r>
                <a:rPr lang="zh-CN" altLang="en-US" sz="3600" u="sng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 </a:t>
              </a:r>
              <a:endParaRPr lang="en-US" altLang="zh-CN" sz="3600" u="sng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3600" u="sng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日本第一！</a:t>
              </a:r>
              <a:endParaRPr lang="en-US" altLang="ja-JP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ja-JP" sz="2400" b="1" dirty="0">
                  <a:solidFill>
                    <a:srgbClr val="FFFFFF"/>
                  </a:solidFill>
                </a:rPr>
                <a:t> </a:t>
              </a:r>
              <a:r>
                <a:rPr lang="en-US" altLang="ja-JP" sz="4000" b="1" dirty="0" smtClean="0">
                  <a:solidFill>
                    <a:srgbClr val="FFFFFF"/>
                  </a:solidFill>
                </a:rPr>
                <a:t>4,</a:t>
              </a:r>
              <a:r>
                <a:rPr lang="en-US" altLang="zh-CN" sz="4000" b="1" dirty="0" smtClean="0">
                  <a:solidFill>
                    <a:srgbClr val="FFFFFF"/>
                  </a:solidFill>
                </a:rPr>
                <a:t>917</a:t>
              </a:r>
              <a:r>
                <a:rPr lang="ja-JP" altLang="en-US" sz="1400" b="1" dirty="0" smtClean="0">
                  <a:solidFill>
                    <a:srgbClr val="FFFFFF"/>
                  </a:solidFill>
                </a:rPr>
                <a:t>／</a:t>
              </a:r>
              <a:r>
                <a:rPr lang="zh-CN" altLang="en-US" sz="1400" b="1" dirty="0" smtClean="0">
                  <a:solidFill>
                    <a:srgbClr val="FFFFFF"/>
                  </a:solidFill>
                </a:rPr>
                <a:t>约</a:t>
              </a:r>
              <a:r>
                <a:rPr lang="en-US" altLang="ja-JP" sz="1400" b="1" dirty="0" smtClean="0">
                  <a:solidFill>
                    <a:srgbClr val="FFFFFF"/>
                  </a:solidFill>
                </a:rPr>
                <a:t>5</a:t>
              </a:r>
              <a:r>
                <a:rPr lang="en-US" altLang="zh-CN" sz="1400" b="1" dirty="0" smtClean="0">
                  <a:solidFill>
                    <a:srgbClr val="FFFFFF"/>
                  </a:solidFill>
                </a:rPr>
                <a:t>2</a:t>
              </a:r>
              <a:r>
                <a:rPr lang="en-US" altLang="ja-JP" sz="1400" b="1" dirty="0" smtClean="0">
                  <a:solidFill>
                    <a:srgbClr val="FFFFFF"/>
                  </a:solidFill>
                </a:rPr>
                <a:t>,</a:t>
              </a:r>
              <a:r>
                <a:rPr lang="en-US" altLang="zh-CN" sz="1400" b="1" dirty="0" smtClean="0">
                  <a:solidFill>
                    <a:srgbClr val="FFFFFF"/>
                  </a:solidFill>
                </a:rPr>
                <a:t>0</a:t>
              </a:r>
              <a:r>
                <a:rPr lang="en-US" altLang="ja-JP" sz="1400" b="1" dirty="0" smtClean="0">
                  <a:solidFill>
                    <a:srgbClr val="FFFFFF"/>
                  </a:solidFill>
                </a:rPr>
                <a:t>00</a:t>
              </a:r>
              <a:endParaRPr lang="en-US" altLang="ja-JP" sz="1400" b="1" dirty="0">
                <a:solidFill>
                  <a:srgbClr val="FFFFFF"/>
                </a:solidFill>
              </a:endParaRPr>
            </a:p>
            <a:p>
              <a:pPr algn="ctr">
                <a:defRPr/>
              </a:pPr>
              <a:endParaRPr lang="en-US" altLang="ja-JP" sz="1400" b="1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endParaRPr lang="en-US" altLang="ja-JP" sz="1400" dirty="0">
                <a:solidFill>
                  <a:schemeClr val="bg1"/>
                </a:solidFill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SG" sz="1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7177" name="テキスト ボックス 33"/>
          <p:cNvSpPr txBox="1">
            <a:spLocks noChangeArrowheads="1"/>
          </p:cNvSpPr>
          <p:nvPr/>
        </p:nvSpPr>
        <p:spPr bwMode="auto">
          <a:xfrm>
            <a:off x="798513" y="4056067"/>
            <a:ext cx="42560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200" b="1" dirty="0" smtClean="0">
                <a:solidFill>
                  <a:schemeClr val="bg1"/>
                </a:solidFill>
              </a:rPr>
              <a:t>来自</a:t>
            </a:r>
            <a:r>
              <a:rPr lang="en-US" altLang="zh-CN" sz="2200" b="1" dirty="0" smtClean="0">
                <a:solidFill>
                  <a:schemeClr val="bg1"/>
                </a:solidFill>
              </a:rPr>
              <a:t>10</a:t>
            </a:r>
            <a:r>
              <a:rPr lang="en-US" altLang="zh-CN" sz="2200" b="1" dirty="0" smtClean="0">
                <a:solidFill>
                  <a:schemeClr val="bg1"/>
                </a:solidFill>
              </a:rPr>
              <a:t>0</a:t>
            </a:r>
            <a:r>
              <a:rPr lang="zh-CN" altLang="en-US" sz="2200" b="1" dirty="0" smtClean="0">
                <a:solidFill>
                  <a:schemeClr val="bg1"/>
                </a:solidFill>
              </a:rPr>
              <a:t>个</a:t>
            </a:r>
            <a:r>
              <a:rPr lang="zh-CN" altLang="en-US" sz="2200" b="1" dirty="0" smtClean="0">
                <a:solidFill>
                  <a:schemeClr val="bg1"/>
                </a:solidFill>
              </a:rPr>
              <a:t>国家和地区</a:t>
            </a:r>
            <a:endParaRPr lang="en-US" altLang="zh-CN" sz="2200" b="1" dirty="0" smtClean="0">
              <a:solidFill>
                <a:schemeClr val="bg1"/>
              </a:solidFill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816725" y="6180261"/>
            <a:ext cx="248602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>
              <a:spcBef>
                <a:spcPct val="50000"/>
              </a:spcBef>
              <a:defRPr/>
            </a:pPr>
            <a:r>
              <a:rPr lang="en-US" altLang="ja-JP" sz="1800" b="1" dirty="0">
                <a:latin typeface="微软雅黑" pitchFamily="34" charset="-122"/>
                <a:ea typeface="微软雅黑" pitchFamily="34" charset="-122"/>
              </a:rPr>
              <a:t>* </a:t>
            </a:r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截止于</a:t>
            </a:r>
            <a:r>
              <a:rPr lang="en-US" altLang="ja-JP" sz="1800" b="1" dirty="0" smtClean="0">
                <a:latin typeface="微软雅黑" pitchFamily="34" charset="-122"/>
                <a:ea typeface="微软雅黑" pitchFamily="34" charset="-122"/>
              </a:rPr>
              <a:t>2014</a:t>
            </a:r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800" b="1" dirty="0" smtClean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月</a:t>
            </a:r>
            <a:endParaRPr lang="en-US" altLang="ja-JP" sz="1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AutoShape 2"/>
          <p:cNvSpPr txBox="1">
            <a:spLocks noChangeArrowheads="1"/>
          </p:cNvSpPr>
          <p:nvPr/>
        </p:nvSpPr>
        <p:spPr>
          <a:xfrm>
            <a:off x="4540833" y="404664"/>
            <a:ext cx="4752528" cy="576064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早稻田大学</a:t>
            </a:r>
            <a:endParaRPr lang="en-US" altLang="zh-CN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7383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形 9"/>
          <p:cNvSpPr/>
          <p:nvPr/>
        </p:nvSpPr>
        <p:spPr>
          <a:xfrm>
            <a:off x="-303582" y="908724"/>
            <a:ext cx="7419975" cy="4557713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bg1">
              <a:alpha val="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504" y="1916832"/>
            <a:ext cx="24701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1471615" y="857250"/>
            <a:ext cx="492918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校区</a:t>
            </a:r>
            <a:endParaRPr lang="en-US" altLang="ja-JP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45" name="正方形/長方形 5"/>
          <p:cNvSpPr>
            <a:spLocks noChangeArrowheads="1"/>
          </p:cNvSpPr>
          <p:nvPr/>
        </p:nvSpPr>
        <p:spPr bwMode="auto">
          <a:xfrm>
            <a:off x="1763713" y="3975100"/>
            <a:ext cx="1511300" cy="6477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ja-JP" altLang="en-US"/>
          </a:p>
        </p:txBody>
      </p:sp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60925">
            <a:off x="2194720" y="2866232"/>
            <a:ext cx="237966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正方形/長方形 21"/>
          <p:cNvSpPr>
            <a:spLocks noChangeArrowheads="1"/>
          </p:cNvSpPr>
          <p:nvPr/>
        </p:nvSpPr>
        <p:spPr bwMode="auto">
          <a:xfrm>
            <a:off x="2139952" y="2890838"/>
            <a:ext cx="360363" cy="1444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ja-JP" altLang="en-US"/>
          </a:p>
        </p:txBody>
      </p:sp>
      <p:sp>
        <p:nvSpPr>
          <p:cNvPr id="10248" name="円/楕円 22"/>
          <p:cNvSpPr>
            <a:spLocks noChangeArrowheads="1"/>
          </p:cNvSpPr>
          <p:nvPr/>
        </p:nvSpPr>
        <p:spPr bwMode="auto">
          <a:xfrm>
            <a:off x="1806577" y="3035304"/>
            <a:ext cx="358775" cy="360363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097016" y="1844824"/>
            <a:ext cx="3541911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日本  东京都  新宿区</a:t>
            </a:r>
            <a:endParaRPr lang="ja-JP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円/楕円 24"/>
          <p:cNvSpPr/>
          <p:nvPr/>
        </p:nvSpPr>
        <p:spPr bwMode="auto">
          <a:xfrm>
            <a:off x="5110163" y="2733675"/>
            <a:ext cx="3765550" cy="3740150"/>
          </a:xfrm>
          <a:prstGeom prst="ellipse">
            <a:avLst/>
          </a:prstGeom>
          <a:noFill/>
          <a:ln w="508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anchor="ctr"/>
          <a:lstStyle/>
          <a:p>
            <a:pPr algn="ctr"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0251" name="円/楕円 29"/>
          <p:cNvSpPr>
            <a:spLocks noChangeArrowheads="1"/>
          </p:cNvSpPr>
          <p:nvPr/>
        </p:nvSpPr>
        <p:spPr bwMode="auto">
          <a:xfrm>
            <a:off x="5889625" y="2898775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ja-JP" altLang="en-US"/>
          </a:p>
        </p:txBody>
      </p:sp>
      <p:sp>
        <p:nvSpPr>
          <p:cNvPr id="10252" name="円/楕円 30"/>
          <p:cNvSpPr>
            <a:spLocks noChangeArrowheads="1"/>
          </p:cNvSpPr>
          <p:nvPr/>
        </p:nvSpPr>
        <p:spPr bwMode="auto">
          <a:xfrm>
            <a:off x="5114925" y="3878263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ja-JP" altLang="en-US"/>
          </a:p>
        </p:txBody>
      </p:sp>
      <p:sp>
        <p:nvSpPr>
          <p:cNvPr id="10253" name="円/楕円 32"/>
          <p:cNvSpPr>
            <a:spLocks noChangeArrowheads="1"/>
          </p:cNvSpPr>
          <p:nvPr/>
        </p:nvSpPr>
        <p:spPr bwMode="auto">
          <a:xfrm>
            <a:off x="8421688" y="3382963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029075" y="2662242"/>
            <a:ext cx="20018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400" b="1" dirty="0" smtClean="0">
                <a:latin typeface="黑体" pitchFamily="49" charset="-122"/>
                <a:ea typeface="黑体" pitchFamily="49" charset="-122"/>
              </a:rPr>
              <a:t>池袋</a:t>
            </a:r>
            <a:endParaRPr lang="ja-JP" altLang="en-US" sz="1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279775" y="3538542"/>
            <a:ext cx="20018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400" b="1" dirty="0" smtClean="0">
                <a:latin typeface="黑体" pitchFamily="49" charset="-122"/>
                <a:ea typeface="黑体" pitchFamily="49" charset="-122"/>
              </a:rPr>
              <a:t>新宿</a:t>
            </a:r>
            <a:endParaRPr lang="ja-JP" altLang="en-US" sz="1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241675" y="5126042"/>
            <a:ext cx="20018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400" b="1" dirty="0" smtClean="0">
                <a:latin typeface="黑体" pitchFamily="49" charset="-122"/>
                <a:ea typeface="黑体" pitchFamily="49" charset="-122"/>
              </a:rPr>
              <a:t>涩谷</a:t>
            </a:r>
            <a:endParaRPr lang="ja-JP" altLang="en-US" sz="1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113241" y="3284984"/>
            <a:ext cx="20002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400" b="1" dirty="0" smtClean="0">
                <a:latin typeface="黑体" pitchFamily="49" charset="-122"/>
                <a:ea typeface="黑体" pitchFamily="49" charset="-122"/>
              </a:rPr>
              <a:t>上野</a:t>
            </a:r>
            <a:endParaRPr lang="ja-JP" altLang="en-US" sz="1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8697418" y="3861052"/>
            <a:ext cx="8640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CN" altLang="en-US" sz="1400" b="1" dirty="0" smtClean="0">
                <a:latin typeface="黑体" pitchFamily="49" charset="-122"/>
                <a:ea typeface="黑体" pitchFamily="49" charset="-122"/>
              </a:rPr>
              <a:t>秋叶原</a:t>
            </a:r>
            <a:endParaRPr lang="ja-JP" altLang="en-US" sz="1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259" name="円/楕円 39"/>
          <p:cNvSpPr>
            <a:spLocks noChangeArrowheads="1"/>
          </p:cNvSpPr>
          <p:nvPr/>
        </p:nvSpPr>
        <p:spPr bwMode="auto">
          <a:xfrm>
            <a:off x="6105130" y="3429000"/>
            <a:ext cx="216024" cy="216024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105128" y="3356992"/>
            <a:ext cx="13521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CN" altLang="en-US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早稻田校区</a:t>
            </a:r>
            <a:endParaRPr lang="ja-JP" alt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36650" y="2882900"/>
            <a:ext cx="2000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东京</a:t>
            </a:r>
            <a:endParaRPr lang="ja-JP" altLang="en-US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88504" y="2204864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日本</a:t>
            </a:r>
            <a:endParaRPr lang="ja-JP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64" name="正方形/長方形 44"/>
          <p:cNvSpPr>
            <a:spLocks noChangeArrowheads="1"/>
          </p:cNvSpPr>
          <p:nvPr/>
        </p:nvSpPr>
        <p:spPr bwMode="auto">
          <a:xfrm>
            <a:off x="4880994" y="5445228"/>
            <a:ext cx="4032250" cy="115093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ja-JP" altLang="en-US"/>
          </a:p>
        </p:txBody>
      </p:sp>
      <p:sp>
        <p:nvSpPr>
          <p:cNvPr id="10265" name="円/楕円 31"/>
          <p:cNvSpPr>
            <a:spLocks noChangeArrowheads="1"/>
          </p:cNvSpPr>
          <p:nvPr/>
        </p:nvSpPr>
        <p:spPr bwMode="auto">
          <a:xfrm>
            <a:off x="5181601" y="5254625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ja-JP" altLang="en-US"/>
          </a:p>
        </p:txBody>
      </p:sp>
      <p:sp>
        <p:nvSpPr>
          <p:cNvPr id="10266" name="円/楕円 33"/>
          <p:cNvSpPr>
            <a:spLocks noChangeArrowheads="1"/>
          </p:cNvSpPr>
          <p:nvPr/>
        </p:nvSpPr>
        <p:spPr bwMode="auto">
          <a:xfrm>
            <a:off x="8710613" y="4937125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ja-JP" altLang="en-US"/>
          </a:p>
        </p:txBody>
      </p:sp>
      <p:sp>
        <p:nvSpPr>
          <p:cNvPr id="10267" name="テキスト ボックス 45"/>
          <p:cNvSpPr txBox="1">
            <a:spLocks noChangeArrowheads="1"/>
          </p:cNvSpPr>
          <p:nvPr/>
        </p:nvSpPr>
        <p:spPr bwMode="auto">
          <a:xfrm>
            <a:off x="5410200" y="5618163"/>
            <a:ext cx="32400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东京都</a:t>
            </a:r>
            <a:r>
              <a:rPr lang="en-US" altLang="ja-JP" sz="2400" b="1" dirty="0" smtClean="0">
                <a:latin typeface="微软雅黑" pitchFamily="34" charset="-122"/>
                <a:ea typeface="微软雅黑" pitchFamily="34" charset="-122"/>
              </a:rPr>
              <a:t>: 7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处校区</a:t>
            </a:r>
            <a:endParaRPr lang="ja-JP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68" name="テキスト ボックス 46"/>
          <p:cNvSpPr txBox="1">
            <a:spLocks noChangeArrowheads="1"/>
          </p:cNvSpPr>
          <p:nvPr/>
        </p:nvSpPr>
        <p:spPr bwMode="auto">
          <a:xfrm>
            <a:off x="5283202" y="6024563"/>
            <a:ext cx="3529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琦玉县</a:t>
            </a:r>
            <a:r>
              <a:rPr lang="en-US" altLang="ja-JP" sz="2400" b="1" dirty="0" smtClean="0">
                <a:latin typeface="微软雅黑" pitchFamily="34" charset="-122"/>
                <a:ea typeface="微软雅黑" pitchFamily="34" charset="-122"/>
              </a:rPr>
              <a:t>: 2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处校区</a:t>
            </a:r>
            <a:endParaRPr lang="ja-JP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69" name="円/楕円 47"/>
          <p:cNvSpPr>
            <a:spLocks noChangeArrowheads="1"/>
          </p:cNvSpPr>
          <p:nvPr/>
        </p:nvSpPr>
        <p:spPr bwMode="auto">
          <a:xfrm>
            <a:off x="704852" y="3357564"/>
            <a:ext cx="360363" cy="35877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ja-JP" altLang="en-US"/>
          </a:p>
        </p:txBody>
      </p:sp>
      <p:sp>
        <p:nvSpPr>
          <p:cNvPr id="10270" name="テキスト ボックス 49"/>
          <p:cNvSpPr txBox="1">
            <a:spLocks noChangeArrowheads="1"/>
          </p:cNvSpPr>
          <p:nvPr/>
        </p:nvSpPr>
        <p:spPr bwMode="auto">
          <a:xfrm>
            <a:off x="128587" y="4508504"/>
            <a:ext cx="35290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600" b="1" dirty="0" smtClean="0"/>
              <a:t>北九州校区</a:t>
            </a:r>
            <a:endParaRPr lang="ja-JP" altLang="en-US" sz="1600" b="1" dirty="0"/>
          </a:p>
        </p:txBody>
      </p:sp>
      <p:pic>
        <p:nvPicPr>
          <p:cNvPr id="1027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852" y="4868863"/>
            <a:ext cx="2376488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2" name="円/楕円 33"/>
          <p:cNvSpPr>
            <a:spLocks noChangeArrowheads="1"/>
          </p:cNvSpPr>
          <p:nvPr/>
        </p:nvSpPr>
        <p:spPr bwMode="auto">
          <a:xfrm>
            <a:off x="8655050" y="3929063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endParaRPr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401272" y="4869164"/>
            <a:ext cx="20002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400" b="1" dirty="0" smtClean="0">
                <a:latin typeface="黑体" pitchFamily="49" charset="-122"/>
                <a:ea typeface="黑体" pitchFamily="49" charset="-122"/>
              </a:rPr>
              <a:t>东京</a:t>
            </a:r>
            <a:endParaRPr lang="ja-JP" altLang="en-US" sz="14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274" name="Picture 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02750" y="2489200"/>
            <a:ext cx="233363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テキスト ボックス 39"/>
          <p:cNvSpPr txBox="1"/>
          <p:nvPr/>
        </p:nvSpPr>
        <p:spPr>
          <a:xfrm>
            <a:off x="7304090" y="2616204"/>
            <a:ext cx="20002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400" b="1" dirty="0" smtClean="0">
                <a:latin typeface="黑体" pitchFamily="49" charset="-122"/>
                <a:ea typeface="黑体" pitchFamily="49" charset="-122"/>
              </a:rPr>
              <a:t>东京 天空树</a:t>
            </a:r>
            <a:endParaRPr lang="ja-JP" altLang="en-US" sz="14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8" name="图片 47" descr="校区地图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73080" y="3717032"/>
            <a:ext cx="2448272" cy="1416056"/>
          </a:xfrm>
          <a:prstGeom prst="rect">
            <a:avLst/>
          </a:prstGeom>
        </p:spPr>
      </p:pic>
      <p:sp>
        <p:nvSpPr>
          <p:cNvPr id="44" name="AutoShape 2"/>
          <p:cNvSpPr txBox="1">
            <a:spLocks noChangeArrowheads="1"/>
          </p:cNvSpPr>
          <p:nvPr/>
        </p:nvSpPr>
        <p:spPr>
          <a:xfrm>
            <a:off x="4540833" y="404664"/>
            <a:ext cx="4752528" cy="576064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早稻田大学</a:t>
            </a:r>
            <a:endParaRPr lang="en-US" altLang="zh-CN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1934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41452" y="857250"/>
            <a:ext cx="50022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校友</a:t>
            </a:r>
            <a:r>
              <a:rPr lang="ja-JP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59</a:t>
            </a:r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万名校友活跃在全球各界</a:t>
            </a:r>
            <a:r>
              <a:rPr lang="ja-JP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～</a:t>
            </a:r>
            <a:endParaRPr lang="en-US" altLang="ja-JP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666750" y="1785942"/>
            <a:ext cx="3643313" cy="3587273"/>
          </a:xfrm>
          <a:prstGeom prst="round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defTabSz="762000">
              <a:buFont typeface="Wingdings" pitchFamily="2" charset="2"/>
              <a:buChar char="l"/>
            </a:pPr>
            <a:r>
              <a:rPr lang="en-US" altLang="zh-CN" sz="2000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2000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位</a:t>
            </a:r>
            <a:r>
              <a:rPr lang="zh-CN" altLang="en-US" sz="2000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日本首相</a:t>
            </a:r>
            <a:endParaRPr lang="en-US" altLang="zh-CN" sz="2000" dirty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762000">
              <a:lnSpc>
                <a:spcPct val="150000"/>
              </a:lnSpc>
            </a:pPr>
            <a:endParaRPr lang="en-US" altLang="zh-CN" sz="8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762000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55</a:t>
            </a: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任           石桥 湛山</a:t>
            </a:r>
            <a:endParaRPr lang="en-US" altLang="zh-CN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762000"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74</a:t>
            </a: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任           竹下 登</a:t>
            </a:r>
            <a:endParaRPr lang="en-US" altLang="zh-CN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762000"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76</a:t>
            </a: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77</a:t>
            </a: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任   海部 俊树</a:t>
            </a:r>
            <a:endParaRPr lang="en-US" altLang="zh-CN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762000"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84</a:t>
            </a: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任          小渊 惠三</a:t>
            </a:r>
            <a:endParaRPr lang="en-US" altLang="zh-CN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762000"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85</a:t>
            </a: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86</a:t>
            </a: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任   森 喜朗</a:t>
            </a:r>
            <a:endParaRPr lang="en-US" altLang="zh-CN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762000"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91</a:t>
            </a: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任          福田 康夫</a:t>
            </a:r>
            <a:endParaRPr lang="en-US" altLang="zh-CN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762000"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95</a:t>
            </a: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任          野田 佳彦</a:t>
            </a:r>
          </a:p>
        </p:txBody>
      </p:sp>
      <p:sp>
        <p:nvSpPr>
          <p:cNvPr id="6" name="圆角矩形 5"/>
          <p:cNvSpPr/>
          <p:nvPr/>
        </p:nvSpPr>
        <p:spPr bwMode="auto">
          <a:xfrm>
            <a:off x="4667252" y="1785942"/>
            <a:ext cx="4357688" cy="2643187"/>
          </a:xfrm>
          <a:prstGeom prst="round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defTabSz="762000">
              <a:buFont typeface="Wingdings" pitchFamily="2" charset="2"/>
              <a:buChar char="l"/>
            </a:pPr>
            <a:r>
              <a:rPr lang="zh-CN" altLang="en-US" sz="2000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 优秀企业家和创始人</a:t>
            </a:r>
            <a:endParaRPr lang="en-US" altLang="zh-CN" sz="2000" dirty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762000"/>
            <a:endParaRPr lang="en-US" altLang="zh-CN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762000"/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李健熙     </a:t>
            </a:r>
            <a:r>
              <a: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商学院（</a:t>
            </a:r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1965</a:t>
            </a:r>
            <a:r>
              <a: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年毕业）</a:t>
            </a:r>
            <a:endParaRPr lang="en-US" altLang="zh-CN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762000"/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韩国三星电子董事长</a:t>
            </a:r>
            <a:endParaRPr lang="en-US" altLang="zh-CN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762000"/>
            <a:endParaRPr lang="en-US" altLang="zh-CN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762000"/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柳井 正   </a:t>
            </a:r>
            <a:r>
              <a: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政治经济学部（</a:t>
            </a:r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1971</a:t>
            </a:r>
            <a:r>
              <a: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年毕业）</a:t>
            </a:r>
            <a:endParaRPr lang="en-US" altLang="zh-CN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762000"/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日本迅销公司董事长兼首席执行官</a:t>
            </a:r>
            <a:endParaRPr lang="en-US" altLang="zh-CN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762000"/>
            <a:r>
              <a:rPr lang="en-US" altLang="zh-CN" sz="1600" b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                                            </a:t>
            </a:r>
          </a:p>
          <a:p>
            <a:pPr defTabSz="762000"/>
            <a:r>
              <a:rPr lang="en-US" altLang="zh-CN" sz="1600" b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                           </a:t>
            </a:r>
            <a:r>
              <a:rPr lang="en-US" altLang="zh-CN" sz="1600" b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    </a:t>
            </a:r>
            <a:r>
              <a:rPr lang="ja-JP" altLang="en-US" sz="1600" b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　　</a:t>
            </a:r>
            <a:r>
              <a:rPr lang="ja-JP" altLang="en-US" sz="1600" b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     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… </a:t>
            </a: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等</a:t>
            </a:r>
            <a:endParaRPr lang="en-US" altLang="zh-CN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12" descr="samsu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2357442"/>
            <a:ext cx="8096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13" descr="UNIQL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2" y="3143254"/>
            <a:ext cx="57467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15" descr="下载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2302" y="3929064"/>
            <a:ext cx="1071563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6" descr="下载 (1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7103" y="3787775"/>
            <a:ext cx="5000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圆角矩形 12"/>
          <p:cNvSpPr/>
          <p:nvPr/>
        </p:nvSpPr>
        <p:spPr bwMode="auto">
          <a:xfrm>
            <a:off x="728927" y="5589240"/>
            <a:ext cx="8286750" cy="785812"/>
          </a:xfrm>
          <a:prstGeom prst="round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defTabSz="762000">
              <a:buFont typeface="Wingdings" pitchFamily="2" charset="2"/>
              <a:buChar char="l"/>
            </a:pPr>
            <a:r>
              <a:rPr lang="zh-CN" altLang="en-US" sz="2000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 校友会 </a:t>
            </a:r>
            <a:r>
              <a:rPr lang="en-US" altLang="zh-CN" sz="2000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~</a:t>
            </a:r>
            <a:r>
              <a:rPr lang="zh-CN" altLang="en-US" sz="2000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稻门会</a:t>
            </a:r>
            <a:r>
              <a:rPr lang="en-US" altLang="zh-CN" sz="2000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~</a:t>
            </a:r>
          </a:p>
          <a:p>
            <a:pPr defTabSz="762000"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遍布全球的</a:t>
            </a:r>
            <a:r>
              <a:rPr lang="en-US" altLang="zh-CN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60</a:t>
            </a: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多个海外稻门会（中国地区：北京、上海、大连、华南、香港、台北）</a:t>
            </a:r>
            <a:endParaRPr lang="en-US" altLang="zh-CN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762000"/>
            <a:endParaRPr lang="en-US" altLang="zh-CN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762000"/>
            <a:endParaRPr lang="zh-CN" altLang="en-US" sz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圆角矩形 11"/>
          <p:cNvSpPr/>
          <p:nvPr/>
        </p:nvSpPr>
        <p:spPr bwMode="auto">
          <a:xfrm>
            <a:off x="4667250" y="4509120"/>
            <a:ext cx="4357688" cy="1277318"/>
          </a:xfrm>
          <a:prstGeom prst="round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defTabSz="7620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l"/>
            </a:pPr>
            <a:r>
              <a:rPr lang="zh-CN" altLang="en-US" sz="2000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 知名</a:t>
            </a:r>
            <a:r>
              <a:rPr lang="zh-CN" altLang="en-US" sz="2000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作家、优秀演员、运动员</a:t>
            </a:r>
            <a:endParaRPr lang="en-US" altLang="zh-CN" sz="2000" dirty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762000">
              <a:spcBef>
                <a:spcPts val="600"/>
              </a:spcBef>
              <a:spcAft>
                <a:spcPts val="600"/>
              </a:spcAft>
            </a:pP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村上 春树  </a:t>
            </a:r>
            <a:r>
              <a: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第一文学部（</a:t>
            </a:r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1975</a:t>
            </a:r>
            <a:r>
              <a:rPr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年毕业）   </a:t>
            </a:r>
            <a:r>
              <a:rPr lang="en-US" altLang="zh-CN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…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等</a:t>
            </a:r>
            <a:endParaRPr lang="en-US" altLang="zh-CN" sz="16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762000"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羽</a:t>
            </a:r>
            <a:r>
              <a:rPr lang="zh-CN" altLang="en-US" sz="1600" b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生 结弦   </a:t>
            </a:r>
            <a:r>
              <a:rPr lang="zh-CN" altLang="en-US" sz="1200" b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人间科学部（在读）               </a:t>
            </a:r>
            <a:r>
              <a:rPr lang="en-US" altLang="zh-CN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…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等</a:t>
            </a:r>
            <a:endParaRPr lang="en-US" altLang="zh-CN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AutoShape 2"/>
          <p:cNvSpPr txBox="1">
            <a:spLocks noChangeArrowheads="1"/>
          </p:cNvSpPr>
          <p:nvPr/>
        </p:nvSpPr>
        <p:spPr>
          <a:xfrm>
            <a:off x="4540833" y="404664"/>
            <a:ext cx="4752528" cy="576064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早稻田大学</a:t>
            </a:r>
            <a:endParaRPr lang="en-US" altLang="zh-CN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75" y="3917588"/>
            <a:ext cx="780564" cy="2031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01" y="3894038"/>
            <a:ext cx="843362" cy="226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41452" y="857250"/>
            <a:ext cx="50022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校内活动</a:t>
            </a:r>
            <a:endParaRPr lang="en-US" altLang="ja-JP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角丸四角形 22"/>
          <p:cNvSpPr/>
          <p:nvPr/>
        </p:nvSpPr>
        <p:spPr bwMode="auto">
          <a:xfrm>
            <a:off x="407989" y="1819279"/>
            <a:ext cx="9047162" cy="1058863"/>
          </a:xfrm>
          <a:prstGeom prst="round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  <p:txBody>
          <a:bodyPr anchor="ctr"/>
          <a:lstStyle/>
          <a:p>
            <a:pPr>
              <a:defRPr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ヒラギノ角ゴ Std W8"/>
              </a:rPr>
              <a:t>提供很多师生间、与毕业生，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ヒラギノ角ゴ Std W8"/>
            </a:endParaRPr>
          </a:p>
          <a:p>
            <a:pPr algn="r">
              <a:defRPr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ヒラギノ角ゴ Std W8"/>
              </a:rPr>
              <a:t>乃至社会各界接触的机会</a:t>
            </a:r>
            <a:endParaRPr lang="ja-JP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ヒラギノ角ゴ Std W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89" y="3020149"/>
            <a:ext cx="50196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2" y="4756150"/>
            <a:ext cx="5384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13042" y="3025901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各国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文化介绍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语言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文化交流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日本地方文化介绍（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Local Week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2220" y="4787589"/>
            <a:ext cx="25200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体育活动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电影赏析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学术活动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类讲座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AutoShape 2"/>
          <p:cNvSpPr txBox="1">
            <a:spLocks noChangeArrowheads="1"/>
          </p:cNvSpPr>
          <p:nvPr/>
        </p:nvSpPr>
        <p:spPr>
          <a:xfrm>
            <a:off x="4540833" y="404664"/>
            <a:ext cx="4752528" cy="576064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早稻田大学</a:t>
            </a:r>
            <a:endParaRPr lang="en-US" altLang="zh-CN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1419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65152" y="869950"/>
            <a:ext cx="81359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dirty="0">
                <a:solidFill>
                  <a:srgbClr val="FFFFCC"/>
                </a:solidFill>
              </a:rPr>
              <a:t>       </a:t>
            </a:r>
            <a:r>
              <a:rPr lang="zh-CN" altLang="en-US" b="1" dirty="0" smtClean="0">
                <a:solidFill>
                  <a:srgbClr val="FFFF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留学生宿舍</a:t>
            </a:r>
            <a:endParaRPr lang="en-US" altLang="ja-JP" b="1" dirty="0">
              <a:solidFill>
                <a:srgbClr val="FFFF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AutoShape 2"/>
          <p:cNvSpPr txBox="1">
            <a:spLocks noChangeArrowheads="1"/>
          </p:cNvSpPr>
          <p:nvPr/>
        </p:nvSpPr>
        <p:spPr>
          <a:xfrm>
            <a:off x="4540833" y="404664"/>
            <a:ext cx="4752528" cy="576064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早稻田大学</a:t>
            </a:r>
            <a:endParaRPr lang="en-US" altLang="zh-CN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7" descr="E:\写真フォルダ\★2011英語Pパンフ用校内撮影\2011レジデンスセンターからもらった写真\田無学生寮パンフレット写真 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1916832"/>
            <a:ext cx="2400128" cy="1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roo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847" y="3229195"/>
            <a:ext cx="2397582" cy="148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46055" y="1916836"/>
            <a:ext cx="4558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单人间、双人间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设施完善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与日本学生或各国留学生一起生活学习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项目（个别宿舍）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正方形/長方形 21"/>
          <p:cNvSpPr>
            <a:spLocks noChangeArrowheads="1"/>
          </p:cNvSpPr>
          <p:nvPr/>
        </p:nvSpPr>
        <p:spPr bwMode="auto">
          <a:xfrm>
            <a:off x="4540835" y="4941172"/>
            <a:ext cx="4840349" cy="900325"/>
          </a:xfrm>
          <a:prstGeom prst="rect">
            <a:avLst/>
          </a:prstGeom>
          <a:solidFill>
            <a:srgbClr val="C00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租金（每月）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ja-JP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万日元</a:t>
            </a:r>
            <a:endParaRPr lang="ja-JP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40" y="4575341"/>
            <a:ext cx="2417757" cy="163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37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Global">
  <a:themeElements>
    <a:clrScheme name="1_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1_Global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 rtlCol="0" anchor="ctr"/>
      <a:lstStyle>
        <a:defPPr algn="ctr">
          <a:defRPr kumimoji="1"/>
        </a:defPPr>
      </a:lstStyle>
    </a:spDef>
    <a:lnDef>
      <a:spPr bwMode="auto">
        <a:noFill/>
        <a:ln w="9525" cap="flat" cmpd="sng" algn="ctr">
          <a:noFill/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1_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Global">
  <a:themeElements>
    <a:clrScheme name="3_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3_Global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Global">
  <a:themeElements>
    <a:clrScheme name="1_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1_Global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3175">
          <a:solidFill>
            <a:schemeClr val="bg1">
              <a:lumMod val="65000"/>
            </a:schemeClr>
          </a:solidFill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 bwMode="auto">
        <a:noFill/>
        <a:ln w="38100" cap="flat" cmpd="sng" algn="ctr">
          <a:solidFill>
            <a:schemeClr val="tx1">
              <a:lumMod val="95000"/>
              <a:lumOff val="5000"/>
            </a:schemeClr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1_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14715</TotalTime>
  <Words>1280</Words>
  <Application>Microsoft Macintosh PowerPoint</Application>
  <PresentationFormat>A4 210x297 mm</PresentationFormat>
  <Paragraphs>504</Paragraphs>
  <Slides>26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3</vt:i4>
      </vt:variant>
      <vt:variant>
        <vt:lpstr>スライド タイトル</vt:lpstr>
      </vt:variant>
      <vt:variant>
        <vt:i4>26</vt:i4>
      </vt:variant>
    </vt:vector>
  </HeadingPairs>
  <TitlesOfParts>
    <vt:vector size="29" baseType="lpstr">
      <vt:lpstr>1_Global</vt:lpstr>
      <vt:lpstr>3_Global</vt:lpstr>
      <vt:lpstr>2_Global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研究人员数据库</vt:lpstr>
      <vt:lpstr>如何了解我们</vt:lpstr>
      <vt:lpstr>PowerPoint プレゼンテーション</vt:lpstr>
    </vt:vector>
  </TitlesOfParts>
  <Company>Waseda University Enterprise</Company>
  <LinksUpToDate>false</LinksUpToDate>
  <SharedDoc>false</SharedDoc>
  <HyperlinksChanged>false</HyperlinksChanged>
  <AppVersion>14.0000</AppVersion>
</Properties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dcterms:created xsi:type="dcterms:W3CDTF">1995-06-17T23:31:02Z</dcterms:created>
  <dc:creator>A.Fujita</dc:creator>
  <lastModifiedBy>平井 新</lastModifiedBy>
  <lastPrinted>1995-06-17T23:31:02Z</lastPrinted>
  <dcterms:modified xsi:type="dcterms:W3CDTF">2015-10-19T08:41:07Z</dcterms:modified>
  <revision>1047</revision>
  <dc:title>ｽﾗｲﾄﾞ ﾀｲﾄﾙなし</dc:title>
</coreProperties>
</file>