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
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officeDocument/2006/relationships/extended-properties" Target="docProps/app.xml"/>
  <Relationship Id="rId3" Type="http://schemas.openxmlformats.org/package/2006/relationships/metadata/core-properties" Target="docProps/core.xml"/>
  <Relationship Id="rId4" Type="http://schemas.openxmlformats.org/package/2006/relationships/metadata/thumbnail" Target="docProps/thumbnail.jpeg"/>
  <Relationship Id="rId5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  <p:sldMasterId id="2147483661" r:id="rId3"/>
    <p:sldMasterId id="2147483673" r:id="rId4"/>
  </p:sldMasterIdLst>
  <p:notesMasterIdLst>
    <p:notesMasterId r:id="rId7"/>
  </p:notesMasterIdLst>
  <p:handoutMasterIdLst>
    <p:handoutMasterId r:id="rId38"/>
  </p:handoutMasterIdLst>
  <p:sldIdLst>
    <p:sldId id="269" r:id="rId5"/>
    <p:sldId id="446" r:id="rId6"/>
    <p:sldId id="441" r:id="rId8"/>
    <p:sldId id="442" r:id="rId9"/>
    <p:sldId id="443" r:id="rId10"/>
    <p:sldId id="444" r:id="rId11"/>
    <p:sldId id="445" r:id="rId12"/>
    <p:sldId id="297" r:id="rId13"/>
    <p:sldId id="274" r:id="rId14"/>
    <p:sldId id="276" r:id="rId15"/>
    <p:sldId id="364" r:id="rId16"/>
    <p:sldId id="365" r:id="rId17"/>
    <p:sldId id="447" r:id="rId18"/>
    <p:sldId id="366" r:id="rId19"/>
    <p:sldId id="384" r:id="rId20"/>
    <p:sldId id="385" r:id="rId21"/>
    <p:sldId id="390" r:id="rId22"/>
    <p:sldId id="392" r:id="rId23"/>
    <p:sldId id="386" r:id="rId24"/>
    <p:sldId id="327" r:id="rId25"/>
    <p:sldId id="280" r:id="rId26"/>
    <p:sldId id="281" r:id="rId27"/>
    <p:sldId id="335" r:id="rId28"/>
    <p:sldId id="339" r:id="rId29"/>
    <p:sldId id="308" r:id="rId30"/>
    <p:sldId id="389" r:id="rId31"/>
    <p:sldId id="449" r:id="rId32"/>
    <p:sldId id="329" r:id="rId33"/>
    <p:sldId id="346" r:id="rId34"/>
    <p:sldId id="336" r:id="rId35"/>
    <p:sldId id="312" r:id="rId36"/>
    <p:sldId id="448" r:id="rId37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mal, Chunmun" initials="KC" lastIdx="31" clrIdx="0"/>
  <p:cmAuthor id="2" name="de la Pisa Marcos, Maria" initials="dlPMM" lastIdx="6" clrIdx="1"/>
  <p:cmAuthor id="3" name="Morris, Lorna" initials="ML" lastIdx="2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143"/>
    <a:srgbClr val="511C6C"/>
    <a:srgbClr val="7ECBB6"/>
    <a:srgbClr val="B4153A"/>
    <a:srgbClr val="FFFFFF"/>
    <a:srgbClr val="5698D2"/>
    <a:srgbClr val="F26322"/>
    <a:srgbClr val="C8A019"/>
    <a:srgbClr val="D7E7F5"/>
    <a:srgbClr val="A3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0" autoAdjust="0"/>
    <p:restoredTop sz="72079" autoAdjust="0"/>
  </p:normalViewPr>
  <p:slideViewPr>
    <p:cSldViewPr showGuides="1">
      <p:cViewPr>
        <p:scale>
          <a:sx n="70" d="100"/>
          <a:sy n="70" d="100"/>
        </p:scale>
        <p:origin x="-1206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

<Relationships xmlns="http://schemas.openxmlformats.org/package/2006/relationships">
  <Relationship Id="rId1" Type="http://schemas.openxmlformats.org/officeDocument/2006/relationships/slideMaster" Target="slideMasters/slideMaster1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" Type="http://schemas.openxmlformats.org/officeDocument/2006/relationships/theme" Target="theme/theme1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slide" Target="slides/slide22.xml"/>
  <Relationship Id="rId28" Type="http://schemas.openxmlformats.org/officeDocument/2006/relationships/slide" Target="slides/slide23.xml"/>
  <Relationship Id="rId29" Type="http://schemas.openxmlformats.org/officeDocument/2006/relationships/slide" Target="slides/slide24.xml"/>
  <Relationship Id="rId3" Type="http://schemas.openxmlformats.org/officeDocument/2006/relationships/slideMaster" Target="slideMasters/slideMaster2.xml"/>
  <Relationship Id="rId30" Type="http://schemas.openxmlformats.org/officeDocument/2006/relationships/slide" Target="slides/slide25.xml"/>
  <Relationship Id="rId31" Type="http://schemas.openxmlformats.org/officeDocument/2006/relationships/slide" Target="slides/slide26.xml"/>
  <Relationship Id="rId32" Type="http://schemas.openxmlformats.org/officeDocument/2006/relationships/slide" Target="slides/slide27.xml"/>
  <Relationship Id="rId33" Type="http://schemas.openxmlformats.org/officeDocument/2006/relationships/slide" Target="slides/slide28.xml"/>
  <Relationship Id="rId34" Type="http://schemas.openxmlformats.org/officeDocument/2006/relationships/slide" Target="slides/slide29.xml"/>
  <Relationship Id="rId35" Type="http://schemas.openxmlformats.org/officeDocument/2006/relationships/slide" Target="slides/slide30.xml"/>
  <Relationship Id="rId36" Type="http://schemas.openxmlformats.org/officeDocument/2006/relationships/slide" Target="slides/slide31.xml"/>
  <Relationship Id="rId37" Type="http://schemas.openxmlformats.org/officeDocument/2006/relationships/slide" Target="slides/slide32.xml"/>
  <Relationship Id="rId38" Type="http://schemas.openxmlformats.org/officeDocument/2006/relationships/handoutMaster" Target="handoutMasters/handoutMaster1.xml"/>
  <Relationship Id="rId39" Type="http://schemas.openxmlformats.org/officeDocument/2006/relationships/presProps" Target="presProps.xml"/>
  <Relationship Id="rId4" Type="http://schemas.openxmlformats.org/officeDocument/2006/relationships/slideMaster" Target="slideMasters/slideMaster3.xml"/>
  <Relationship Id="rId40" Type="http://schemas.openxmlformats.org/officeDocument/2006/relationships/viewProps" Target="viewProps.xml"/>
  <Relationship Id="rId41" Type="http://schemas.openxmlformats.org/officeDocument/2006/relationships/tableStyles" Target="tableStyles.xml"/>
  <Relationship Id="rId42" Type="http://schemas.openxmlformats.org/officeDocument/2006/relationships/commentAuthors" Target="commentAuthors.xml"/>
  <Relationship Id="rId5" Type="http://schemas.openxmlformats.org/officeDocument/2006/relationships/slide" Target="slides/slide1.xml"/>
  <Relationship Id="rId6" Type="http://schemas.openxmlformats.org/officeDocument/2006/relationships/slide" Target="slides/slide2.xml"/>
  <Relationship Id="rId7" Type="http://schemas.openxmlformats.org/officeDocument/2006/relationships/notesMaster" Target="notesMasters/notesMaster1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</Relationships>

</file>

<file path=ppt/handoutMasters/_rels/handoutMaster1.xml.rels><?xml version="1.0" encoding="UTF-8"?>

<Relationships xmlns="http://schemas.openxmlformats.org/package/2006/relationships">
  <Relationship Id="rId1" Type="http://schemas.openxmlformats.org/officeDocument/2006/relationships/theme" Target="../theme/theme5.xml"/>
</Relationships>
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341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41" tIns="45821" rIns="91641" bIns="45821" numCol="1" anchor="t" anchorCtr="0" compatLnSpc="1"/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0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335" y="0"/>
            <a:ext cx="2945340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41" tIns="45821" rIns="91641" bIns="45821" numCol="1" anchor="t" anchorCtr="0" compatLnSpc="1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0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814"/>
            <a:ext cx="2945341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41" tIns="45821" rIns="91641" bIns="45821" numCol="1" anchor="b" anchorCtr="0" compatLnSpc="1"/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0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335" y="9431814"/>
            <a:ext cx="2945340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41" tIns="45821" rIns="91641" bIns="45821" numCol="1" anchor="b" anchorCtr="0" compatLnSpc="1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8819A2C5-D425-418A-813C-D2056631D7C5}" type="slidenum">
              <a:rPr lang="en-GB" altLang="en-US"/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

<Relationships xmlns="http://schemas.openxmlformats.org/package/2006/relationships">
  <Relationship Id="rId1" Type="http://schemas.openxmlformats.org/officeDocument/2006/relationships/theme" Target="../theme/theme4.xml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341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41" tIns="45821" rIns="91641" bIns="45821" numCol="1" anchor="t" anchorCtr="0" compatLnSpc="1"/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6387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335" y="0"/>
            <a:ext cx="2945340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41" tIns="45821" rIns="91641" bIns="45821" numCol="1" anchor="t" anchorCtr="0" compatLnSpc="1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6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9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993" y="4715907"/>
            <a:ext cx="4983689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41" tIns="45821" rIns="91641" bIns="45821" numCol="1" anchor="t" anchorCtr="0" compatLnSpc="1"/>
          <a:lstStyle/>
          <a:p>
            <a:pPr lvl="0"/>
            <a:r>
              <a:rPr lang="en-GB" altLang="en-US" noProof="0" smtClean="0"/>
              <a:t>Click to edit Master text styles</a:t>
            </a:r>
            <a:endParaRPr lang="en-GB" altLang="en-US" noProof="0" smtClean="0"/>
          </a:p>
          <a:p>
            <a:pPr lvl="1"/>
            <a:r>
              <a:rPr lang="en-GB" altLang="en-US" noProof="0" smtClean="0"/>
              <a:t>Second level</a:t>
            </a:r>
            <a:endParaRPr lang="en-GB" altLang="en-US" noProof="0" smtClean="0"/>
          </a:p>
          <a:p>
            <a:pPr lvl="2"/>
            <a:r>
              <a:rPr lang="en-GB" altLang="en-US" noProof="0" smtClean="0"/>
              <a:t>Third level</a:t>
            </a:r>
            <a:endParaRPr lang="en-GB" altLang="en-US" noProof="0" smtClean="0"/>
          </a:p>
          <a:p>
            <a:pPr lvl="3"/>
            <a:r>
              <a:rPr lang="en-GB" altLang="en-US" noProof="0" smtClean="0"/>
              <a:t>Fourth level</a:t>
            </a:r>
            <a:endParaRPr lang="en-GB" altLang="en-US" noProof="0" smtClean="0"/>
          </a:p>
          <a:p>
            <a:pPr lvl="4"/>
            <a:r>
              <a:rPr lang="en-GB" altLang="en-US" noProof="0" smtClean="0"/>
              <a:t>Fifth level</a:t>
            </a:r>
            <a:endParaRPr lang="en-GB" altLang="en-US" noProof="0" smtClean="0"/>
          </a:p>
        </p:txBody>
      </p:sp>
      <p:sp>
        <p:nvSpPr>
          <p:cNvPr id="16390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814"/>
            <a:ext cx="2945341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41" tIns="45821" rIns="91641" bIns="45821" numCol="1" anchor="b" anchorCtr="0" compatLnSpc="1"/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6391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335" y="9431814"/>
            <a:ext cx="2945340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41" tIns="45821" rIns="91641" bIns="45821" numCol="1" anchor="b" anchorCtr="0" compatLnSpc="1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74F9E15A-2DDD-48A4-81E6-2EDEC1199FAA}" type="slidenum">
              <a:rPr lang="en-GB" altLang="en-US"/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

<Relationships xmlns="http://schemas.openxmlformats.org/package/2006/relationships">
  <Relationship Id="rId1" Type="http://schemas.openxmlformats.org/officeDocument/2006/relationships/slide" Target="../slides/slide2.xml"/>
  <Relationship Id="rId2" Type="http://schemas.openxmlformats.org/officeDocument/2006/relationships/notesMaster" Target="../notesMasters/notesMaster1.xml"/>
</Relationships>

</file>

<file path=ppt/notesSlides/_rels/notesSlide10.xml.rels><?xml version="1.0" encoding="UTF-8"?>

<Relationships xmlns="http://schemas.openxmlformats.org/package/2006/relationships">
  <Relationship Id="rId1" Type="http://schemas.openxmlformats.org/officeDocument/2006/relationships/slide" Target="../slides/slide12.xml"/>
  <Relationship Id="rId2" Type="http://schemas.openxmlformats.org/officeDocument/2006/relationships/notesMaster" Target="../notesMasters/notesMaster1.xml"/>
</Relationships>

</file>

<file path=ppt/notesSlides/_rels/notesSlide11.xml.rels><?xml version="1.0" encoding="UTF-8"?>

<Relationships xmlns="http://schemas.openxmlformats.org/package/2006/relationships">
  <Relationship Id="rId1" Type="http://schemas.openxmlformats.org/officeDocument/2006/relationships/slide" Target="../slides/slide13.xml"/>
  <Relationship Id="rId2" Type="http://schemas.openxmlformats.org/officeDocument/2006/relationships/notesMaster" Target="../notesMasters/notesMaster1.xml"/>
</Relationships>

</file>

<file path=ppt/notesSlides/_rels/notesSlide12.xml.rels><?xml version="1.0" encoding="UTF-8"?>

<Relationships xmlns="http://schemas.openxmlformats.org/package/2006/relationships">
  <Relationship Id="rId1" Type="http://schemas.openxmlformats.org/officeDocument/2006/relationships/slide" Target="../slides/slide14.xml"/>
  <Relationship Id="rId2" Type="http://schemas.openxmlformats.org/officeDocument/2006/relationships/notesMaster" Target="../notesMasters/notesMaster1.xml"/>
</Relationships>

</file>

<file path=ppt/notesSlides/_rels/notesSlide13.xml.rels><?xml version="1.0" encoding="UTF-8"?>

<Relationships xmlns="http://schemas.openxmlformats.org/package/2006/relationships">
  <Relationship Id="rId1" Type="http://schemas.openxmlformats.org/officeDocument/2006/relationships/slide" Target="../slides/slide15.xml"/>
  <Relationship Id="rId2" Type="http://schemas.openxmlformats.org/officeDocument/2006/relationships/notesMaster" Target="../notesMasters/notesMaster1.xml"/>
</Relationships>

</file>

<file path=ppt/notesSlides/_rels/notesSlide14.xml.rels><?xml version="1.0" encoding="UTF-8"?>

<Relationships xmlns="http://schemas.openxmlformats.org/package/2006/relationships">
  <Relationship Id="rId1" Type="http://schemas.openxmlformats.org/officeDocument/2006/relationships/slide" Target="../slides/slide16.xml"/>
  <Relationship Id="rId2" Type="http://schemas.openxmlformats.org/officeDocument/2006/relationships/notesMaster" Target="../notesMasters/notesMaster1.xml"/>
</Relationships>

</file>

<file path=ppt/notesSlides/_rels/notesSlide15.xml.rels><?xml version="1.0" encoding="UTF-8"?>

<Relationships xmlns="http://schemas.openxmlformats.org/package/2006/relationships">
  <Relationship Id="rId1" Type="http://schemas.openxmlformats.org/officeDocument/2006/relationships/slide" Target="../slides/slide17.xml"/>
  <Relationship Id="rId2" Type="http://schemas.openxmlformats.org/officeDocument/2006/relationships/notesMaster" Target="../notesMasters/notesMaster1.xml"/>
</Relationships>

</file>

<file path=ppt/notesSlides/_rels/notesSlide16.xml.rels><?xml version="1.0" encoding="UTF-8"?>

<Relationships xmlns="http://schemas.openxmlformats.org/package/2006/relationships">
  <Relationship Id="rId1" Type="http://schemas.openxmlformats.org/officeDocument/2006/relationships/slide" Target="../slides/slide21.xml"/>
  <Relationship Id="rId2" Type="http://schemas.openxmlformats.org/officeDocument/2006/relationships/notesMaster" Target="../notesMasters/notesMaster1.xml"/>
</Relationships>

</file>

<file path=ppt/notesSlides/_rels/notesSlide17.xml.rels><?xml version="1.0" encoding="UTF-8"?>

<Relationships xmlns="http://schemas.openxmlformats.org/package/2006/relationships">
  <Relationship Id="rId1" Type="http://schemas.openxmlformats.org/officeDocument/2006/relationships/slide" Target="../slides/slide24.xml"/>
  <Relationship Id="rId2" Type="http://schemas.openxmlformats.org/officeDocument/2006/relationships/notesMaster" Target="../notesMasters/notesMaster1.xml"/>
</Relationships>

</file>

<file path=ppt/notesSlides/_rels/notesSlide18.xml.rels><?xml version="1.0" encoding="UTF-8"?>

<Relationships xmlns="http://schemas.openxmlformats.org/package/2006/relationships">
  <Relationship Id="rId1" Type="http://schemas.openxmlformats.org/officeDocument/2006/relationships/slide" Target="../slides/slide25.xml"/>
  <Relationship Id="rId2" Type="http://schemas.openxmlformats.org/officeDocument/2006/relationships/notesMaster" Target="../notesMasters/notesMaster1.xml"/>
</Relationships>

</file>

<file path=ppt/notesSlides/_rels/notesSlide19.xml.rels><?xml version="1.0" encoding="UTF-8"?>

<Relationships xmlns="http://schemas.openxmlformats.org/package/2006/relationships">
  <Relationship Id="rId1" Type="http://schemas.openxmlformats.org/officeDocument/2006/relationships/slide" Target="../slides/slide27.xml"/>
  <Relationship Id="rId2" Type="http://schemas.openxmlformats.org/officeDocument/2006/relationships/notesMaster" Target="../notesMasters/notesMaster1.xml"/>
</Relationships>

</file>

<file path=ppt/notesSlides/_rels/notesSlide2.xml.rels><?xml version="1.0" encoding="UTF-8"?>

<Relationships xmlns="http://schemas.openxmlformats.org/package/2006/relationships">
  <Relationship Id="rId1" Type="http://schemas.openxmlformats.org/officeDocument/2006/relationships/slide" Target="../slides/slide3.xml"/>
  <Relationship Id="rId2" Type="http://schemas.openxmlformats.org/officeDocument/2006/relationships/notesMaster" Target="../notesMasters/notesMaster1.xml"/>
</Relationships>

</file>

<file path=ppt/notesSlides/_rels/notesSlide20.xml.rels><?xml version="1.0" encoding="UTF-8"?>

<Relationships xmlns="http://schemas.openxmlformats.org/package/2006/relationships">
  <Relationship Id="rId1" Type="http://schemas.openxmlformats.org/officeDocument/2006/relationships/slide" Target="../slides/slide29.xml"/>
  <Relationship Id="rId2" Type="http://schemas.openxmlformats.org/officeDocument/2006/relationships/notesMaster" Target="../notesMasters/notesMaster1.xml"/>
</Relationships>

</file>

<file path=ppt/notesSlides/_rels/notesSlide21.xml.rels><?xml version="1.0" encoding="UTF-8"?>

<Relationships xmlns="http://schemas.openxmlformats.org/package/2006/relationships">
  <Relationship Id="rId1" Type="http://schemas.openxmlformats.org/officeDocument/2006/relationships/slide" Target="../slides/slide30.xml"/>
  <Relationship Id="rId2" Type="http://schemas.openxmlformats.org/officeDocument/2006/relationships/notesMaster" Target="../notesMasters/notesMaster1.xml"/>
</Relationships>

</file>

<file path=ppt/notesSlides/_rels/notesSlide22.xml.rels><?xml version="1.0" encoding="UTF-8"?>

<Relationships xmlns="http://schemas.openxmlformats.org/package/2006/relationships">
  <Relationship Id="rId1" Type="http://schemas.openxmlformats.org/officeDocument/2006/relationships/slide" Target="../slides/slide31.xml"/>
  <Relationship Id="rId2" Type="http://schemas.openxmlformats.org/officeDocument/2006/relationships/notesMaster" Target="../notesMasters/notesMaster1.xml"/>
</Relationships>

</file>

<file path=ppt/notesSlides/_rels/notesSlide23.xml.rels><?xml version="1.0" encoding="UTF-8"?>

<Relationships xmlns="http://schemas.openxmlformats.org/package/2006/relationships">
  <Relationship Id="rId1" Type="http://schemas.openxmlformats.org/officeDocument/2006/relationships/slide" Target="../slides/slide32.xml"/>
  <Relationship Id="rId2" Type="http://schemas.openxmlformats.org/officeDocument/2006/relationships/notesMaster" Target="../notesMasters/notesMaster1.xml"/>
</Relationships>

</file>

<file path=ppt/notesSlides/_rels/notesSlide3.xml.rels><?xml version="1.0" encoding="UTF-8"?>

<Relationships xmlns="http://schemas.openxmlformats.org/package/2006/relationships">
  <Relationship Id="rId1" Type="http://schemas.openxmlformats.org/officeDocument/2006/relationships/slide" Target="../slides/slide4.xml"/>
  <Relationship Id="rId2" Type="http://schemas.openxmlformats.org/officeDocument/2006/relationships/notesMaster" Target="../notesMasters/notesMaster1.xml"/>
</Relationships>

</file>

<file path=ppt/notesSlides/_rels/notesSlide4.xml.rels><?xml version="1.0" encoding="UTF-8"?>

<Relationships xmlns="http://schemas.openxmlformats.org/package/2006/relationships">
  <Relationship Id="rId1" Type="http://schemas.openxmlformats.org/officeDocument/2006/relationships/slide" Target="../slides/slide5.xml"/>
  <Relationship Id="rId2" Type="http://schemas.openxmlformats.org/officeDocument/2006/relationships/notesMaster" Target="../notesMasters/notesMaster1.xml"/>
</Relationships>

</file>

<file path=ppt/notesSlides/_rels/notesSlide5.xml.rels><?xml version="1.0" encoding="UTF-8"?>

<Relationships xmlns="http://schemas.openxmlformats.org/package/2006/relationships">
  <Relationship Id="rId1" Type="http://schemas.openxmlformats.org/officeDocument/2006/relationships/slide" Target="../slides/slide6.xml"/>
  <Relationship Id="rId2" Type="http://schemas.openxmlformats.org/officeDocument/2006/relationships/notesMaster" Target="../notesMasters/notesMaster1.xml"/>
</Relationships>

</file>

<file path=ppt/notesSlides/_rels/notesSlide6.xml.rels><?xml version="1.0" encoding="UTF-8"?>

<Relationships xmlns="http://schemas.openxmlformats.org/package/2006/relationships">
  <Relationship Id="rId1" Type="http://schemas.openxmlformats.org/officeDocument/2006/relationships/slide" Target="../slides/slide8.xml"/>
  <Relationship Id="rId2" Type="http://schemas.openxmlformats.org/officeDocument/2006/relationships/notesMaster" Target="../notesMasters/notesMaster1.xml"/>
</Relationships>

</file>

<file path=ppt/notesSlides/_rels/notesSlide7.xml.rels><?xml version="1.0" encoding="UTF-8"?>

<Relationships xmlns="http://schemas.openxmlformats.org/package/2006/relationships">
  <Relationship Id="rId1" Type="http://schemas.openxmlformats.org/officeDocument/2006/relationships/slide" Target="../slides/slide9.xml"/>
  <Relationship Id="rId2" Type="http://schemas.openxmlformats.org/officeDocument/2006/relationships/notesMaster" Target="../notesMasters/notesMaster1.xml"/>
</Relationships>

</file>

<file path=ppt/notesSlides/_rels/notesSlide8.xml.rels><?xml version="1.0" encoding="UTF-8"?>

<Relationships xmlns="http://schemas.openxmlformats.org/package/2006/relationships">
  <Relationship Id="rId1" Type="http://schemas.openxmlformats.org/officeDocument/2006/relationships/slide" Target="../slides/slide10.xml"/>
  <Relationship Id="rId2" Type="http://schemas.openxmlformats.org/officeDocument/2006/relationships/notesMaster" Target="../notesMasters/notesMaster1.xml"/>
</Relationships>

</file>

<file path=ppt/notesSlides/_rels/notesSlide9.xml.rels><?xml version="1.0" encoding="UTF-8"?>

<Relationships xmlns="http://schemas.openxmlformats.org/package/2006/relationships">
  <Relationship Id="rId1" Type="http://schemas.openxmlformats.org/officeDocument/2006/relationships/slide" Target="../slides/slide11.xml"/>
  <Relationship Id="rId2" Type="http://schemas.openxmlformats.org/officeDocument/2006/relationships/notesMaster" Target="../notesMasters/notesMaster1.xml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</a:fld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</a:fld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After months of consulting, planning and preparation, you'll start to see the wider implementation of our new brand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</a:fld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Think</a:t>
            </a:r>
            <a:r>
              <a:rPr lang="en-GB" baseline="0" dirty="0" smtClean="0"/>
              <a:t> about when you need to come to the UK and ensure you give yourself plenty of time to apply for your visa, book affordable flights </a:t>
            </a:r>
            <a:r>
              <a:rPr lang="en-GB" baseline="0" dirty="0" err="1" smtClean="0"/>
              <a:t>etc</a:t>
            </a: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</a:fld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305">
              <a:defRPr/>
            </a:pPr>
            <a:r>
              <a:rPr lang="en-GB" dirty="0"/>
              <a:t>How you need to meet these conditions can vary depending on the type of document that is </a:t>
            </a:r>
            <a:r>
              <a:rPr lang="en-GB" dirty="0" smtClean="0"/>
              <a:t>outstanding.</a:t>
            </a:r>
            <a:endParaRPr lang="en-GB" dirty="0" smtClean="0"/>
          </a:p>
          <a:p>
            <a:pPr defTabSz="916305">
              <a:defRPr/>
            </a:pPr>
            <a:endParaRPr lang="en-GB" dirty="0" smtClean="0"/>
          </a:p>
          <a:p>
            <a:pPr defTabSz="916305">
              <a:defRPr/>
            </a:pPr>
            <a:r>
              <a:rPr lang="en-GB" dirty="0" smtClean="0"/>
              <a:t>Your offer letter clearly</a:t>
            </a:r>
            <a:r>
              <a:rPr lang="en-GB" baseline="0" dirty="0" smtClean="0"/>
              <a:t> states what is outstanding and how you can meet the conditions.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</a:fld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305">
              <a:defRPr/>
            </a:pPr>
            <a:r>
              <a:rPr lang="en-GB" dirty="0"/>
              <a:t>How you need to meet these conditions can vary depending on the type of document that is </a:t>
            </a:r>
            <a:r>
              <a:rPr lang="en-GB" dirty="0" smtClean="0"/>
              <a:t>outstanding.</a:t>
            </a:r>
            <a:endParaRPr lang="en-GB" dirty="0" smtClean="0"/>
          </a:p>
          <a:p>
            <a:pPr defTabSz="916305">
              <a:defRPr/>
            </a:pPr>
            <a:endParaRPr lang="en-GB" dirty="0" smtClean="0"/>
          </a:p>
          <a:p>
            <a:pPr defTabSz="916305">
              <a:defRPr/>
            </a:pPr>
            <a:r>
              <a:rPr lang="en-GB" dirty="0" smtClean="0"/>
              <a:t>Your offer letter clearly</a:t>
            </a:r>
            <a:r>
              <a:rPr lang="en-GB" baseline="0" dirty="0" smtClean="0"/>
              <a:t> states what is outstanding and how you can meet the conditions.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</a:fld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</a:t>
            </a:r>
            <a:r>
              <a:rPr lang="en-GB" baseline="0" dirty="0" smtClean="0"/>
              <a:t> about different halls having different ‘personalities’ and to think carefully about which hall will best suit their needs.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Remind them all accommodation is self catering.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</a:fld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Images of university managed off campus accommodation.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55ACE-1562-4AEF-A6F8-C5B5F45FFB04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 is important</a:t>
            </a:r>
            <a:r>
              <a:rPr lang="en-GB" baseline="0" dirty="0" smtClean="0"/>
              <a:t> to ensure you can live within your means, this is a table based on average expenses for students living at Warwick. There are also handy calculators available online to help </a:t>
            </a:r>
            <a:r>
              <a:rPr lang="en-GB" baseline="0" smtClean="0"/>
              <a:t>you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</a:fld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base" latinLnBrk="0" hangingPunct="1"/>
            <a:r>
              <a:rPr lang="en-GB" dirty="0"/>
              <a:t>Academic</a:t>
            </a:r>
            <a:endParaRPr lang="en-US" dirty="0"/>
          </a:p>
          <a:p>
            <a:pPr rtl="0" eaLnBrk="1" fontAlgn="base" latinLnBrk="0" hangingPunct="1"/>
            <a:r>
              <a:rPr lang="en-GB" dirty="0"/>
              <a:t>Activities &amp; Games</a:t>
            </a:r>
            <a:endParaRPr lang="en-US" dirty="0"/>
          </a:p>
          <a:p>
            <a:pPr rtl="0" eaLnBrk="1" fontAlgn="base" latinLnBrk="0" hangingPunct="1"/>
            <a:r>
              <a:rPr lang="en-GB" dirty="0"/>
              <a:t>Campaigning</a:t>
            </a:r>
            <a:endParaRPr lang="en-US" dirty="0"/>
          </a:p>
          <a:p>
            <a:pPr rtl="0" eaLnBrk="1" fontAlgn="base" latinLnBrk="0" hangingPunct="1"/>
            <a:r>
              <a:rPr lang="en-GB" dirty="0"/>
              <a:t>Cultural</a:t>
            </a:r>
            <a:endParaRPr lang="en-US" dirty="0"/>
          </a:p>
          <a:p>
            <a:pPr rtl="0" eaLnBrk="1" fontAlgn="base" latinLnBrk="0" hangingPunct="1"/>
            <a:r>
              <a:rPr lang="en-GB" dirty="0"/>
              <a:t>Film &amp; Media</a:t>
            </a:r>
            <a:endParaRPr lang="en-US" dirty="0"/>
          </a:p>
          <a:p>
            <a:pPr rtl="0" eaLnBrk="1" fontAlgn="base" latinLnBrk="0" hangingPunct="1"/>
            <a:r>
              <a:rPr lang="en-GB" dirty="0"/>
              <a:t>Food &amp; Drink</a:t>
            </a:r>
            <a:endParaRPr lang="en-US" dirty="0"/>
          </a:p>
          <a:p>
            <a:pPr rtl="0" eaLnBrk="1" fontAlgn="base" latinLnBrk="0" hangingPunct="1"/>
            <a:r>
              <a:rPr lang="en-GB" dirty="0"/>
              <a:t>Hall Societies</a:t>
            </a:r>
            <a:endParaRPr lang="en-US" dirty="0"/>
          </a:p>
          <a:p>
            <a:pPr rtl="0" eaLnBrk="1" fontAlgn="base" latinLnBrk="0" hangingPunct="1"/>
            <a:r>
              <a:rPr lang="en-GB" dirty="0"/>
              <a:t>Music Appreciation</a:t>
            </a:r>
            <a:endParaRPr lang="en-US" dirty="0"/>
          </a:p>
          <a:p>
            <a:pPr rtl="0" eaLnBrk="1" fontAlgn="base" latinLnBrk="0" hangingPunct="1"/>
            <a:r>
              <a:rPr lang="en-GB" dirty="0"/>
              <a:t>Performance &amp; Theatre</a:t>
            </a:r>
            <a:endParaRPr lang="en-US" dirty="0"/>
          </a:p>
          <a:p>
            <a:pPr rtl="0" eaLnBrk="1" fontAlgn="base" latinLnBrk="0" hangingPunct="1"/>
            <a:r>
              <a:rPr lang="en-GB" dirty="0"/>
              <a:t>Religious</a:t>
            </a:r>
            <a:endParaRPr lang="en-US" dirty="0"/>
          </a:p>
          <a:p>
            <a:pPr rtl="0" eaLnBrk="1" fontAlgn="base" latinLnBrk="0" hangingPunct="1"/>
            <a:r>
              <a:rPr lang="en-GB" dirty="0"/>
              <a:t>Welfare, Action &amp; Charity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</a:fld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305">
              <a:defRPr/>
            </a:pPr>
            <a:r>
              <a:rPr lang="en-GB" dirty="0" smtClean="0"/>
              <a:t>WWS: </a:t>
            </a:r>
            <a:r>
              <a:rPr lang="en-GB" kern="0" dirty="0"/>
              <a:t>(open days, campus tours, schools outreach)</a:t>
            </a:r>
            <a:endParaRPr lang="en-GB" kern="0" dirty="0"/>
          </a:p>
          <a:p>
            <a:pPr defTabSz="916305">
              <a:defRPr/>
            </a:pPr>
            <a:r>
              <a:rPr lang="en-GB" kern="0" dirty="0"/>
              <a:t>SU can include catering roles</a:t>
            </a:r>
            <a:endParaRPr lang="en-GB" kern="0" dirty="0"/>
          </a:p>
          <a:p>
            <a:pPr defTabSz="916305">
              <a:defRPr/>
            </a:pPr>
            <a:r>
              <a:rPr lang="en-GB" kern="0" dirty="0"/>
              <a:t>WAC: steward, box office (image on slide) or catering roles</a:t>
            </a:r>
            <a:endParaRPr lang="en-GB" kern="0" dirty="0"/>
          </a:p>
          <a:p>
            <a:endParaRPr lang="en-GB" dirty="0" smtClean="0"/>
          </a:p>
          <a:p>
            <a:r>
              <a:rPr lang="en-GB" dirty="0" smtClean="0"/>
              <a:t>Can be used if you think</a:t>
            </a:r>
            <a:r>
              <a:rPr lang="en-GB" baseline="0" dirty="0" smtClean="0"/>
              <a:t> necessary, however ISB shows students are not happy with job opportunities available </a:t>
            </a:r>
            <a:r>
              <a:rPr lang="en-GB" baseline="0" smtClean="0"/>
              <a:t>to them.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</a:fld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Develop your skills:</a:t>
            </a:r>
            <a:r>
              <a:rPr lang="en-GB" baseline="0" dirty="0" smtClean="0"/>
              <a:t> </a:t>
            </a:r>
            <a:r>
              <a:rPr lang="en-GB" dirty="0"/>
              <a:t>(academic, personal and professional development opportunities)</a:t>
            </a:r>
            <a:endParaRPr lang="en-GB" dirty="0"/>
          </a:p>
          <a:p>
            <a:r>
              <a:rPr lang="en-GB" dirty="0"/>
              <a:t>Employers come to us regularly to recruit our students due to the unique learning experience here preparing them for work.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</a:fld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OOW: happens every January.  One week of celebrations of culture including</a:t>
            </a:r>
            <a:r>
              <a:rPr lang="en-GB" baseline="0" dirty="0" smtClean="0"/>
              <a:t> fashion shows, dancing, cooking, discussions &amp; talks</a:t>
            </a:r>
            <a:endParaRPr lang="en-GB" baseline="0" dirty="0" smtClean="0"/>
          </a:p>
          <a:p>
            <a:r>
              <a:rPr lang="en-GB" baseline="0" dirty="0" smtClean="0"/>
              <a:t>Go Global: IO and SU working together with CAL.  become an ambassador and promote the different ways students can get a ‘global experience’ at Warwick.  Either right here on campus or overseas.  Our students went to the Going Global conference this year. (more info needed)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</a:fld>
            <a:endParaRPr lang="en-GB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CN" sz="1400" b="1" i="1" dirty="0" smtClean="0">
                <a:latin typeface="Arial" panose="020B0604020202020204" pitchFamily="34" charset="0"/>
                <a:ea typeface="宋体" panose="02010600030101010101" pitchFamily="2" charset="-122"/>
              </a:rPr>
              <a:t>"Warwick has an excellent location. It's right in the heart of England, making it easy to reach by road, rail or air.“</a:t>
            </a:r>
            <a:endParaRPr lang="en-US" altLang="zh-CN" sz="1400" b="1" i="1" dirty="0" smtClean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indent="0" eaLnBrk="1" hangingPunct="1"/>
            <a:r>
              <a:rPr lang="en-US" altLang="zh-CN" sz="1200" dirty="0" smtClean="0">
                <a:latin typeface="Arial" panose="020B0604020202020204" pitchFamily="34" charset="0"/>
                <a:ea typeface="宋体" panose="02010600030101010101" pitchFamily="2" charset="-122"/>
              </a:rPr>
              <a:t>Modern, urban life in the cosmopolitan cities of Birmingham and Coventry:</a:t>
            </a:r>
            <a:endParaRPr lang="en-US" altLang="zh-CN" sz="1200" dirty="0" smtClean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indent="0" eaLnBrk="1" hangingPunct="1">
              <a:buFontTx/>
              <a:buNone/>
            </a:pPr>
            <a:r>
              <a:rPr lang="en-US" altLang="zh-CN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 </a:t>
            </a:r>
            <a:r>
              <a:rPr lang="en-US" altLang="zh-CN" sz="1200" i="1" dirty="0" smtClean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Birmingham 20 minutes by train</a:t>
            </a:r>
            <a:endParaRPr lang="en-US" altLang="zh-CN" sz="1200" i="1" dirty="0" smtClean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indent="0" eaLnBrk="1" hangingPunct="1">
              <a:buFontTx/>
              <a:buChar char="-"/>
            </a:pPr>
            <a:r>
              <a:rPr lang="en-US" altLang="zh-CN" sz="1200" i="1" dirty="0" smtClean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Birmingham  Int. Airport 10 </a:t>
            </a:r>
            <a:r>
              <a:rPr lang="en-US" altLang="zh-CN" sz="1200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mins</a:t>
            </a:r>
            <a:r>
              <a:rPr lang="en-US" altLang="zh-CN" sz="1200" i="1" dirty="0" smtClean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by train</a:t>
            </a:r>
            <a:endParaRPr lang="en-US" altLang="zh-CN" sz="1200" i="1" dirty="0" smtClean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indent="0" eaLnBrk="1" hangingPunct="1">
              <a:buFontTx/>
              <a:buChar char="-"/>
            </a:pPr>
            <a:r>
              <a:rPr lang="en-GB" altLang="zh-CN" sz="1200" i="1" dirty="0" smtClean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London Euston 1 hour by Virgin train</a:t>
            </a:r>
            <a:endParaRPr lang="en-US" altLang="zh-CN" sz="1200" i="1" dirty="0" smtClean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indent="0" eaLnBrk="1" hangingPunct="1">
              <a:buFontTx/>
              <a:buNone/>
            </a:pPr>
            <a:endParaRPr lang="en-US" altLang="zh-CN" sz="1200" b="1" i="1" dirty="0" smtClean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indent="0"/>
            <a:r>
              <a:rPr lang="en-US" altLang="zh-CN" sz="1200" dirty="0" smtClean="0">
                <a:latin typeface="Arial" panose="020B0604020202020204" pitchFamily="34" charset="0"/>
                <a:ea typeface="宋体" panose="02010600030101010101" pitchFamily="2" charset="-122"/>
              </a:rPr>
              <a:t>Historic </a:t>
            </a:r>
            <a:r>
              <a:rPr lang="en-US" altLang="zh-CN" sz="1200" dirty="0" err="1" smtClean="0">
                <a:latin typeface="Arial" panose="020B0604020202020204" pitchFamily="34" charset="0"/>
                <a:ea typeface="宋体" panose="02010600030101010101" pitchFamily="2" charset="-122"/>
              </a:rPr>
              <a:t>centres</a:t>
            </a:r>
            <a:r>
              <a:rPr lang="en-US" altLang="zh-CN" sz="1200" dirty="0" smtClean="0">
                <a:latin typeface="Arial" panose="020B0604020202020204" pitchFamily="34" charset="0"/>
                <a:ea typeface="宋体" panose="02010600030101010101" pitchFamily="2" charset="-122"/>
              </a:rPr>
              <a:t> of English culture such as Stratford-upon-Avon with its Shakespeare connections, and the 18th-century town of </a:t>
            </a:r>
            <a:r>
              <a:rPr lang="en-US" altLang="zh-CN" sz="1200" dirty="0" err="1" smtClean="0">
                <a:latin typeface="Arial" panose="020B0604020202020204" pitchFamily="34" charset="0"/>
                <a:ea typeface="宋体" panose="02010600030101010101" pitchFamily="2" charset="-122"/>
              </a:rPr>
              <a:t>Leamington</a:t>
            </a:r>
            <a:r>
              <a:rPr lang="en-US" altLang="zh-CN" sz="1200" dirty="0" smtClean="0">
                <a:latin typeface="Arial" panose="020B0604020202020204" pitchFamily="34" charset="0"/>
                <a:ea typeface="宋体" panose="02010600030101010101" pitchFamily="2" charset="-122"/>
              </a:rPr>
              <a:t> Spa, now a vibrant student town with great bars, restaurants and clubs </a:t>
            </a:r>
            <a:br>
              <a:rPr lang="en-US" altLang="zh-CN" sz="1400" dirty="0" smtClean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en-US" altLang="zh-CN" sz="1400" dirty="0" smtClean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indent="0"/>
            <a:r>
              <a:rPr lang="en-US" altLang="zh-CN" sz="1200" dirty="0" smtClean="0">
                <a:latin typeface="Arial" panose="020B0604020202020204" pitchFamily="34" charset="0"/>
                <a:ea typeface="宋体" panose="02010600030101010101" pitchFamily="2" charset="-122"/>
              </a:rPr>
              <a:t>The traditional English rural landscape of the </a:t>
            </a:r>
            <a:r>
              <a:rPr lang="en-US" altLang="zh-CN" sz="1200" dirty="0" err="1" smtClean="0">
                <a:latin typeface="Arial" panose="020B0604020202020204" pitchFamily="34" charset="0"/>
                <a:ea typeface="宋体" panose="02010600030101010101" pitchFamily="2" charset="-122"/>
              </a:rPr>
              <a:t>Cotswolds</a:t>
            </a:r>
            <a:r>
              <a:rPr lang="en-US" altLang="zh-CN" sz="1200" dirty="0" smtClean="0">
                <a:latin typeface="Arial" panose="020B0604020202020204" pitchFamily="34" charset="0"/>
                <a:ea typeface="宋体" panose="02010600030101010101" pitchFamily="2" charset="-122"/>
              </a:rPr>
              <a:t> </a:t>
            </a:r>
            <a:br>
              <a:rPr lang="en-US" altLang="zh-CN" sz="1400" dirty="0" smtClean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en-US" altLang="zh-CN" sz="1400" dirty="0" smtClean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indent="0" eaLnBrk="1" hangingPunct="1">
              <a:buFontTx/>
              <a:buNone/>
            </a:pPr>
            <a:endParaRPr kumimoji="0" lang="en-GB" altLang="zh-CN" sz="1400" b="1" dirty="0" smtClean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indent="0" eaLnBrk="1" hangingPunct="1"/>
            <a:endParaRPr kumimoji="0" lang="zh-CN" altLang="en-GB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Talk about central campus, pointing out library, arts centre, accommodation blocks round the outskirts and the city of Coventry</a:t>
            </a:r>
            <a:r>
              <a:rPr lang="en-GB" baseline="0" dirty="0" smtClean="0"/>
              <a:t> off to the left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After months of consulting, planning and preparation, you'll start to see the wider implementation of our new brand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image1.jpeg"/>
</Relationships>

</file>

<file path=ppt/slideLayouts/_rels/slideLayout1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1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1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1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1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1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1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image2.jpeg"/>
</Relationships>

</file>

<file path=ppt/slideLayouts/_rels/slideLayout2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2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2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2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2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2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2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  <Relationship Id="rId2" Type="http://schemas.openxmlformats.org/officeDocument/2006/relationships/image" Target="../media/image6.jpeg"/>
</Relationships>

</file>

<file path=ppt/slideLayouts/_rels/slideLayout2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2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2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3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3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3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3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7504" y="3717032"/>
            <a:ext cx="7056784" cy="1296144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7504" y="5013175"/>
            <a:ext cx="6400800" cy="1327299"/>
          </a:xfrm>
        </p:spPr>
        <p:txBody>
          <a:bodyPr/>
          <a:lstStyle>
            <a:lvl1pPr marL="0" indent="0" algn="l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"/>
            <a:ext cx="9144000" cy="55054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DA786-226B-42DD-93E8-A1CF6097432C}" type="slidenum">
              <a:rPr lang="en-GB" altLang="en-US"/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48C52-FFFD-49F6-B265-F7E72DF156EB}" type="slidenum">
              <a:rPr lang="en-GB" altLang="en-US"/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5EEF6-EF9C-46E6-8B5F-3F5CA92D3B8D}" type="slidenum">
              <a:rPr lang="en-GB" altLang="en-US"/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1520" y="2780928"/>
            <a:ext cx="7056784" cy="1296144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9432" y="4045917"/>
            <a:ext cx="6400800" cy="1327299"/>
          </a:xfrm>
        </p:spPr>
        <p:txBody>
          <a:bodyPr/>
          <a:lstStyle>
            <a:lvl1pPr marL="0" indent="0" algn="l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" y="0"/>
            <a:ext cx="9141686" cy="30567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4D4E8-1442-4A26-862E-F7A1A3386CB3}" type="datetimeFigureOut">
              <a:rPr lang="en-GB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8AA0D-06A5-4A03-86AF-FCD31649C8B7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0FB6-9916-4744-A588-88582159FB2B}" type="datetimeFigureOut">
              <a:rPr lang="en-GB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5FE55-7890-4B92-8DAC-E9A4D1B54585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3568" y="2564904"/>
            <a:ext cx="7772400" cy="3204071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A2E35-467A-4B59-82DC-CA561B91D6DD}" type="datetimeFigureOut">
              <a:rPr lang="en-GB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0FB9F-F625-4E59-ABB6-F6A9692E4283}" type="slidenum">
              <a:rPr lang="en-GB"/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3075"/>
            <a:ext cx="9144000" cy="15087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47B15-667E-4BCF-8B3A-A77556EB54EA}" type="datetimeFigureOut">
              <a:rPr lang="en-GB"/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46B6B-B495-4202-9733-F50C9C7FB74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AC0FC-96BA-4D10-9D73-BF78231C6B28}" type="datetimeFigureOut">
              <a:rPr lang="en-GB"/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3AD48-89ED-4225-9717-C63FF82E1232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9EE57-8035-41DD-9C26-3C6F5DAA7CFD}" type="datetimeFigureOut">
              <a:rPr lang="en-GB"/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80DCE-CC63-41F3-B3BF-2DC7C1BD5F8C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D8804-937B-40C3-8369-0CF62D082B6D}" type="slidenum">
              <a:rPr lang="en-GB" altLang="en-US"/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DAF2E-DC61-4E6E-94AB-B60AED80656E}" type="datetimeFigureOut">
              <a:rPr lang="en-GB"/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71BE9-486E-45C4-86CB-5A5F3C3951AF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898C3-4A5E-46F2-8CA9-97065EF60EB5}" type="datetimeFigureOut">
              <a:rPr lang="en-GB"/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27412-71D6-44C2-A9F5-635BC2763565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78D83-690E-44A6-9615-6E3773D09219}" type="datetimeFigureOut">
              <a:rPr lang="en-GB"/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233AE-E9D9-464A-AA2D-6B972A04F9AF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34E77-4970-41AE-8E37-D8248A576885}" type="datetimeFigureOut">
              <a:rPr lang="en-GB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9CED2-2637-4A41-9192-F691BFD70E77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B04DF-1EF5-402B-A3AD-220EAF3DB805}" type="datetimeFigureOut">
              <a:rPr lang="en-GB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84ABD-F176-4BF4-91E7-E32687AA688D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8B94E-925D-4A32-90AE-A4FAA5B8065E}" type="slidenum">
              <a:rPr lang="en-GB" altLang="en-US"/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6B3E9-7FF0-4902-80F9-E8997D5A0E30}" type="slidenum">
              <a:rPr lang="en-GB" altLang="en-US"/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03937-7804-4435-8F73-564F70BF0477}" type="slidenum">
              <a:rPr lang="en-GB" altLang="en-US"/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CFF8C-A83F-461F-AEDD-249687053BE5}" type="slidenum">
              <a:rPr lang="en-GB" altLang="en-US"/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D0086-8934-43DE-AB7F-FE2D8ACF740C}" type="slidenum">
              <a:rPr lang="en-GB" altLang="en-US"/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78CB3-4A42-4C7D-9227-6531CAA8D3EB}" type="slidenum">
              <a:rPr lang="en-GB" altLang="en-US"/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image" Target="../media/image3.png"/>
  <Relationship Id="rId14" Type="http://schemas.openxmlformats.org/officeDocument/2006/relationships/image" Target="../media/image4.png"/>
  <Relationship Id="rId15" Type="http://schemas.openxmlformats.org/officeDocument/2006/relationships/theme" Target="../theme/theme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</Relationships>

</file>

<file path=ppt/slideMasters/_rels/slideMaster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3.xml"/>
  <Relationship Id="rId10" Type="http://schemas.openxmlformats.org/officeDocument/2006/relationships/slideLayout" Target="../slideLayouts/slideLayout22.xml"/>
  <Relationship Id="rId11" Type="http://schemas.openxmlformats.org/officeDocument/2006/relationships/slideLayout" Target="../slideLayouts/slideLayout23.xml"/>
  <Relationship Id="rId12" Type="http://schemas.openxmlformats.org/officeDocument/2006/relationships/image" Target="../media/image5.jpeg"/>
  <Relationship Id="rId13" Type="http://schemas.openxmlformats.org/officeDocument/2006/relationships/theme" Target="../theme/theme2.xml"/>
  <Relationship Id="rId2" Type="http://schemas.openxmlformats.org/officeDocument/2006/relationships/slideLayout" Target="../slideLayouts/slideLayout14.xml"/>
  <Relationship Id="rId3" Type="http://schemas.openxmlformats.org/officeDocument/2006/relationships/slideLayout" Target="../slideLayouts/slideLayout15.xml"/>
  <Relationship Id="rId4" Type="http://schemas.openxmlformats.org/officeDocument/2006/relationships/slideLayout" Target="../slideLayouts/slideLayout16.xml"/>
  <Relationship Id="rId5" Type="http://schemas.openxmlformats.org/officeDocument/2006/relationships/slideLayout" Target="../slideLayouts/slideLayout17.xml"/>
  <Relationship Id="rId6" Type="http://schemas.openxmlformats.org/officeDocument/2006/relationships/slideLayout" Target="../slideLayouts/slideLayout18.xml"/>
  <Relationship Id="rId7" Type="http://schemas.openxmlformats.org/officeDocument/2006/relationships/slideLayout" Target="../slideLayouts/slideLayout19.xml"/>
  <Relationship Id="rId8" Type="http://schemas.openxmlformats.org/officeDocument/2006/relationships/slideLayout" Target="../slideLayouts/slideLayout20.xml"/>
  <Relationship Id="rId9" Type="http://schemas.openxmlformats.org/officeDocument/2006/relationships/slideLayout" Target="../slideLayouts/slideLayout21.xml"/>
</Relationships>

</file>

<file path=ppt/slideMasters/_rels/slideMaster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4.xml"/>
  <Relationship Id="rId10" Type="http://schemas.openxmlformats.org/officeDocument/2006/relationships/slideLayout" Target="../slideLayouts/slideLayout33.xml"/>
  <Relationship Id="rId11" Type="http://schemas.openxmlformats.org/officeDocument/2006/relationships/slideLayout" Target="../slideLayouts/slideLayout34.xml"/>
  <Relationship Id="rId12" Type="http://schemas.openxmlformats.org/officeDocument/2006/relationships/theme" Target="../theme/theme3.xml"/>
  <Relationship Id="rId2" Type="http://schemas.openxmlformats.org/officeDocument/2006/relationships/slideLayout" Target="../slideLayouts/slideLayout25.xml"/>
  <Relationship Id="rId3" Type="http://schemas.openxmlformats.org/officeDocument/2006/relationships/slideLayout" Target="../slideLayouts/slideLayout26.xml"/>
  <Relationship Id="rId4" Type="http://schemas.openxmlformats.org/officeDocument/2006/relationships/slideLayout" Target="../slideLayouts/slideLayout27.xml"/>
  <Relationship Id="rId5" Type="http://schemas.openxmlformats.org/officeDocument/2006/relationships/slideLayout" Target="../slideLayouts/slideLayout28.xml"/>
  <Relationship Id="rId6" Type="http://schemas.openxmlformats.org/officeDocument/2006/relationships/slideLayout" Target="../slideLayouts/slideLayout29.xml"/>
  <Relationship Id="rId7" Type="http://schemas.openxmlformats.org/officeDocument/2006/relationships/slideLayout" Target="../slideLayouts/slideLayout30.xml"/>
  <Relationship Id="rId8" Type="http://schemas.openxmlformats.org/officeDocument/2006/relationships/slideLayout" Target="../slideLayouts/slideLayout31.xml"/>
  <Relationship Id="rId9" Type="http://schemas.openxmlformats.org/officeDocument/2006/relationships/slideLayout" Target="../slideLayouts/slideLayout32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5771637"/>
            <a:ext cx="9150350" cy="240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 smtClean="0"/>
              <a:t>Master title style</a:t>
            </a:r>
            <a:endParaRPr lang="en-GB" alt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GB" altLang="en-US" dirty="0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5562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5562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5562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B2FC1F5-3F11-4F4C-98D3-E04A951B33C5}" type="slidenum">
              <a:rPr lang="en-GB" altLang="en-US"/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anose="020F0502020204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anose="020F0502020204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anose="020F0502020204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anose="020F050202020403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84978-FF33-4943-AA93-CA0F6CF72124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35110-1EFC-4265-8B99-12D554FCCDAB}" type="slidenum">
              <a:rPr lang="en-GB" smtClean="0"/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5882"/>
            <a:ext cx="8940800" cy="15087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9FADD070-3693-41F0-BADB-35FB541A71E6}" type="datetimeFigureOut">
              <a:rPr lang="en-GB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191FB2FD-B962-4662-80C0-9F11CBA06278}" type="slidenum">
              <a:rPr lang="en-GB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8.xml"/>
  <Relationship Id="rId2" Type="http://schemas.openxmlformats.org/officeDocument/2006/relationships/notesSlide" Target="../notesSlides/notesSlide8.xml"/>
</Relationships>

</file>

<file path=ppt/slides/_rels/slide1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8.xml"/>
  <Relationship Id="rId2" Type="http://schemas.openxmlformats.org/officeDocument/2006/relationships/notesSlide" Target="../notesSlides/notesSlide9.xml"/>
</Relationships>

</file>

<file path=ppt/slides/_rels/slide1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8.xml"/>
  <Relationship Id="rId2" Type="http://schemas.openxmlformats.org/officeDocument/2006/relationships/notesSlide" Target="../notesSlides/notesSlide10.xml"/>
</Relationships>

</file>

<file path=ppt/slides/_rels/slide1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8.xml"/>
  <Relationship Id="rId2" Type="http://schemas.openxmlformats.org/officeDocument/2006/relationships/notesSlide" Target="../notesSlides/notesSlide11.xml"/>
</Relationships>

</file>

<file path=ppt/slides/_rels/slide1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8.xml"/>
  <Relationship Id="rId2" Type="http://schemas.openxmlformats.org/officeDocument/2006/relationships/notesSlide" Target="../notesSlides/notesSlide12.xml"/>
</Relationships>

</file>

<file path=ppt/slides/_rels/slide1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13.xml"/>
</Relationships>

</file>

<file path=ppt/slides/_rels/slide1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notesSlide" Target="../notesSlides/notesSlide14.xml"/>
</Relationships>

</file>

<file path=ppt/slides/_rels/slide17.xml.rels><?xml version="1.0" encoding="UTF-8"?>

<Relationships xmlns="http://schemas.openxmlformats.org/package/2006/relationships">
  <Relationship Id="rId1" Type="http://schemas.openxmlformats.org/officeDocument/2006/relationships/hyperlink" TargetMode="External" Target="http://www.warwick.ac.uk/go/pgapply"/>
  <Relationship Id="rId2" Type="http://schemas.openxmlformats.org/officeDocument/2006/relationships/hyperlink" TargetMode="External" Target="http://www2.warwick.ac.uk/study/postgraduate/apply/supportingdocuments"/>
  <Relationship Id="rId3" Type="http://schemas.openxmlformats.org/officeDocument/2006/relationships/slideLayout" Target="../slideLayouts/slideLayout3.xml"/>
  <Relationship Id="rId4" Type="http://schemas.openxmlformats.org/officeDocument/2006/relationships/notesSlide" Target="../notesSlides/notesSlide15.xml"/>
</Relationships>

</file>

<file path=ppt/slides/_rels/slide18.xml.rels><?xml version="1.0" encoding="UTF-8"?>

<Relationships xmlns="http://schemas.openxmlformats.org/package/2006/relationships">
  <Relationship Id="rId1" Type="http://schemas.openxmlformats.org/officeDocument/2006/relationships/image" Target="../media/image16.jpeg"/>
  <Relationship Id="rId2" Type="http://schemas.openxmlformats.org/officeDocument/2006/relationships/slideLayout" Target="../slideLayouts/slideLayout4.xml"/>
</Relationships>

</file>

<file path=ppt/slides/_rels/slide1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1.xml"/>
</Relationships>

</file>

<file path=ppt/slides/_rels/slide20.xml.rels><?xml version="1.0" encoding="UTF-8"?>

<Relationships xmlns="http://schemas.openxmlformats.org/package/2006/relationships">
  <Relationship Id="rId1" Type="http://schemas.openxmlformats.org/officeDocument/2006/relationships/image" Target="../media/image17.jpeg"/>
  <Relationship Id="rId2" Type="http://schemas.openxmlformats.org/officeDocument/2006/relationships/slideLayout" Target="../slideLayouts/slideLayout8.xml"/>
</Relationships>

</file>

<file path=ppt/slides/_rels/slide21.xml.rels><?xml version="1.0" encoding="UTF-8"?>

<Relationships xmlns="http://schemas.openxmlformats.org/package/2006/relationships">
  <Relationship Id="rId1" Type="http://schemas.openxmlformats.org/officeDocument/2006/relationships/image" Target="../media/image18.jpeg"/>
  <Relationship Id="rId2" Type="http://schemas.openxmlformats.org/officeDocument/2006/relationships/slideLayout" Target="../slideLayouts/slideLayout7.xml"/>
  <Relationship Id="rId3" Type="http://schemas.openxmlformats.org/officeDocument/2006/relationships/notesSlide" Target="../notesSlides/notesSlide16.xml"/>
</Relationships>

</file>

<file path=ppt/slides/_rels/slide22.xml.rels><?xml version="1.0" encoding="UTF-8"?>

<Relationships xmlns="http://schemas.openxmlformats.org/package/2006/relationships">
  <Relationship Id="rId1" Type="http://schemas.openxmlformats.org/officeDocument/2006/relationships/image" Target="../media/image19.jpeg"/>
  <Relationship Id="rId2" Type="http://schemas.openxmlformats.org/officeDocument/2006/relationships/slideLayout" Target="../slideLayouts/slideLayout8.xml"/>
</Relationships>

</file>

<file path=ppt/slides/_rels/slide23.xml.rels><?xml version="1.0" encoding="UTF-8"?>

<Relationships xmlns="http://schemas.openxmlformats.org/package/2006/relationships">
  <Relationship Id="rId1" Type="http://schemas.openxmlformats.org/officeDocument/2006/relationships/image" Target="../media/image20.jpeg"/>
  <Relationship Id="rId2" Type="http://schemas.openxmlformats.org/officeDocument/2006/relationships/image" Target="../media/image21.jpeg"/>
  <Relationship Id="rId3" Type="http://schemas.openxmlformats.org/officeDocument/2006/relationships/slideLayout" Target="../slideLayouts/slideLayout7.xml"/>
</Relationships>

</file>

<file path=ppt/slides/_rels/slide24.xml.rels><?xml version="1.0" encoding="UTF-8"?>

<Relationships xmlns="http://schemas.openxmlformats.org/package/2006/relationships">
  <Relationship Id="rId1" Type="http://schemas.openxmlformats.org/officeDocument/2006/relationships/image" Target="../media/image22.jpeg"/>
  <Relationship Id="rId2" Type="http://schemas.openxmlformats.org/officeDocument/2006/relationships/image" Target="../media/image23.jpeg"/>
  <Relationship Id="rId3" Type="http://schemas.openxmlformats.org/officeDocument/2006/relationships/image" Target="../media/image24.jpeg"/>
  <Relationship Id="rId4" Type="http://schemas.openxmlformats.org/officeDocument/2006/relationships/image" Target="../media/image25.jpeg"/>
  <Relationship Id="rId5" Type="http://schemas.openxmlformats.org/officeDocument/2006/relationships/slideLayout" Target="../slideLayouts/slideLayout3.xml"/>
  <Relationship Id="rId6" Type="http://schemas.openxmlformats.org/officeDocument/2006/relationships/notesSlide" Target="../notesSlides/notesSlide17.xml"/>
</Relationships>

</file>

<file path=ppt/slides/_rels/slide2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8.xml"/>
  <Relationship Id="rId2" Type="http://schemas.openxmlformats.org/officeDocument/2006/relationships/notesSlide" Target="../notesSlides/notesSlide18.xml"/>
</Relationships>

</file>

<file path=ppt/slides/_rels/slide26.xml.rels><?xml version="1.0" encoding="UTF-8"?>

<Relationships xmlns="http://schemas.openxmlformats.org/package/2006/relationships">
  <Relationship Id="rId1" Type="http://schemas.openxmlformats.org/officeDocument/2006/relationships/image" Target="../media/image26.jpeg"/>
  <Relationship Id="rId2" Type="http://schemas.openxmlformats.org/officeDocument/2006/relationships/slideLayout" Target="../slideLayouts/slideLayout14.xml"/>
</Relationships>

</file>

<file path=ppt/slides/_rels/slide2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3.xml"/>
  <Relationship Id="rId2" Type="http://schemas.openxmlformats.org/officeDocument/2006/relationships/notesSlide" Target="../notesSlides/notesSlide19.xml"/>
</Relationships>

</file>

<file path=ppt/slides/_rels/slide28.xml.rels><?xml version="1.0" encoding="UTF-8"?>

<Relationships xmlns="http://schemas.openxmlformats.org/package/2006/relationships">
  <Relationship Id="rId1" Type="http://schemas.openxmlformats.org/officeDocument/2006/relationships/image" Target="../media/image27.jpeg"/>
  <Relationship Id="rId2" Type="http://schemas.openxmlformats.org/officeDocument/2006/relationships/slideLayout" Target="../slideLayouts/slideLayout14.xml"/>
</Relationships>

</file>

<file path=ppt/slides/_rels/slide29.xml.rels><?xml version="1.0" encoding="UTF-8"?>

<Relationships xmlns="http://schemas.openxmlformats.org/package/2006/relationships">
  <Relationship Id="rId1" Type="http://schemas.openxmlformats.org/officeDocument/2006/relationships/image" Target="../media/image28.jpeg"/>
  <Relationship Id="rId2" Type="http://schemas.openxmlformats.org/officeDocument/2006/relationships/image" Target="../media/image4.png"/>
  <Relationship Id="rId3" Type="http://schemas.openxmlformats.org/officeDocument/2006/relationships/slideLayout" Target="../slideLayouts/slideLayout8.xml"/>
  <Relationship Id="rId4" Type="http://schemas.openxmlformats.org/officeDocument/2006/relationships/notesSlide" Target="../notesSlides/notesSlide20.xml"/>
</Relationships>

</file>

<file path=ppt/slides/_rels/slide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2.xml"/>
</Relationships>

</file>

<file path=ppt/slides/_rels/slide30.xml.rels><?xml version="1.0" encoding="UTF-8"?>

<Relationships xmlns="http://schemas.openxmlformats.org/package/2006/relationships">
  <Relationship Id="rId1" Type="http://schemas.openxmlformats.org/officeDocument/2006/relationships/image" Target="../media/image29.jpeg"/>
  <Relationship Id="rId2" Type="http://schemas.openxmlformats.org/officeDocument/2006/relationships/slideLayout" Target="../slideLayouts/slideLayout8.xml"/>
  <Relationship Id="rId3" Type="http://schemas.openxmlformats.org/officeDocument/2006/relationships/notesSlide" Target="../notesSlides/notesSlide21.xml"/>
</Relationships>

</file>

<file path=ppt/slides/_rels/slide31.xml.rels><?xml version="1.0" encoding="UTF-8"?>

<Relationships xmlns="http://schemas.openxmlformats.org/package/2006/relationships">
  <Relationship Id="rId1" Type="http://schemas.openxmlformats.org/officeDocument/2006/relationships/image" Target="../media/image30.jpeg"/>
  <Relationship Id="rId2" Type="http://schemas.openxmlformats.org/officeDocument/2006/relationships/slideLayout" Target="../slideLayouts/slideLayout7.xml"/>
  <Relationship Id="rId3" Type="http://schemas.openxmlformats.org/officeDocument/2006/relationships/notesSlide" Target="../notesSlides/notesSlide22.xml"/>
</Relationships>

</file>

<file path=ppt/slides/_rels/slide32.xml.rels><?xml version="1.0" encoding="UTF-8"?>

<Relationships xmlns="http://schemas.openxmlformats.org/package/2006/relationships">
  <Relationship Id="rId1" Type="http://schemas.openxmlformats.org/officeDocument/2006/relationships/image" Target="../media/image31.jpeg"/>
  <Relationship Id="rId2" Type="http://schemas.openxmlformats.org/officeDocument/2006/relationships/image" Target="../media/image32.jpeg"/>
  <Relationship Id="rId3" Type="http://schemas.openxmlformats.org/officeDocument/2006/relationships/slideLayout" Target="../slideLayouts/slideLayout7.xml"/>
  <Relationship Id="rId4" Type="http://schemas.openxmlformats.org/officeDocument/2006/relationships/notesSlide" Target="../notesSlides/notesSlide23.xml"/>
</Relationships>

</file>

<file path=ppt/slides/_rels/slide4.xml.rels><?xml version="1.0" encoding="UTF-8"?>

<Relationships xmlns="http://schemas.openxmlformats.org/package/2006/relationships">
  <Relationship Id="rId1" Type="http://schemas.openxmlformats.org/officeDocument/2006/relationships/image" Target="../media/image7.jpeg"/>
  <Relationship Id="rId2" Type="http://schemas.openxmlformats.org/officeDocument/2006/relationships/slideLayout" Target="../slideLayouts/slideLayout2.xml"/>
  <Relationship Id="rId3" Type="http://schemas.openxmlformats.org/officeDocument/2006/relationships/notesSlide" Target="../notesSlides/notesSlide3.xml"/>
</Relationships>

</file>

<file path=ppt/slides/_rels/slide5.xml.rels><?xml version="1.0" encoding="UTF-8"?>

<Relationships xmlns="http://schemas.openxmlformats.org/package/2006/relationships">
  <Relationship Id="rId1" Type="http://schemas.openxmlformats.org/officeDocument/2006/relationships/image" Target="../media/image8.jpeg"/>
  <Relationship Id="rId2" Type="http://schemas.openxmlformats.org/officeDocument/2006/relationships/slideLayout" Target="../slideLayouts/slideLayout2.xml"/>
  <Relationship Id="rId3" Type="http://schemas.openxmlformats.org/officeDocument/2006/relationships/notesSlide" Target="../notesSlides/notesSlide4.xml"/>
</Relationships>

</file>

<file path=ppt/slides/_rels/slide6.xml.rels><?xml version="1.0" encoding="UTF-8"?>

<Relationships xmlns="http://schemas.openxmlformats.org/package/2006/relationships">
  <Relationship Id="rId1" Type="http://schemas.openxmlformats.org/officeDocument/2006/relationships/image" Target="../media/image9.png"/>
  <Relationship Id="rId2" Type="http://schemas.openxmlformats.org/officeDocument/2006/relationships/slideLayout" Target="../slideLayouts/slideLayout2.xml"/>
  <Relationship Id="rId3" Type="http://schemas.openxmlformats.org/officeDocument/2006/relationships/notesSlide" Target="../notesSlides/notesSlide5.xml"/>
</Relationships>

</file>

<file path=ppt/slides/_rels/slide7.xml.rels><?xml version="1.0" encoding="UTF-8"?>

<Relationships xmlns="http://schemas.openxmlformats.org/package/2006/relationships">
  <Relationship Id="rId1" Type="http://schemas.openxmlformats.org/officeDocument/2006/relationships/image" Target="../media/image10.png"/>
  <Relationship Id="rId2" Type="http://schemas.microsoft.com/office/2007/relationships/hdphoto" Target="../media/hdphoto1.wdp"/>
  <Relationship Id="rId3" Type="http://schemas.openxmlformats.org/officeDocument/2006/relationships/image" Target="../media/image11.png"/>
  <Relationship Id="rId4" Type="http://schemas.openxmlformats.org/officeDocument/2006/relationships/image" Target="../media/image12.jpeg"/>
  <Relationship Id="rId5" Type="http://schemas.openxmlformats.org/officeDocument/2006/relationships/slideLayout" Target="../slideLayouts/slideLayout3.xml"/>
</Relationships>

</file>

<file path=ppt/slides/_rels/slide8.xml.rels><?xml version="1.0" encoding="UTF-8"?>

<Relationships xmlns="http://schemas.openxmlformats.org/package/2006/relationships">
  <Relationship Id="rId1" Type="http://schemas.openxmlformats.org/officeDocument/2006/relationships/image" Target="../media/image13.jpeg"/>
  <Relationship Id="rId2" Type="http://schemas.openxmlformats.org/officeDocument/2006/relationships/image" Target="../media/image14.jpeg"/>
  <Relationship Id="rId3" Type="http://schemas.openxmlformats.org/officeDocument/2006/relationships/slideLayout" Target="../slideLayouts/slideLayout8.xml"/>
  <Relationship Id="rId4" Type="http://schemas.openxmlformats.org/officeDocument/2006/relationships/notesSlide" Target="../notesSlides/notesSlide6.xml"/>
</Relationships>

</file>

<file path=ppt/slides/_rels/slide9.xml.rels><?xml version="1.0" encoding="UTF-8"?>

<Relationships xmlns="http://schemas.openxmlformats.org/package/2006/relationships">
  <Relationship Id="rId1" Type="http://schemas.openxmlformats.org/officeDocument/2006/relationships/image" Target="../media/image15.jpeg"/>
  <Relationship Id="rId2" Type="http://schemas.openxmlformats.org/officeDocument/2006/relationships/slideLayout" Target="../slideLayouts/slideLayout14.xml"/>
  <Relationship Id="rId3" Type="http://schemas.openxmlformats.org/officeDocument/2006/relationships/notesSlide" Target="../notesSlides/notesSlide7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7465" y="5939155"/>
            <a:ext cx="3207385" cy="10083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+mn-lt"/>
              </a:rPr>
              <a:t>Jackee Ma, </a:t>
            </a:r>
            <a:endParaRPr lang="en-US" altLang="zh-CN" sz="2000" b="1">
              <a:latin typeface="+mn-lt"/>
            </a:endParaRPr>
          </a:p>
          <a:p>
            <a:r>
              <a:rPr lang="en-US" altLang="zh-CN" sz="2000" b="1">
                <a:latin typeface="+mn-lt"/>
              </a:rPr>
              <a:t>Operations Director</a:t>
            </a:r>
            <a:endParaRPr lang="en-US" altLang="zh-CN" sz="2000" b="1">
              <a:latin typeface="+mn-lt"/>
            </a:endParaRPr>
          </a:p>
          <a:p>
            <a:r>
              <a:rPr lang="en-US" altLang="zh-CN" sz="2000" b="1">
                <a:latin typeface="+mn-lt"/>
              </a:rPr>
              <a:t>Warwick Beijing office</a:t>
            </a:r>
            <a:endParaRPr lang="en-US" altLang="zh-CN" sz="2000" b="1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 bwMode="auto">
          <a:xfrm>
            <a:off x="0" y="360000"/>
            <a:ext cx="6473618" cy="360000"/>
          </a:xfrm>
          <a:prstGeom prst="homePlate">
            <a:avLst/>
          </a:prstGeom>
          <a:solidFill>
            <a:srgbClr val="511C6C"/>
          </a:solidFill>
          <a:ln w="9525" cap="flat" cmpd="sng" algn="ctr">
            <a:solidFill>
              <a:srgbClr val="511C6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556792"/>
            <a:ext cx="8229600" cy="371475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Arts / Humanities</a:t>
            </a:r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Social Sciences</a:t>
            </a:r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Science and Engineering</a:t>
            </a:r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Medicine (PG only)</a:t>
            </a:r>
            <a:endParaRPr lang="en-GB" sz="2800" dirty="0"/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10284" y="-31500"/>
            <a:ext cx="6943725" cy="1143000"/>
          </a:xfrm>
        </p:spPr>
        <p:txBody>
          <a:bodyPr/>
          <a:lstStyle/>
          <a:p>
            <a:pPr algn="l"/>
            <a:r>
              <a:rPr lang="en-GB" sz="3200" dirty="0" smtClean="0">
                <a:solidFill>
                  <a:schemeClr val="bg1"/>
                </a:solidFill>
              </a:rPr>
              <a:t>Faculties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 bwMode="auto">
          <a:xfrm>
            <a:off x="0" y="360000"/>
            <a:ext cx="6473618" cy="360000"/>
          </a:xfrm>
          <a:prstGeom prst="homePlate">
            <a:avLst/>
          </a:prstGeom>
          <a:solidFill>
            <a:srgbClr val="511C6C"/>
          </a:solidFill>
          <a:ln w="9525" cap="flat" cmpd="sng" algn="ctr">
            <a:solidFill>
              <a:srgbClr val="511C6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556792"/>
            <a:ext cx="8229600" cy="424847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altLang="zh-CN" sz="2400" dirty="0">
                <a:latin typeface="Calibri" panose="020F0502020204030204"/>
                <a:cs typeface="Calibri" panose="020F0502020204030204"/>
              </a:rPr>
              <a:t>Classics and Ancient </a:t>
            </a:r>
            <a:r>
              <a:rPr lang="en-GB" altLang="zh-CN" sz="2400" dirty="0" smtClean="0">
                <a:latin typeface="Calibri" panose="020F0502020204030204"/>
                <a:cs typeface="Calibri" panose="020F0502020204030204"/>
              </a:rPr>
              <a:t>History</a:t>
            </a:r>
            <a:endParaRPr lang="en-GB" altLang="zh-CN" sz="2400" dirty="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en-GB" altLang="zh-CN" sz="2400" dirty="0">
                <a:latin typeface="Calibri" panose="020F0502020204030204"/>
                <a:cs typeface="Calibri" panose="020F0502020204030204"/>
              </a:rPr>
              <a:t>Comparative American </a:t>
            </a:r>
            <a:r>
              <a:rPr lang="en-GB" altLang="zh-CN" sz="2400" dirty="0" smtClean="0">
                <a:latin typeface="Calibri" panose="020F0502020204030204"/>
                <a:cs typeface="Calibri" panose="020F0502020204030204"/>
              </a:rPr>
              <a:t>Studies</a:t>
            </a:r>
            <a:endParaRPr lang="en-GB" altLang="zh-CN" sz="2400" dirty="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en-GB" altLang="zh-CN" sz="2400" dirty="0">
                <a:solidFill>
                  <a:srgbClr val="321143"/>
                </a:solidFill>
                <a:latin typeface="Calibri" panose="020F0502020204030204"/>
                <a:cs typeface="Calibri" panose="020F0502020204030204"/>
              </a:rPr>
              <a:t>English and Comparative Literature </a:t>
            </a:r>
            <a:r>
              <a:rPr lang="en-GB" altLang="zh-CN" sz="2400" dirty="0" smtClean="0">
                <a:solidFill>
                  <a:srgbClr val="321143"/>
                </a:solidFill>
                <a:latin typeface="Calibri" panose="020F0502020204030204"/>
                <a:cs typeface="Calibri" panose="020F0502020204030204"/>
              </a:rPr>
              <a:t>Studies</a:t>
            </a:r>
            <a:endParaRPr lang="en-GB" altLang="zh-CN" sz="2400" dirty="0" smtClean="0">
              <a:solidFill>
                <a:srgbClr val="321143"/>
              </a:solidFill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en-GB" altLang="zh-CN" sz="2400" dirty="0">
                <a:latin typeface="Calibri" panose="020F0502020204030204"/>
                <a:cs typeface="Calibri" panose="020F0502020204030204"/>
              </a:rPr>
              <a:t>Film and TV </a:t>
            </a:r>
            <a:r>
              <a:rPr lang="en-GB" altLang="zh-CN" sz="2400" dirty="0" smtClean="0">
                <a:latin typeface="Calibri" panose="020F0502020204030204"/>
                <a:cs typeface="Calibri" panose="020F0502020204030204"/>
              </a:rPr>
              <a:t>studies</a:t>
            </a:r>
            <a:endParaRPr lang="en-GB" altLang="zh-CN" sz="2400" dirty="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en-GB" altLang="zh-CN" sz="2400" dirty="0">
                <a:latin typeface="Calibri" panose="020F0502020204030204"/>
                <a:cs typeface="Calibri" panose="020F0502020204030204"/>
              </a:rPr>
              <a:t>French Studies/ German Studies/ </a:t>
            </a:r>
            <a:r>
              <a:rPr lang="en-GB" altLang="zh-CN" sz="2400" dirty="0" smtClean="0">
                <a:latin typeface="Calibri" panose="020F0502020204030204"/>
                <a:cs typeface="Calibri" panose="020F0502020204030204"/>
              </a:rPr>
              <a:t>Italian</a:t>
            </a:r>
            <a:endParaRPr lang="en-GB" altLang="zh-CN" sz="2400" dirty="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en-GB" altLang="zh-CN" sz="2400" dirty="0">
                <a:latin typeface="Calibri" panose="020F0502020204030204"/>
                <a:cs typeface="Calibri" panose="020F0502020204030204"/>
              </a:rPr>
              <a:t>Hispanic </a:t>
            </a:r>
            <a:r>
              <a:rPr lang="en-GB" altLang="zh-CN" sz="2400" dirty="0" smtClean="0">
                <a:latin typeface="Calibri" panose="020F0502020204030204"/>
                <a:cs typeface="Calibri" panose="020F0502020204030204"/>
              </a:rPr>
              <a:t>Studies</a:t>
            </a:r>
            <a:endParaRPr lang="en-GB" altLang="zh-CN" sz="2400" dirty="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en-GB" altLang="zh-CN" sz="2400" dirty="0">
                <a:solidFill>
                  <a:srgbClr val="321143"/>
                </a:solidFill>
                <a:latin typeface="Calibri" panose="020F0502020204030204"/>
                <a:cs typeface="Calibri" panose="020F0502020204030204"/>
              </a:rPr>
              <a:t>Theatre </a:t>
            </a:r>
            <a:r>
              <a:rPr lang="en-GB" altLang="zh-CN" sz="2400" dirty="0" smtClean="0">
                <a:solidFill>
                  <a:srgbClr val="321143"/>
                </a:solidFill>
                <a:latin typeface="Calibri" panose="020F0502020204030204"/>
                <a:cs typeface="Calibri" panose="020F0502020204030204"/>
              </a:rPr>
              <a:t>Studies</a:t>
            </a:r>
            <a:endParaRPr lang="en-GB" altLang="zh-CN" sz="2400" dirty="0" smtClean="0">
              <a:solidFill>
                <a:srgbClr val="321143"/>
              </a:solidFill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en-GB" altLang="zh-CN" sz="2400" dirty="0">
                <a:latin typeface="Calibri" panose="020F0502020204030204"/>
                <a:cs typeface="Calibri" panose="020F0502020204030204"/>
              </a:rPr>
              <a:t>History / History of Art</a:t>
            </a:r>
            <a:endParaRPr lang="en-GB" altLang="zh-CN" sz="2400" dirty="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20000"/>
              </a:lnSpc>
              <a:buNone/>
            </a:pPr>
            <a:endParaRPr lang="en-GB" altLang="zh-CN" sz="2400" dirty="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20000"/>
              </a:lnSpc>
              <a:buNone/>
            </a:pPr>
            <a:endParaRPr lang="zh-CN" altLang="en-GB" sz="2400" dirty="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endParaRPr lang="en-GB" sz="24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10284" y="-31500"/>
            <a:ext cx="6943725" cy="1143000"/>
          </a:xfrm>
        </p:spPr>
        <p:txBody>
          <a:bodyPr/>
          <a:lstStyle/>
          <a:p>
            <a:pPr marL="457200" lvl="0" indent="-457200">
              <a:spcBef>
                <a:spcPct val="20000"/>
              </a:spcBef>
            </a:pPr>
            <a:r>
              <a:rPr lang="en-GB" altLang="zh-CN" sz="2800" dirty="0">
                <a:solidFill>
                  <a:schemeClr val="bg1"/>
                </a:solidFill>
                <a:ea typeface="+mn-ea"/>
                <a:cs typeface="+mn-cs"/>
              </a:rPr>
              <a:t>Arts / Humanities</a:t>
            </a:r>
            <a:endParaRPr lang="en-GB" altLang="zh-CN" sz="2800" dirty="0">
              <a:solidFill>
                <a:schemeClr val="bg1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 bwMode="auto">
          <a:xfrm>
            <a:off x="0" y="360000"/>
            <a:ext cx="6473618" cy="360000"/>
          </a:xfrm>
          <a:prstGeom prst="homePlate">
            <a:avLst/>
          </a:prstGeom>
          <a:solidFill>
            <a:srgbClr val="511C6C"/>
          </a:solidFill>
          <a:ln w="9525" cap="flat" cmpd="sng" algn="ctr">
            <a:solidFill>
              <a:srgbClr val="511C6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556792"/>
            <a:ext cx="8229600" cy="37147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altLang="zh-CN" sz="2800" dirty="0">
                <a:latin typeface="Calibri" panose="020F0502020204030204"/>
                <a:ea typeface="宋体" panose="02010600030101010101" pitchFamily="2" charset="-122"/>
                <a:cs typeface="Calibri" panose="020F0502020204030204"/>
              </a:rPr>
              <a:t>Applied Linguistics   </a:t>
            </a:r>
            <a:endParaRPr lang="en-GB" altLang="zh-CN" sz="2800" dirty="0">
              <a:latin typeface="Calibri" panose="020F0502020204030204"/>
              <a:ea typeface="宋体" panose="02010600030101010101" pitchFamily="2" charset="-122"/>
              <a:cs typeface="Calibri" panose="020F0502020204030204"/>
            </a:endParaRPr>
          </a:p>
          <a:p>
            <a:pPr>
              <a:lnSpc>
                <a:spcPct val="90000"/>
              </a:lnSpc>
            </a:pPr>
            <a:r>
              <a:rPr lang="en-GB" altLang="zh-CN" sz="2800" dirty="0">
                <a:latin typeface="Calibri" panose="020F0502020204030204"/>
                <a:ea typeface="宋体" panose="02010600030101010101" pitchFamily="2" charset="-122"/>
                <a:cs typeface="Calibri" panose="020F0502020204030204"/>
              </a:rPr>
              <a:t>Economics  </a:t>
            </a:r>
            <a:endParaRPr lang="en-GB" altLang="zh-CN" sz="2800" dirty="0">
              <a:latin typeface="Calibri" panose="020F0502020204030204"/>
              <a:ea typeface="宋体" panose="02010600030101010101" pitchFamily="2" charset="-122"/>
              <a:cs typeface="Calibri" panose="020F0502020204030204"/>
            </a:endParaRPr>
          </a:p>
          <a:p>
            <a:pPr>
              <a:lnSpc>
                <a:spcPct val="90000"/>
              </a:lnSpc>
            </a:pPr>
            <a:r>
              <a:rPr lang="en-GB" altLang="zh-CN" sz="2800" dirty="0" smtClean="0">
                <a:latin typeface="Calibri" panose="020F0502020204030204"/>
                <a:ea typeface="宋体" panose="02010600030101010101" pitchFamily="2" charset="-122"/>
                <a:cs typeface="Calibri" panose="020F0502020204030204"/>
              </a:rPr>
              <a:t>Education</a:t>
            </a:r>
            <a:endParaRPr lang="en-US" altLang="zh-CN" sz="2800" dirty="0">
              <a:latin typeface="Calibri" panose="020F0502020204030204"/>
              <a:ea typeface="宋体" panose="02010600030101010101" pitchFamily="2" charset="-122"/>
              <a:cs typeface="Calibri" panose="020F0502020204030204"/>
            </a:endParaRPr>
          </a:p>
          <a:p>
            <a:pPr>
              <a:lnSpc>
                <a:spcPct val="90000"/>
              </a:lnSpc>
            </a:pPr>
            <a:r>
              <a:rPr lang="en-GB" altLang="zh-CN" sz="2800" dirty="0">
                <a:latin typeface="Calibri" panose="020F0502020204030204"/>
                <a:ea typeface="宋体" panose="02010600030101010101" pitchFamily="2" charset="-122"/>
                <a:cs typeface="Calibri" panose="020F0502020204030204"/>
              </a:rPr>
              <a:t>Law </a:t>
            </a:r>
            <a:endParaRPr lang="en-US" altLang="zh-CN" sz="2800" dirty="0">
              <a:latin typeface="Calibri" panose="020F0502020204030204"/>
              <a:ea typeface="宋体" panose="02010600030101010101" pitchFamily="2" charset="-122"/>
              <a:cs typeface="Calibri" panose="020F0502020204030204"/>
            </a:endParaRPr>
          </a:p>
          <a:p>
            <a:pPr>
              <a:lnSpc>
                <a:spcPct val="90000"/>
              </a:lnSpc>
            </a:pPr>
            <a:r>
              <a:rPr lang="en-GB" altLang="zh-CN" sz="2800" dirty="0">
                <a:latin typeface="Calibri" panose="020F0502020204030204"/>
                <a:ea typeface="宋体" panose="02010600030101010101" pitchFamily="2" charset="-122"/>
                <a:cs typeface="Calibri" panose="020F0502020204030204"/>
              </a:rPr>
              <a:t>Philosophy </a:t>
            </a:r>
            <a:endParaRPr lang="en-GB" altLang="zh-CN" sz="2800" dirty="0">
              <a:latin typeface="Calibri" panose="020F0502020204030204"/>
              <a:ea typeface="宋体" panose="02010600030101010101" pitchFamily="2" charset="-122"/>
              <a:cs typeface="Calibri" panose="020F0502020204030204"/>
            </a:endParaRPr>
          </a:p>
          <a:p>
            <a:pPr>
              <a:lnSpc>
                <a:spcPct val="90000"/>
              </a:lnSpc>
            </a:pPr>
            <a:r>
              <a:rPr lang="en-GB" altLang="zh-CN" sz="2800" dirty="0">
                <a:latin typeface="Calibri" panose="020F0502020204030204"/>
                <a:ea typeface="宋体" panose="02010600030101010101" pitchFamily="2" charset="-122"/>
                <a:cs typeface="Calibri" panose="020F0502020204030204"/>
              </a:rPr>
              <a:t>Politics and International Studies  </a:t>
            </a:r>
            <a:endParaRPr lang="en-GB" altLang="zh-CN" sz="2800" dirty="0">
              <a:latin typeface="Calibri" panose="020F0502020204030204"/>
              <a:ea typeface="宋体" panose="02010600030101010101" pitchFamily="2" charset="-122"/>
              <a:cs typeface="Calibri" panose="020F0502020204030204"/>
            </a:endParaRPr>
          </a:p>
          <a:p>
            <a:pPr>
              <a:lnSpc>
                <a:spcPct val="90000"/>
              </a:lnSpc>
            </a:pPr>
            <a:r>
              <a:rPr lang="en-GB" altLang="zh-CN" sz="2800" dirty="0">
                <a:latin typeface="Calibri" panose="020F0502020204030204"/>
                <a:ea typeface="宋体" panose="02010600030101010101" pitchFamily="2" charset="-122"/>
                <a:cs typeface="Calibri" panose="020F0502020204030204"/>
              </a:rPr>
              <a:t>Sociology  </a:t>
            </a:r>
            <a:endParaRPr lang="en-GB" altLang="zh-CN" sz="2800" dirty="0">
              <a:latin typeface="Calibri" panose="020F0502020204030204"/>
              <a:ea typeface="宋体" panose="02010600030101010101" pitchFamily="2" charset="-122"/>
              <a:cs typeface="Calibri" panose="020F0502020204030204"/>
            </a:endParaRPr>
          </a:p>
          <a:p>
            <a:pPr>
              <a:lnSpc>
                <a:spcPct val="90000"/>
              </a:lnSpc>
            </a:pPr>
            <a:r>
              <a:rPr lang="en-GB" altLang="zh-CN" sz="2800" dirty="0">
                <a:latin typeface="Calibri" panose="020F0502020204030204"/>
                <a:ea typeface="宋体" panose="02010600030101010101" pitchFamily="2" charset="-122"/>
                <a:cs typeface="Calibri" panose="020F0502020204030204"/>
              </a:rPr>
              <a:t>Warwick Business School</a:t>
            </a:r>
            <a:endParaRPr lang="en-GB" altLang="zh-CN" sz="2800" dirty="0">
              <a:latin typeface="Calibri" panose="020F0502020204030204"/>
              <a:ea typeface="宋体" panose="02010600030101010101" pitchFamily="2" charset="-122"/>
              <a:cs typeface="Calibri" panose="020F0502020204030204"/>
            </a:endParaRPr>
          </a:p>
          <a:p>
            <a:endParaRPr lang="en-GB" sz="2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10284" y="-31500"/>
            <a:ext cx="6943725" cy="1143000"/>
          </a:xfrm>
        </p:spPr>
        <p:txBody>
          <a:bodyPr/>
          <a:lstStyle/>
          <a:p>
            <a:pPr algn="l"/>
            <a:r>
              <a:rPr lang="en-GB" sz="3200" dirty="0" smtClean="0">
                <a:solidFill>
                  <a:schemeClr val="bg1"/>
                </a:solidFill>
              </a:rPr>
              <a:t>Social Sciences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 bwMode="auto">
          <a:xfrm>
            <a:off x="0" y="360000"/>
            <a:ext cx="6473618" cy="360000"/>
          </a:xfrm>
          <a:prstGeom prst="homePlate">
            <a:avLst/>
          </a:prstGeom>
          <a:solidFill>
            <a:srgbClr val="511C6C"/>
          </a:solidFill>
          <a:ln w="9525" cap="flat" cmpd="sng" algn="ctr">
            <a:solidFill>
              <a:srgbClr val="511C6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556792"/>
            <a:ext cx="8229600" cy="3714750"/>
          </a:xfrm>
        </p:spPr>
        <p:txBody>
          <a:bodyPr>
            <a:normAutofit fontScale="90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GB" sz="2800" dirty="0">
                <a:latin typeface="Calibri" panose="020F0502020204030204"/>
                <a:ea typeface="宋体" panose="02010600030101010101" pitchFamily="2" charset="-122"/>
                <a:cs typeface="Calibri" panose="020F0502020204030204"/>
              </a:rPr>
              <a:t>MSc Finance stream: Accounting &amp; Finance, Finance, Finance &amp; Economics, Financial Mathematics</a:t>
            </a:r>
            <a:endParaRPr lang="en-US" altLang="en-GB" sz="2800" dirty="0">
              <a:latin typeface="Calibri" panose="020F0502020204030204"/>
              <a:ea typeface="宋体" panose="02010600030101010101" pitchFamily="2" charset="-122"/>
              <a:cs typeface="Calibri" panose="020F0502020204030204"/>
            </a:endParaRPr>
          </a:p>
          <a:p>
            <a:pPr>
              <a:lnSpc>
                <a:spcPct val="90000"/>
              </a:lnSpc>
            </a:pPr>
            <a:r>
              <a:rPr lang="en-US" altLang="en-GB" sz="2800" dirty="0">
                <a:latin typeface="Calibri" panose="020F0502020204030204"/>
                <a:ea typeface="宋体" panose="02010600030101010101" pitchFamily="2" charset="-122"/>
                <a:cs typeface="Calibri" panose="020F0502020204030204"/>
              </a:rPr>
              <a:t>MSc Business: Finance &amp; Accounting, Leadership, Marketing</a:t>
            </a:r>
            <a:endParaRPr lang="en-US" altLang="en-GB" sz="2800" dirty="0">
              <a:latin typeface="Calibri" panose="020F0502020204030204"/>
              <a:ea typeface="宋体" panose="02010600030101010101" pitchFamily="2" charset="-122"/>
              <a:cs typeface="Calibri" panose="020F0502020204030204"/>
            </a:endParaRPr>
          </a:p>
          <a:p>
            <a:pPr>
              <a:lnSpc>
                <a:spcPct val="90000"/>
              </a:lnSpc>
            </a:pPr>
            <a:r>
              <a:rPr lang="en-US" altLang="zh-CN" sz="2800" dirty="0">
                <a:latin typeface="Calibri" panose="020F0502020204030204"/>
                <a:ea typeface="宋体" panose="02010600030101010101" pitchFamily="2" charset="-122"/>
                <a:cs typeface="Calibri" panose="020F0502020204030204"/>
              </a:rPr>
              <a:t>MSc Business Analytics</a:t>
            </a:r>
            <a:endParaRPr lang="en-US" altLang="zh-CN" sz="2800" dirty="0">
              <a:latin typeface="Calibri" panose="020F0502020204030204"/>
              <a:ea typeface="宋体" panose="02010600030101010101" pitchFamily="2" charset="-122"/>
              <a:cs typeface="Calibri" panose="020F0502020204030204"/>
            </a:endParaRPr>
          </a:p>
          <a:p>
            <a:pPr>
              <a:lnSpc>
                <a:spcPct val="90000"/>
              </a:lnSpc>
            </a:pPr>
            <a:r>
              <a:rPr lang="en-US" altLang="zh-CN" sz="2800" dirty="0">
                <a:latin typeface="Calibri" panose="020F0502020204030204"/>
                <a:ea typeface="宋体" panose="02010600030101010101" pitchFamily="2" charset="-122"/>
                <a:cs typeface="Calibri" panose="020F0502020204030204"/>
              </a:rPr>
              <a:t>MSc Human Resource Management &amp; Employment Relations</a:t>
            </a:r>
            <a:endParaRPr lang="en-US" altLang="zh-CN" sz="2800" dirty="0">
              <a:latin typeface="Calibri" panose="020F0502020204030204"/>
              <a:ea typeface="宋体" panose="02010600030101010101" pitchFamily="2" charset="-122"/>
              <a:cs typeface="Calibri" panose="020F0502020204030204"/>
            </a:endParaRPr>
          </a:p>
          <a:p>
            <a:pPr>
              <a:lnSpc>
                <a:spcPct val="90000"/>
              </a:lnSpc>
            </a:pPr>
            <a:r>
              <a:rPr lang="en-US" altLang="en-GB" sz="2800" dirty="0">
                <a:latin typeface="Calibri" panose="020F0502020204030204"/>
                <a:ea typeface="宋体" panose="02010600030101010101" pitchFamily="2" charset="-122"/>
                <a:cs typeface="Calibri" panose="020F0502020204030204"/>
              </a:rPr>
              <a:t>MSc International Business</a:t>
            </a:r>
            <a:endParaRPr lang="en-US" altLang="en-GB" sz="2800" dirty="0">
              <a:latin typeface="Calibri" panose="020F0502020204030204"/>
              <a:ea typeface="宋体" panose="02010600030101010101" pitchFamily="2" charset="-122"/>
              <a:cs typeface="Calibri" panose="020F0502020204030204"/>
            </a:endParaRPr>
          </a:p>
          <a:p>
            <a:pPr>
              <a:lnSpc>
                <a:spcPct val="90000"/>
              </a:lnSpc>
            </a:pPr>
            <a:r>
              <a:rPr lang="en-US" altLang="en-GB" sz="2800" dirty="0">
                <a:latin typeface="Calibri" panose="020F0502020204030204"/>
                <a:ea typeface="宋体" panose="02010600030101010101" pitchFamily="2" charset="-122"/>
                <a:cs typeface="Calibri" panose="020F0502020204030204"/>
              </a:rPr>
              <a:t>MSc Information Systems Management &amp; Innovation</a:t>
            </a:r>
            <a:endParaRPr lang="en-US" altLang="en-GB" sz="2800" dirty="0">
              <a:latin typeface="Calibri" panose="020F0502020204030204"/>
              <a:ea typeface="宋体" panose="02010600030101010101" pitchFamily="2" charset="-122"/>
              <a:cs typeface="Calibri" panose="020F0502020204030204"/>
            </a:endParaRPr>
          </a:p>
          <a:p>
            <a:pPr>
              <a:lnSpc>
                <a:spcPct val="90000"/>
              </a:lnSpc>
            </a:pPr>
            <a:r>
              <a:rPr lang="en-US" altLang="en-GB" sz="2800" dirty="0">
                <a:latin typeface="Calibri" panose="020F0502020204030204"/>
                <a:ea typeface="宋体" panose="02010600030101010101" pitchFamily="2" charset="-122"/>
                <a:cs typeface="Calibri" panose="020F0502020204030204"/>
              </a:rPr>
              <a:t>MSc Management</a:t>
            </a:r>
            <a:endParaRPr lang="en-US" altLang="en-GB" sz="2800" dirty="0">
              <a:latin typeface="Calibri" panose="020F0502020204030204"/>
              <a:ea typeface="宋体" panose="02010600030101010101" pitchFamily="2" charset="-122"/>
              <a:cs typeface="Calibri" panose="020F0502020204030204"/>
            </a:endParaRPr>
          </a:p>
          <a:p>
            <a:pPr>
              <a:lnSpc>
                <a:spcPct val="90000"/>
              </a:lnSpc>
            </a:pPr>
            <a:r>
              <a:rPr lang="en-US" altLang="en-GB" sz="2800" dirty="0">
                <a:latin typeface="Calibri" panose="020F0502020204030204"/>
                <a:ea typeface="宋体" panose="02010600030101010101" pitchFamily="2" charset="-122"/>
                <a:cs typeface="Calibri" panose="020F0502020204030204"/>
              </a:rPr>
              <a:t>MSc Marketing &amp; Strategy</a:t>
            </a:r>
            <a:endParaRPr lang="en-US" altLang="en-GB" sz="2800" dirty="0">
              <a:latin typeface="Calibri" panose="020F0502020204030204"/>
              <a:ea typeface="宋体" panose="02010600030101010101" pitchFamily="2" charset="-122"/>
              <a:cs typeface="Calibri" panose="020F0502020204030204"/>
            </a:endParaRPr>
          </a:p>
          <a:p>
            <a:endParaRPr lang="en-GB" sz="2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10284" y="-31500"/>
            <a:ext cx="6943725" cy="1143000"/>
          </a:xfrm>
        </p:spPr>
        <p:txBody>
          <a:bodyPr/>
          <a:lstStyle/>
          <a:p>
            <a:pPr algn="l"/>
            <a:r>
              <a:rPr lang="en-US" altLang="en-GB" sz="3200" dirty="0">
                <a:solidFill>
                  <a:schemeClr val="bg1"/>
                </a:solidFill>
              </a:rPr>
              <a:t>Warwick Business School</a:t>
            </a:r>
            <a:endParaRPr lang="en-US" altLang="en-GB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 bwMode="auto">
          <a:xfrm>
            <a:off x="0" y="360000"/>
            <a:ext cx="6473618" cy="360000"/>
          </a:xfrm>
          <a:prstGeom prst="homePlate">
            <a:avLst/>
          </a:prstGeom>
          <a:solidFill>
            <a:srgbClr val="511C6C"/>
          </a:solidFill>
          <a:ln w="9525" cap="flat" cmpd="sng" algn="ctr">
            <a:solidFill>
              <a:srgbClr val="511C6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556792"/>
            <a:ext cx="8229600" cy="37147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GB" altLang="zh-CN" sz="2800" dirty="0">
                <a:latin typeface="Calibri" panose="020F0502020204030204"/>
                <a:ea typeface="宋体" panose="02010600030101010101" pitchFamily="2" charset="-122"/>
                <a:cs typeface="Calibri" panose="020F0502020204030204"/>
              </a:rPr>
              <a:t>Engineering: Civil, Mechanical, Manufacturing, Electronic, Systems </a:t>
            </a:r>
            <a:endParaRPr lang="en-GB" altLang="zh-CN" sz="2800" dirty="0">
              <a:latin typeface="Calibri" panose="020F0502020204030204"/>
              <a:ea typeface="宋体" panose="02010600030101010101" pitchFamily="2" charset="-122"/>
              <a:cs typeface="Calibri" panose="020F0502020204030204"/>
            </a:endParaRPr>
          </a:p>
          <a:p>
            <a:pPr>
              <a:lnSpc>
                <a:spcPct val="90000"/>
              </a:lnSpc>
            </a:pPr>
            <a:r>
              <a:rPr lang="en-GB" altLang="zh-CN" sz="2800" dirty="0">
                <a:latin typeface="Calibri" panose="020F0502020204030204"/>
                <a:ea typeface="宋体" panose="02010600030101010101" pitchFamily="2" charset="-122"/>
                <a:cs typeface="Calibri" panose="020F0502020204030204"/>
              </a:rPr>
              <a:t>Warwick Manufacturing Group(WMG)</a:t>
            </a:r>
            <a:r>
              <a:rPr lang="en-US" altLang="en-GB" sz="2800" dirty="0">
                <a:latin typeface="Calibri" panose="020F0502020204030204"/>
                <a:ea typeface="宋体" panose="02010600030101010101" pitchFamily="2" charset="-122"/>
                <a:cs typeface="Calibri" panose="020F0502020204030204"/>
              </a:rPr>
              <a:t>: E-business, PPM, Logistics Management, International Trade...</a:t>
            </a:r>
            <a:r>
              <a:rPr lang="en-GB" altLang="zh-CN" sz="2800" dirty="0">
                <a:latin typeface="Calibri" panose="020F0502020204030204"/>
                <a:ea typeface="宋体" panose="02010600030101010101" pitchFamily="2" charset="-122"/>
                <a:cs typeface="Calibri" panose="020F0502020204030204"/>
              </a:rPr>
              <a:t> </a:t>
            </a:r>
            <a:endParaRPr lang="en-US" altLang="en-GB" sz="2800" dirty="0">
              <a:latin typeface="Calibri" panose="020F0502020204030204"/>
              <a:ea typeface="宋体" panose="02010600030101010101" pitchFamily="2" charset="-122"/>
              <a:cs typeface="Calibri" panose="020F0502020204030204"/>
            </a:endParaRPr>
          </a:p>
          <a:p>
            <a:pPr>
              <a:lnSpc>
                <a:spcPct val="90000"/>
              </a:lnSpc>
            </a:pPr>
            <a:r>
              <a:rPr lang="en-GB" altLang="zh-CN" sz="2800" dirty="0">
                <a:latin typeface="Calibri" panose="020F0502020204030204"/>
                <a:ea typeface="宋体" panose="02010600030101010101" pitchFamily="2" charset="-122"/>
                <a:cs typeface="Calibri" panose="020F0502020204030204"/>
              </a:rPr>
              <a:t>Chemistry </a:t>
            </a:r>
            <a:endParaRPr lang="en-GB" altLang="zh-CN" sz="2800" dirty="0">
              <a:latin typeface="Calibri" panose="020F0502020204030204"/>
              <a:ea typeface="宋体" panose="02010600030101010101" pitchFamily="2" charset="-122"/>
              <a:cs typeface="Calibri" panose="020F0502020204030204"/>
            </a:endParaRPr>
          </a:p>
          <a:p>
            <a:pPr>
              <a:lnSpc>
                <a:spcPct val="90000"/>
              </a:lnSpc>
            </a:pPr>
            <a:r>
              <a:rPr lang="en-GB" altLang="zh-CN" sz="2800" dirty="0">
                <a:latin typeface="Calibri" panose="020F0502020204030204"/>
                <a:ea typeface="宋体" panose="02010600030101010101" pitchFamily="2" charset="-122"/>
                <a:cs typeface="Calibri" panose="020F0502020204030204"/>
              </a:rPr>
              <a:t>Computer Science</a:t>
            </a:r>
            <a:endParaRPr lang="en-GB" altLang="zh-CN" sz="2800" dirty="0">
              <a:latin typeface="Calibri" panose="020F0502020204030204"/>
              <a:ea typeface="宋体" panose="02010600030101010101" pitchFamily="2" charset="-122"/>
              <a:cs typeface="Calibri" panose="020F0502020204030204"/>
            </a:endParaRPr>
          </a:p>
          <a:p>
            <a:pPr>
              <a:lnSpc>
                <a:spcPct val="90000"/>
              </a:lnSpc>
            </a:pPr>
            <a:r>
              <a:rPr lang="en-GB" altLang="zh-CN" sz="2800" dirty="0">
                <a:latin typeface="Calibri" panose="020F0502020204030204"/>
                <a:ea typeface="宋体" panose="02010600030101010101" pitchFamily="2" charset="-122"/>
                <a:cs typeface="Calibri" panose="020F0502020204030204"/>
              </a:rPr>
              <a:t>Life Sciences </a:t>
            </a:r>
            <a:endParaRPr lang="en-GB" altLang="zh-CN" sz="2800" dirty="0">
              <a:latin typeface="Calibri" panose="020F0502020204030204"/>
              <a:ea typeface="宋体" panose="02010600030101010101" pitchFamily="2" charset="-122"/>
              <a:cs typeface="Calibri" panose="020F0502020204030204"/>
            </a:endParaRPr>
          </a:p>
          <a:p>
            <a:pPr>
              <a:lnSpc>
                <a:spcPct val="90000"/>
              </a:lnSpc>
            </a:pPr>
            <a:r>
              <a:rPr lang="en-GB" altLang="zh-CN" sz="2800" dirty="0">
                <a:latin typeface="Calibri" panose="020F0502020204030204"/>
                <a:ea typeface="宋体" panose="02010600030101010101" pitchFamily="2" charset="-122"/>
                <a:cs typeface="Calibri" panose="020F0502020204030204"/>
              </a:rPr>
              <a:t>Mathematics and Statistics </a:t>
            </a:r>
            <a:endParaRPr lang="en-GB" altLang="zh-CN" sz="2800" dirty="0">
              <a:latin typeface="Calibri" panose="020F0502020204030204"/>
              <a:ea typeface="宋体" panose="02010600030101010101" pitchFamily="2" charset="-122"/>
              <a:cs typeface="Calibri" panose="020F0502020204030204"/>
            </a:endParaRPr>
          </a:p>
          <a:p>
            <a:pPr>
              <a:lnSpc>
                <a:spcPct val="90000"/>
              </a:lnSpc>
            </a:pPr>
            <a:r>
              <a:rPr lang="en-GB" altLang="zh-CN" sz="2800" dirty="0">
                <a:latin typeface="Calibri" panose="020F0502020204030204"/>
                <a:ea typeface="宋体" panose="02010600030101010101" pitchFamily="2" charset="-122"/>
                <a:cs typeface="Calibri" panose="020F0502020204030204"/>
              </a:rPr>
              <a:t>Physics </a:t>
            </a:r>
            <a:endParaRPr lang="en-GB" altLang="zh-CN" sz="2800" dirty="0">
              <a:latin typeface="Calibri" panose="020F0502020204030204"/>
              <a:ea typeface="宋体" panose="02010600030101010101" pitchFamily="2" charset="-122"/>
              <a:cs typeface="Calibri" panose="020F0502020204030204"/>
            </a:endParaRPr>
          </a:p>
          <a:p>
            <a:pPr>
              <a:lnSpc>
                <a:spcPct val="90000"/>
              </a:lnSpc>
            </a:pPr>
            <a:r>
              <a:rPr lang="en-GB" altLang="zh-CN" sz="2800" dirty="0">
                <a:latin typeface="Calibri" panose="020F0502020204030204"/>
                <a:ea typeface="宋体" panose="02010600030101010101" pitchFamily="2" charset="-122"/>
                <a:cs typeface="Calibri" panose="020F0502020204030204"/>
              </a:rPr>
              <a:t>Psychology </a:t>
            </a:r>
            <a:endParaRPr lang="en-GB" altLang="zh-CN" sz="2800" dirty="0">
              <a:latin typeface="Calibri" panose="020F0502020204030204"/>
              <a:ea typeface="宋体" panose="02010600030101010101" pitchFamily="2" charset="-122"/>
              <a:cs typeface="Calibri" panose="020F0502020204030204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10284" y="-31500"/>
            <a:ext cx="6943725" cy="1143000"/>
          </a:xfrm>
        </p:spPr>
        <p:txBody>
          <a:bodyPr/>
          <a:lstStyle/>
          <a:p>
            <a:pPr algn="l"/>
            <a:r>
              <a:rPr lang="en-GB" sz="3200" dirty="0" smtClean="0">
                <a:solidFill>
                  <a:schemeClr val="bg1"/>
                </a:solidFill>
              </a:rPr>
              <a:t>Science &amp; Engineering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3"/>
          <p:cNvSpPr/>
          <p:nvPr/>
        </p:nvSpPr>
        <p:spPr bwMode="auto">
          <a:xfrm>
            <a:off x="2699792" y="2348880"/>
            <a:ext cx="4536504" cy="3319483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23728" y="4221088"/>
            <a:ext cx="58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3600" b="1" dirty="0" smtClean="0">
                <a:solidFill>
                  <a:schemeClr val="bg1"/>
                </a:solidFill>
                <a:latin typeface="Myriad Pro" charset="0"/>
                <a:ea typeface="宋体" panose="02010600030101010101" pitchFamily="2" charset="-122"/>
              </a:rPr>
              <a:t>PG Study</a:t>
            </a:r>
            <a:endParaRPr lang="en-GB" altLang="zh-CN" sz="3600" b="1" dirty="0">
              <a:solidFill>
                <a:schemeClr val="bg1"/>
              </a:solidFill>
              <a:latin typeface="Myriad Pro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 bwMode="auto">
          <a:xfrm>
            <a:off x="5926" y="404664"/>
            <a:ext cx="5112000" cy="504016"/>
          </a:xfrm>
          <a:prstGeom prst="homePlate">
            <a:avLst/>
          </a:prstGeom>
          <a:solidFill>
            <a:srgbClr val="ADAD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b="1" dirty="0" smtClean="0">
                <a:solidFill>
                  <a:schemeClr val="bg1"/>
                </a:solidFill>
                <a:latin typeface="Calibri" panose="020F0502020204030204"/>
                <a:cs typeface="Calibri" panose="020F0502020204030204"/>
              </a:rPr>
              <a:t>PG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/>
                <a:cs typeface="Calibri" panose="020F0502020204030204"/>
              </a:rPr>
              <a:t> Entry Requirement</a:t>
            </a:r>
            <a:endParaRPr kumimoji="0" lang="en-GB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9512" y="1052736"/>
            <a:ext cx="8496944" cy="4292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SzPct val="75000"/>
              <a:buFont typeface="Arial" panose="020B0604020202020204"/>
              <a:buChar char="•"/>
            </a:pPr>
            <a:r>
              <a:rPr lang="en-GB" altLang="zh-CN" dirty="0">
                <a:solidFill>
                  <a:srgbClr val="000000"/>
                </a:solidFill>
                <a:latin typeface="Arial" panose="020B0604020202020204" pitchFamily="34" charset="0"/>
              </a:rPr>
              <a:t>Minimum of a second class honours degree (or equivalent)</a:t>
            </a:r>
            <a:endParaRPr lang="en-GB" altLang="zh-CN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lnSpc>
                <a:spcPct val="120000"/>
              </a:lnSpc>
              <a:buSzPct val="75000"/>
              <a:buFont typeface="Arial" panose="020B0604020202020204"/>
              <a:buChar char="•"/>
            </a:pPr>
            <a:r>
              <a:rPr lang="en-GB" altLang="zh-CN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English Requirement: </a:t>
            </a:r>
            <a:r>
              <a:rPr lang="en-GB" altLang="zh-CN" sz="2000" dirty="0" smtClean="0">
                <a:latin typeface="Arial" panose="020B0604020202020204" pitchFamily="34" charset="0"/>
                <a:ea typeface="宋体" panose="02010600030101010101" pitchFamily="2" charset="-122"/>
              </a:rPr>
              <a:t>IELTS: 6.5-7.5</a:t>
            </a:r>
            <a:endParaRPr lang="en-GB" altLang="zh-CN" sz="2000" dirty="0" smtClean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  <a:buSzPct val="75000"/>
            </a:pPr>
            <a:endParaRPr lang="en-GB" altLang="zh-CN" sz="2000" dirty="0" smtClean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eaLnBrk="1" hangingPunct="1">
              <a:lnSpc>
                <a:spcPct val="120000"/>
              </a:lnSpc>
              <a:buSzPct val="75000"/>
              <a:buFont typeface="Arial" panose="020B0604020202020204"/>
              <a:buChar char="•"/>
            </a:pPr>
            <a:r>
              <a:rPr lang="en-GB" altLang="zh-CN" sz="2000" dirty="0" smtClean="0">
                <a:latin typeface="Arial" panose="020B0604020202020204" pitchFamily="34" charset="0"/>
                <a:ea typeface="宋体" panose="02010600030101010101" pitchFamily="2" charset="-122"/>
              </a:rPr>
              <a:t>NO Pre-sessional English course for WBS</a:t>
            </a:r>
            <a:endParaRPr lang="en-GB" altLang="zh-CN" sz="2000" dirty="0" smtClean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eaLnBrk="1" hangingPunct="1">
              <a:lnSpc>
                <a:spcPct val="120000"/>
              </a:lnSpc>
              <a:buSzPct val="75000"/>
              <a:buFont typeface="Arial" panose="020B0604020202020204"/>
              <a:buChar char="•"/>
            </a:pPr>
            <a:r>
              <a:rPr lang="en-GB" altLang="zh-CN" sz="2000" dirty="0" smtClean="0">
                <a:latin typeface="Arial" panose="020B0604020202020204" pitchFamily="34" charset="0"/>
                <a:ea typeface="宋体" panose="02010600030101010101" pitchFamily="2" charset="-122"/>
              </a:rPr>
              <a:t>Students are suggested to confirm with department if they’d like to apply for Pre-sessional course</a:t>
            </a:r>
            <a:endParaRPr lang="en-GB" altLang="zh-CN" sz="2000" dirty="0" smtClean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  <a:buSzPct val="75000"/>
            </a:pPr>
            <a:endParaRPr lang="en-GB" altLang="zh-CN" sz="2000" dirty="0" smtClean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buSzPct val="75000"/>
            </a:pPr>
            <a:endParaRPr lang="en-GB" altLang="zh-CN" sz="2000" dirty="0" smtClean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buSzPct val="75000"/>
            </a:pPr>
            <a:r>
              <a:rPr lang="en-GB" altLang="zh-CN" sz="2000" b="1" dirty="0" smtClean="0">
                <a:solidFill>
                  <a:srgbClr val="B4153A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Do NOT apply with an @</a:t>
            </a:r>
            <a:r>
              <a:rPr lang="en-GB" altLang="zh-CN" sz="2000" b="1" dirty="0" err="1" smtClean="0">
                <a:solidFill>
                  <a:srgbClr val="B4153A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sogou.com</a:t>
            </a:r>
            <a:r>
              <a:rPr lang="en-GB" altLang="zh-CN" sz="2000" b="1" dirty="0" smtClean="0">
                <a:solidFill>
                  <a:srgbClr val="B4153A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 @163.com or @126.com email address!</a:t>
            </a:r>
            <a:endParaRPr lang="en-GB" altLang="zh-CN" sz="2000" b="1" dirty="0">
              <a:solidFill>
                <a:srgbClr val="B4153A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GB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 bwMode="auto">
          <a:xfrm>
            <a:off x="5926" y="404664"/>
            <a:ext cx="5112000" cy="504016"/>
          </a:xfrm>
          <a:prstGeom prst="homePlate">
            <a:avLst/>
          </a:prstGeom>
          <a:solidFill>
            <a:srgbClr val="ADAD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b="1" dirty="0" smtClean="0">
                <a:solidFill>
                  <a:schemeClr val="bg1"/>
                </a:solidFill>
                <a:latin typeface="Calibri" panose="020F0502020204030204"/>
                <a:cs typeface="Calibri" panose="020F0502020204030204"/>
              </a:rPr>
              <a:t>How to apply?</a:t>
            </a:r>
            <a:endParaRPr kumimoji="0" lang="en-GB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9512" y="1052736"/>
            <a:ext cx="849694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zh-CN" altLang="en-GB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3528" y="1412776"/>
            <a:ext cx="8172400" cy="4196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SzPct val="75000"/>
            </a:pPr>
            <a:r>
              <a:rPr lang="en-GB" altLang="zh-CN" sz="1800" b="1" dirty="0">
                <a:solidFill>
                  <a:srgbClr val="000000"/>
                </a:solidFill>
                <a:latin typeface="Arial" panose="020B0604020202020204" pitchFamily="34" charset="0"/>
              </a:rPr>
              <a:t>All applications made directly to the University online </a:t>
            </a:r>
            <a:r>
              <a:rPr lang="en-GB" altLang="zh-CN" sz="1800" b="1" dirty="0">
                <a:solidFill>
                  <a:srgbClr val="000000"/>
                </a:solidFill>
                <a:latin typeface="Arial" panose="020B0604020202020204" pitchFamily="34" charset="0"/>
                <a:hlinkClick r:id="rId1"/>
              </a:rPr>
              <a:t>www.warwick.ac.uk/go/pgapply</a:t>
            </a:r>
            <a:r>
              <a:rPr lang="en-GB" altLang="zh-CN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GB" altLang="zh-CN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SzPct val="75000"/>
              <a:buFontTx/>
              <a:buNone/>
            </a:pPr>
            <a:endParaRPr lang="en-GB" altLang="zh-CN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buSzPct val="75000"/>
              <a:buFont typeface="Arial" panose="020B0604020202020204"/>
              <a:buChar char="•"/>
            </a:pPr>
            <a:r>
              <a:rPr lang="en-GB" altLang="zh-CN" sz="1800" dirty="0">
                <a:solidFill>
                  <a:srgbClr val="000000"/>
                </a:solidFill>
                <a:latin typeface="Arial" panose="020B0604020202020204" pitchFamily="34" charset="0"/>
              </a:rPr>
              <a:t>Application fee of </a:t>
            </a:r>
            <a:r>
              <a:rPr lang="en-GB" altLang="zh-CN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£50 </a:t>
            </a:r>
            <a:r>
              <a:rPr lang="en-GB" altLang="zh-CN" sz="1800" dirty="0">
                <a:solidFill>
                  <a:srgbClr val="000000"/>
                </a:solidFill>
                <a:latin typeface="Arial" panose="020B0604020202020204" pitchFamily="34" charset="0"/>
              </a:rPr>
              <a:t>for online </a:t>
            </a:r>
            <a:r>
              <a:rPr lang="en-GB" altLang="zh-CN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application</a:t>
            </a:r>
            <a:endParaRPr lang="en-GB" altLang="zh-CN" sz="1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buSzPct val="75000"/>
              <a:buFont typeface="Arial" panose="020B0604020202020204"/>
              <a:buChar char="•"/>
            </a:pPr>
            <a:r>
              <a:rPr lang="en-GB" altLang="zh-CN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Decision </a:t>
            </a:r>
            <a:r>
              <a:rPr lang="en-GB" altLang="zh-CN" sz="1800" dirty="0">
                <a:solidFill>
                  <a:srgbClr val="000000"/>
                </a:solidFill>
                <a:latin typeface="Arial" panose="020B0604020202020204" pitchFamily="34" charset="0"/>
              </a:rPr>
              <a:t>normally made on PGT applications within 4 weeks (WBS and WMG can be up to 2 weeks) </a:t>
            </a:r>
            <a:endParaRPr lang="en-GB" altLang="zh-CN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buSzPct val="75000"/>
              <a:buFont typeface="Arial" panose="020B0604020202020204"/>
              <a:buChar char="•"/>
            </a:pPr>
            <a:r>
              <a:rPr lang="en-GB" altLang="zh-CN" sz="1800" dirty="0">
                <a:solidFill>
                  <a:srgbClr val="000000"/>
                </a:solidFill>
                <a:latin typeface="Arial" panose="020B0604020202020204" pitchFamily="34" charset="0"/>
              </a:rPr>
              <a:t>No </a:t>
            </a:r>
            <a:r>
              <a:rPr lang="en-US" altLang="zh-CN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‘</a:t>
            </a:r>
            <a:r>
              <a:rPr lang="en-GB" altLang="zh-CN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deadline</a:t>
            </a:r>
            <a:r>
              <a:rPr lang="en-US" altLang="zh-CN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’</a:t>
            </a:r>
            <a:r>
              <a:rPr lang="en-GB" altLang="zh-CN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zh-CN" sz="1800" dirty="0">
                <a:solidFill>
                  <a:srgbClr val="000000"/>
                </a:solidFill>
                <a:latin typeface="Arial" panose="020B0604020202020204" pitchFamily="34" charset="0"/>
              </a:rPr>
              <a:t>but applications should ideally be made by March / April</a:t>
            </a:r>
            <a:endParaRPr lang="en-GB" altLang="zh-CN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SzPct val="75000"/>
              <a:buFontTx/>
              <a:buNone/>
            </a:pPr>
            <a:endParaRPr lang="en-GB" altLang="zh-CN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SzPct val="75000"/>
              <a:buFontTx/>
              <a:buNone/>
            </a:pPr>
            <a:r>
              <a:rPr lang="en-GB" altLang="zh-CN" sz="1600" b="1" u="sng" dirty="0">
                <a:solidFill>
                  <a:srgbClr val="000000"/>
                </a:solidFill>
                <a:latin typeface="Arial" panose="020B0604020202020204" pitchFamily="34" charset="0"/>
              </a:rPr>
              <a:t>Documents required:</a:t>
            </a:r>
            <a:endParaRPr lang="en-GB" altLang="zh-CN" sz="1600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buSzPct val="75000"/>
              <a:buFont typeface="Arial" panose="020B0604020202020204"/>
              <a:buChar char="•"/>
            </a:pPr>
            <a:r>
              <a:rPr lang="en-GB" altLang="zh-CN" sz="1800" dirty="0">
                <a:solidFill>
                  <a:srgbClr val="000000"/>
                </a:solidFill>
                <a:latin typeface="Arial" panose="020B0604020202020204" pitchFamily="34" charset="0"/>
              </a:rPr>
              <a:t>2 academic references (unless student has been out of study for over 5 years)</a:t>
            </a:r>
            <a:endParaRPr lang="en-GB" altLang="zh-CN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buSzPct val="75000"/>
              <a:buFont typeface="Arial" panose="020B0604020202020204"/>
              <a:buChar char="•"/>
            </a:pPr>
            <a:r>
              <a:rPr lang="en-GB" altLang="zh-CN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transcripts </a:t>
            </a:r>
            <a:endParaRPr lang="en-GB" altLang="zh-CN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buSzPct val="75000"/>
              <a:buFont typeface="Arial" panose="020B0604020202020204"/>
              <a:buChar char="•"/>
            </a:pPr>
            <a:r>
              <a:rPr lang="en-GB" altLang="zh-CN" sz="1800" dirty="0">
                <a:solidFill>
                  <a:srgbClr val="000000"/>
                </a:solidFill>
                <a:latin typeface="Arial" panose="020B0604020202020204" pitchFamily="34" charset="0"/>
              </a:rPr>
              <a:t>English language test certificates </a:t>
            </a:r>
            <a:endParaRPr lang="en-GB" altLang="zh-CN" sz="1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buSzPct val="75000"/>
              <a:buFont typeface="Arial" panose="020B0604020202020204"/>
              <a:buChar char="•"/>
            </a:pPr>
            <a:r>
              <a:rPr lang="en-GB" altLang="zh-CN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Upload </a:t>
            </a:r>
            <a:r>
              <a:rPr lang="en-GB" altLang="zh-CN" sz="1800" dirty="0">
                <a:solidFill>
                  <a:srgbClr val="000000"/>
                </a:solidFill>
                <a:latin typeface="Arial" panose="020B0604020202020204" pitchFamily="34" charset="0"/>
              </a:rPr>
              <a:t>facility for supporting documents: </a:t>
            </a:r>
            <a:r>
              <a:rPr lang="en-GB" altLang="zh-CN" sz="1800" dirty="0">
                <a:latin typeface="Arial" panose="020B0604020202020204" pitchFamily="34" charset="0"/>
                <a:hlinkClick r:id="rId2"/>
              </a:rPr>
              <a:t>http://www2.warwick.ac.uk/study/postgraduate/apply/supportingdocuments</a:t>
            </a:r>
            <a:endParaRPr lang="en-GB" altLang="zh-CN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SzPct val="75000"/>
              <a:buFontTx/>
              <a:buNone/>
            </a:pPr>
            <a:endParaRPr lang="en-GB" altLang="zh-CN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SzPct val="75000"/>
              <a:buFontTx/>
              <a:buNone/>
            </a:pPr>
            <a:endParaRPr lang="en-GB" altLang="zh-CN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entagon 2"/>
          <p:cNvSpPr/>
          <p:nvPr/>
        </p:nvSpPr>
        <p:spPr bwMode="auto">
          <a:xfrm>
            <a:off x="0" y="404664"/>
            <a:ext cx="5292080" cy="432048"/>
          </a:xfrm>
          <a:prstGeom prst="homePlate">
            <a:avLst/>
          </a:prstGeom>
          <a:solidFill>
            <a:srgbClr val="F263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200" b="1" dirty="0" smtClean="0">
                <a:solidFill>
                  <a:schemeClr val="bg1"/>
                </a:solidFill>
                <a:latin typeface="+mj-lt"/>
              </a:rPr>
              <a:t>Scholarship</a:t>
            </a:r>
            <a:endParaRPr kumimoji="0" lang="en-GB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179512" y="1628800"/>
            <a:ext cx="8784976" cy="31115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endParaRPr lang="en-US" altLang="zh-CN" sz="2000" dirty="0" smtClean="0">
              <a:latin typeface="+mn-lt"/>
              <a:ea typeface="宋体" panose="02010600030101010101" pitchFamily="2" charset="-122"/>
            </a:endParaRPr>
          </a:p>
          <a:p>
            <a:r>
              <a:rPr lang="en-US" altLang="zh-CN" sz="2000" dirty="0" smtClean="0">
                <a:latin typeface="+mn-lt"/>
                <a:ea typeface="宋体" panose="02010600030101010101" pitchFamily="2" charset="-122"/>
              </a:rPr>
              <a:t>PGT:</a:t>
            </a:r>
            <a:endParaRPr lang="en-US" altLang="zh-CN" sz="2000" dirty="0" smtClean="0">
              <a:latin typeface="+mn-lt"/>
              <a:ea typeface="宋体" panose="02010600030101010101" pitchFamily="2" charset="-122"/>
            </a:endParaRPr>
          </a:p>
          <a:p>
            <a:r>
              <a:rPr lang="en-US" altLang="zh-CN" sz="2000" dirty="0" err="1" smtClean="0">
                <a:latin typeface="+mn-lt"/>
                <a:ea typeface="宋体" panose="02010600030101010101" pitchFamily="2" charset="-122"/>
              </a:rPr>
              <a:t>Lixiaoming</a:t>
            </a:r>
            <a:r>
              <a:rPr lang="en-US" altLang="zh-CN" sz="2000" dirty="0" smtClean="0">
                <a:latin typeface="+mn-lt"/>
                <a:ea typeface="宋体" panose="02010600030101010101" pitchFamily="2" charset="-122"/>
              </a:rPr>
              <a:t> Scholarship: 1*20,000 pound</a:t>
            </a:r>
            <a:endParaRPr lang="en-US" altLang="zh-CN" sz="2000" dirty="0" smtClean="0">
              <a:latin typeface="+mn-lt"/>
              <a:ea typeface="宋体" panose="02010600030101010101" pitchFamily="2" charset="-122"/>
            </a:endParaRPr>
          </a:p>
          <a:p>
            <a:r>
              <a:rPr lang="en-US" altLang="zh-CN" sz="2000" dirty="0" smtClean="0">
                <a:latin typeface="+mn-lt"/>
                <a:ea typeface="宋体" panose="02010600030101010101" pitchFamily="2" charset="-122"/>
              </a:rPr>
              <a:t>Departmental Scholarship (WBS, WMG, Chemistry, Life Science, Law, PAIS, Philosophy…)</a:t>
            </a:r>
            <a:endParaRPr lang="en-US" altLang="zh-CN" sz="2000" dirty="0" smtClean="0">
              <a:latin typeface="+mn-lt"/>
              <a:ea typeface="宋体" panose="02010600030101010101" pitchFamily="2" charset="-122"/>
            </a:endParaRPr>
          </a:p>
          <a:p>
            <a:endParaRPr lang="en-US" altLang="zh-CN" sz="2000" dirty="0">
              <a:latin typeface="+mn-lt"/>
              <a:ea typeface="宋体" panose="02010600030101010101" pitchFamily="2" charset="-122"/>
            </a:endParaRPr>
          </a:p>
          <a:p>
            <a:endParaRPr lang="en-US" altLang="zh-CN" sz="2000" dirty="0" smtClean="0">
              <a:latin typeface="+mn-lt"/>
              <a:ea typeface="宋体" panose="02010600030101010101" pitchFamily="2" charset="-122"/>
            </a:endParaRPr>
          </a:p>
          <a:p>
            <a:r>
              <a:rPr lang="en-US" altLang="zh-CN" sz="2000" dirty="0" smtClean="0">
                <a:latin typeface="+mn-lt"/>
                <a:ea typeface="宋体" panose="02010600030101010101" pitchFamily="2" charset="-122"/>
              </a:rPr>
              <a:t>PGR:</a:t>
            </a:r>
            <a:endParaRPr lang="en-US" altLang="zh-CN" sz="2000" dirty="0" smtClean="0">
              <a:latin typeface="+mn-lt"/>
              <a:ea typeface="宋体" panose="02010600030101010101" pitchFamily="2" charset="-122"/>
            </a:endParaRPr>
          </a:p>
          <a:p>
            <a:r>
              <a:rPr lang="en-US" altLang="zh-CN" sz="2000" dirty="0" smtClean="0">
                <a:latin typeface="+mn-lt"/>
                <a:ea typeface="宋体" panose="02010600030101010101" pitchFamily="2" charset="-122"/>
              </a:rPr>
              <a:t>Chancellor’s International Scholarship </a:t>
            </a:r>
            <a:r>
              <a:rPr lang="en-US" altLang="zh-CN" sz="1800" dirty="0" smtClean="0">
                <a:latin typeface="+mn-lt"/>
                <a:ea typeface="宋体" panose="02010600030101010101" pitchFamily="2" charset="-122"/>
              </a:rPr>
              <a:t>:25 full scholarship for overseas students</a:t>
            </a:r>
            <a:endParaRPr lang="en-US" altLang="zh-CN" sz="1800" dirty="0" smtClean="0">
              <a:latin typeface="+mn-lt"/>
              <a:ea typeface="宋体" panose="02010600030101010101" pitchFamily="2" charset="-122"/>
            </a:endParaRPr>
          </a:p>
          <a:p>
            <a:r>
              <a:rPr lang="en-US" altLang="zh-CN" sz="1800" dirty="0" smtClean="0">
                <a:latin typeface="+mn-lt"/>
                <a:ea typeface="宋体" panose="02010600030101010101" pitchFamily="2" charset="-122"/>
              </a:rPr>
              <a:t>China-Warwick Scholarship: 6-10 full scholarship</a:t>
            </a:r>
            <a:endParaRPr lang="en-US" altLang="zh-CN" sz="1800" dirty="0" smtClean="0">
              <a:latin typeface="+mn-lt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5733256"/>
            <a:ext cx="9144000" cy="10081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5536" y="3861048"/>
          <a:ext cx="6336196" cy="2574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0216"/>
                <a:gridCol w="5865980"/>
              </a:tblGrid>
              <a:tr h="0">
                <a:tc>
                  <a:txBody>
                    <a:bodyPr/>
                    <a:lstStyle/>
                    <a:p>
                      <a:pPr marL="0" indent="0">
                        <a:buFont typeface="Wingdings 2" panose="05020102010507070707" pitchFamily="18" charset="2"/>
                        <a:buNone/>
                      </a:pPr>
                      <a:r>
                        <a:rPr lang="en-GB" sz="2400" dirty="0" smtClean="0">
                          <a:solidFill>
                            <a:schemeClr val="bg1"/>
                          </a:solidFill>
                          <a:sym typeface="Wingdings 2" panose="05020102010507070707" pitchFamily="18" charset="2"/>
                        </a:rPr>
                        <a:t></a:t>
                      </a:r>
                      <a:endParaRPr lang="en-GB" sz="2400" b="0" dirty="0">
                        <a:solidFill>
                          <a:schemeClr val="bg1"/>
                        </a:solidFill>
                        <a:latin typeface="Wingdings 2" panose="05020102010507070707" pitchFamily="18" charset="2"/>
                        <a:ea typeface="BatangChe" panose="02030609000101010101" pitchFamily="49" charset="-127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Accommodation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>
                        <a:alpha val="80000"/>
                      </a:srgbClr>
                    </a:solidFill>
                  </a:tcPr>
                </a:tc>
              </a:tr>
              <a:tr h="5292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2400" dirty="0" smtClean="0">
                          <a:solidFill>
                            <a:schemeClr val="bg1"/>
                          </a:solidFill>
                          <a:sym typeface="Wingdings 2" panose="05020102010507070707" pitchFamily="18" charset="2"/>
                        </a:rPr>
                        <a:t></a:t>
                      </a:r>
                      <a:endParaRPr lang="en-GB" sz="2400" dirty="0" smtClean="0">
                        <a:solidFill>
                          <a:schemeClr val="bg1"/>
                        </a:solidFill>
                        <a:latin typeface="Wingdings 2" panose="05020102010507070707" pitchFamily="18" charset="2"/>
                        <a:ea typeface="BatangChe" panose="02030609000101010101" pitchFamily="49" charset="-127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Student Societies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&amp; sports Clubs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>
                        <a:alpha val="40000"/>
                      </a:srgbClr>
                    </a:solidFill>
                  </a:tcPr>
                </a:tc>
              </a:tr>
              <a:tr h="5292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2400" dirty="0" smtClean="0">
                          <a:solidFill>
                            <a:schemeClr val="bg1"/>
                          </a:solidFill>
                          <a:sym typeface="Wingdings 2" panose="05020102010507070707" pitchFamily="18" charset="2"/>
                        </a:rPr>
                        <a:t></a:t>
                      </a:r>
                      <a:endParaRPr lang="en-GB" sz="2400" dirty="0" smtClean="0">
                        <a:solidFill>
                          <a:schemeClr val="bg1"/>
                        </a:solidFill>
                        <a:latin typeface="Wingdings 2" panose="05020102010507070707" pitchFamily="18" charset="2"/>
                        <a:ea typeface="BatangChe" panose="02030609000101010101" pitchFamily="49" charset="-127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Jobs &amp; Careers 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>
                        <a:alpha val="80000"/>
                      </a:srgbClr>
                    </a:solidFill>
                  </a:tcPr>
                </a:tc>
              </a:tr>
              <a:tr h="5292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2400" dirty="0" smtClean="0">
                          <a:solidFill>
                            <a:schemeClr val="bg1"/>
                          </a:solidFill>
                          <a:sym typeface="Wingdings 2" panose="05020102010507070707" pitchFamily="18" charset="2"/>
                        </a:rPr>
                        <a:t></a:t>
                      </a:r>
                      <a:endParaRPr lang="en-GB" sz="2400" dirty="0" smtClean="0">
                        <a:solidFill>
                          <a:schemeClr val="bg1"/>
                        </a:solidFill>
                        <a:latin typeface="Wingdings 2" panose="05020102010507070707" pitchFamily="18" charset="2"/>
                        <a:ea typeface="BatangChe" panose="02030609000101010101" pitchFamily="49" charset="-127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Religious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Support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>
                        <a:alpha val="40000"/>
                      </a:srgbClr>
                    </a:solidFill>
                  </a:tcPr>
                </a:tc>
              </a:tr>
              <a:tr h="5292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2400" dirty="0" smtClean="0">
                          <a:solidFill>
                            <a:schemeClr val="bg1"/>
                          </a:solidFill>
                          <a:sym typeface="Wingdings 2" panose="05020102010507070707" pitchFamily="18" charset="2"/>
                        </a:rPr>
                        <a:t></a:t>
                      </a:r>
                      <a:endParaRPr lang="en-GB" sz="2400" dirty="0" smtClean="0">
                        <a:solidFill>
                          <a:schemeClr val="bg1"/>
                        </a:solidFill>
                        <a:latin typeface="Wingdings 2" panose="05020102010507070707" pitchFamily="18" charset="2"/>
                        <a:ea typeface="BatangChe" panose="02030609000101010101" pitchFamily="49" charset="-127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International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Community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Isosceles Triangle 3"/>
          <p:cNvSpPr/>
          <p:nvPr/>
        </p:nvSpPr>
        <p:spPr bwMode="auto">
          <a:xfrm>
            <a:off x="4788024" y="3861048"/>
            <a:ext cx="3744416" cy="2527395"/>
          </a:xfrm>
          <a:prstGeom prst="triangle">
            <a:avLst/>
          </a:prstGeom>
          <a:solidFill>
            <a:srgbClr val="511C6C"/>
          </a:solidFill>
          <a:ln w="9525" cap="flat" cmpd="sng" algn="ctr">
            <a:solidFill>
              <a:srgbClr val="511C6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4941168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</a:t>
            </a:r>
            <a:endParaRPr lang="en-GB" sz="3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Experience</a:t>
            </a:r>
            <a:endParaRPr lang="en-GB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5733256"/>
            <a:ext cx="9144000" cy="10081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5536" y="3212970"/>
          <a:ext cx="6336030" cy="3173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72"/>
                <a:gridCol w="5688124"/>
              </a:tblGrid>
              <a:tr h="828040">
                <a:tc>
                  <a:txBody>
                    <a:bodyPr/>
                    <a:lstStyle/>
                    <a:p>
                      <a:pPr marL="0" indent="0">
                        <a:buFont typeface="Wingdings 2" panose="05020102010507070707" pitchFamily="18" charset="2"/>
                        <a:buNone/>
                      </a:pPr>
                      <a:r>
                        <a:rPr lang="en-GB" sz="36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sym typeface="Wingdings 2" panose="05020102010507070707" pitchFamily="18" charset="2"/>
                        </a:rPr>
                        <a:t></a:t>
                      </a:r>
                      <a:endParaRPr lang="en-GB" sz="3600" b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BatangChe" panose="02030609000101010101" pitchFamily="49" charset="-127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About Warwick</a:t>
                      </a:r>
                      <a:endParaRPr lang="en-GB" sz="2800" dirty="0" smtClean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  <a:p>
                      <a:endParaRPr lang="en-GB" sz="2800" b="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>
                        <a:alpha val="80000"/>
                      </a:srgbClr>
                    </a:solidFill>
                  </a:tcPr>
                </a:tc>
              </a:tr>
              <a:tr h="6412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360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sym typeface="Wingdings 2" panose="05020102010507070707" pitchFamily="18" charset="2"/>
                        </a:rPr>
                        <a:t></a:t>
                      </a:r>
                      <a:endParaRPr lang="en-GB" sz="3600" dirty="0" smtClean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BatangChe" panose="02030609000101010101" pitchFamily="49" charset="-127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Faculties</a:t>
                      </a:r>
                      <a:r>
                        <a:rPr lang="en-GB" sz="2800" baseline="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 &amp; Courses</a:t>
                      </a:r>
                      <a:endParaRPr lang="en-GB" sz="28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>
                        <a:alpha val="40000"/>
                      </a:srgbClr>
                    </a:solidFill>
                  </a:tcPr>
                </a:tc>
              </a:tr>
              <a:tr h="6412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360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sym typeface="Wingdings 2" panose="05020102010507070707" pitchFamily="18" charset="2"/>
                        </a:rPr>
                        <a:t></a:t>
                      </a:r>
                      <a:endParaRPr lang="en-GB" sz="3600" dirty="0" smtClean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BatangChe" panose="02030609000101010101" pitchFamily="49" charset="-127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Entry Requirement</a:t>
                      </a:r>
                      <a:endParaRPr lang="en-GB" sz="28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>
                        <a:alpha val="80000"/>
                      </a:srgbClr>
                    </a:solidFill>
                  </a:tcPr>
                </a:tc>
              </a:tr>
              <a:tr h="9465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360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sym typeface="Wingdings 2" panose="05020102010507070707" pitchFamily="18" charset="2"/>
                        </a:rPr>
                        <a:t></a:t>
                      </a:r>
                      <a:endParaRPr lang="en-GB" sz="3600" dirty="0" smtClean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BatangChe" panose="02030609000101010101" pitchFamily="49" charset="-127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Life as a Warwick Student</a:t>
                      </a:r>
                      <a:endParaRPr lang="en-GB" sz="2800" dirty="0" smtClean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  <a:p>
                      <a:endParaRPr lang="en-GB" sz="28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Isosceles Triangle 3"/>
          <p:cNvSpPr/>
          <p:nvPr/>
        </p:nvSpPr>
        <p:spPr bwMode="auto">
          <a:xfrm>
            <a:off x="4788024" y="3212976"/>
            <a:ext cx="3888432" cy="3175467"/>
          </a:xfrm>
          <a:prstGeom prst="triangle">
            <a:avLst/>
          </a:prstGeom>
          <a:solidFill>
            <a:srgbClr val="511C6C"/>
          </a:solidFill>
          <a:ln w="9525" cap="flat" cmpd="sng" algn="ctr">
            <a:solidFill>
              <a:srgbClr val="511C6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0092" y="4175209"/>
            <a:ext cx="26642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endParaRPr lang="en-GB" sz="3200" dirty="0" smtClean="0">
              <a:solidFill>
                <a:schemeClr val="bg1"/>
              </a:solidFill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3200" dirty="0" smtClean="0">
                <a:solidFill>
                  <a:schemeClr val="bg1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topics </a:t>
            </a:r>
            <a:endParaRPr lang="en-GB" sz="3200" dirty="0" smtClean="0">
              <a:solidFill>
                <a:schemeClr val="bg1"/>
              </a:solidFill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3200" dirty="0" smtClean="0">
                <a:solidFill>
                  <a:schemeClr val="bg1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we will </a:t>
            </a:r>
            <a:endParaRPr lang="en-GB" sz="3200" dirty="0" smtClean="0">
              <a:solidFill>
                <a:schemeClr val="bg1"/>
              </a:solidFill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3200" dirty="0" smtClean="0">
                <a:solidFill>
                  <a:schemeClr val="bg1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cover </a:t>
            </a:r>
            <a:r>
              <a:rPr lang="en-US" altLang="zh-CN" sz="3200" dirty="0">
                <a:solidFill>
                  <a:schemeClr val="bg1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today</a:t>
            </a:r>
            <a:endParaRPr lang="en-GB" sz="3200" dirty="0">
              <a:solidFill>
                <a:schemeClr val="bg1"/>
              </a:solidFill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251520" y="3212976"/>
            <a:ext cx="5184576" cy="2376264"/>
          </a:xfrm>
          <a:prstGeom prst="rect">
            <a:avLst/>
          </a:prstGeom>
          <a:solidFill>
            <a:schemeClr val="bg1">
              <a:alpha val="5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GB" b="1" dirty="0" smtClean="0">
                <a:latin typeface="+mj-lt"/>
              </a:rPr>
              <a:t>Warwick has one of the largest and widest ranges of campus accommodation in the UK.</a:t>
            </a:r>
            <a:endParaRPr lang="en-GB" b="1" dirty="0" smtClean="0">
              <a:latin typeface="+mj-lt"/>
            </a:endParaRPr>
          </a:p>
          <a:p>
            <a:pPr eaLnBrk="0" hangingPunct="0"/>
            <a:r>
              <a:rPr lang="en-GB" b="1" dirty="0" smtClean="0">
                <a:latin typeface="+mj-lt"/>
              </a:rPr>
              <a:t>Halls of residence, flats and family housing are on campus, with support available for those living off-campus.</a:t>
            </a:r>
            <a:endParaRPr lang="en-GB" b="1" dirty="0">
              <a:latin typeface="+mj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Pentagon 3"/>
          <p:cNvSpPr/>
          <p:nvPr/>
        </p:nvSpPr>
        <p:spPr bwMode="auto">
          <a:xfrm>
            <a:off x="0" y="360000"/>
            <a:ext cx="3275856" cy="360040"/>
          </a:xfrm>
          <a:prstGeom prst="homePlate">
            <a:avLst/>
          </a:prstGeom>
          <a:solidFill>
            <a:srgbClr val="B4153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GB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Accommodation</a:t>
            </a:r>
            <a:endParaRPr kumimoji="0" lang="en-GB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153A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7" r="10866"/>
          <a:stretch>
            <a:fillRect/>
          </a:stretch>
        </p:blipFill>
        <p:spPr>
          <a:xfrm>
            <a:off x="6359083" y="260648"/>
            <a:ext cx="5400600" cy="576064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Pentagon 3"/>
          <p:cNvSpPr/>
          <p:nvPr/>
        </p:nvSpPr>
        <p:spPr bwMode="auto">
          <a:xfrm>
            <a:off x="0" y="360000"/>
            <a:ext cx="6379153" cy="360000"/>
          </a:xfrm>
          <a:prstGeom prst="homePlate">
            <a:avLst/>
          </a:prstGeom>
          <a:solidFill>
            <a:srgbClr val="B4153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90264"/>
            <a:ext cx="6245158" cy="699472"/>
          </a:xfrm>
        </p:spPr>
        <p:txBody>
          <a:bodyPr/>
          <a:lstStyle/>
          <a:p>
            <a:pPr algn="l"/>
            <a:r>
              <a:rPr lang="en-GB" sz="3200" dirty="0" smtClean="0">
                <a:solidFill>
                  <a:schemeClr val="bg1"/>
                </a:solidFill>
              </a:rPr>
              <a:t>Accommodation: the steps to take</a:t>
            </a:r>
            <a:endParaRPr lang="en-GB" sz="3200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9512" y="1772816"/>
          <a:ext cx="6694907" cy="3489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4058"/>
                <a:gridCol w="1351725"/>
                <a:gridCol w="1351725"/>
                <a:gridCol w="1342184"/>
                <a:gridCol w="1325215"/>
              </a:tblGrid>
              <a:tr h="743536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BEFORE YOU APPLY</a:t>
                      </a: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15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MA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</a:rPr>
                        <a:t>Y – </a:t>
                      </a:r>
                      <a:endParaRPr lang="en-GB" sz="1800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</a:rPr>
                        <a:t>JULY</a:t>
                      </a: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15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JULY – SEPTEMBER</a:t>
                      </a: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15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SEPTEMBER – OCTOBER</a:t>
                      </a: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15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OCTOBER ONWARDS</a:t>
                      </a: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153A"/>
                    </a:solidFill>
                  </a:tcPr>
                </a:tc>
              </a:tr>
              <a:tr h="56292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WHERE DO YOU</a:t>
                      </a:r>
                      <a:r>
                        <a:rPr lang="en-GB" sz="1200" b="1" baseline="0" dirty="0" smtClean="0">
                          <a:solidFill>
                            <a:schemeClr val="bg1"/>
                          </a:solidFill>
                        </a:rPr>
                        <a:t> WANT TO LIVE?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153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APPLICATION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153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OFFER &amp; CONTRACT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153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ARRIVAL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153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RENT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153A">
                        <a:alpha val="80000"/>
                      </a:srgbClr>
                    </a:solidFill>
                  </a:tcPr>
                </a:tc>
              </a:tr>
              <a:tr h="1943252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You</a:t>
                      </a:r>
                      <a:r>
                        <a:rPr lang="en-GB" sz="1400" baseline="0" dirty="0" smtClean="0">
                          <a:solidFill>
                            <a:schemeClr val="bg1"/>
                          </a:solidFill>
                        </a:rPr>
                        <a:t> are here!</a:t>
                      </a:r>
                      <a:endParaRPr lang="en-GB" sz="14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sz="14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400" baseline="0" dirty="0" smtClean="0">
                          <a:solidFill>
                            <a:schemeClr val="bg1"/>
                          </a:solidFill>
                        </a:rPr>
                        <a:t>What hall of residence are you looking for?</a:t>
                      </a:r>
                      <a:endParaRPr lang="en-GB" sz="14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sz="14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400" baseline="0" dirty="0" smtClean="0">
                          <a:solidFill>
                            <a:schemeClr val="bg1"/>
                          </a:solidFill>
                        </a:rPr>
                        <a:t>Explore the options</a:t>
                      </a:r>
                      <a:endParaRPr lang="en-GB" sz="1400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153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Complete your</a:t>
                      </a:r>
                      <a:r>
                        <a:rPr lang="en-GB" sz="1400" b="1" baseline="0" dirty="0" smtClean="0">
                          <a:solidFill>
                            <a:schemeClr val="bg1"/>
                          </a:solidFill>
                        </a:rPr>
                        <a:t> application before 31 July!</a:t>
                      </a:r>
                      <a:endParaRPr lang="en-GB" sz="1400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sz="14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400" baseline="0" dirty="0" smtClean="0">
                          <a:solidFill>
                            <a:schemeClr val="bg1"/>
                          </a:solidFill>
                        </a:rPr>
                        <a:t>Postgraduates</a:t>
                      </a:r>
                      <a:endParaRPr lang="en-GB" sz="14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400" baseline="0" dirty="0" smtClean="0">
                          <a:solidFill>
                            <a:schemeClr val="bg1"/>
                          </a:solidFill>
                        </a:rPr>
                        <a:t>Pay a £250 deposit to secure your place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153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When to expect your offer</a:t>
                      </a:r>
                      <a:endParaRPr lang="en-GB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Undergraduate</a:t>
                      </a:r>
                      <a:endParaRPr lang="en-GB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September</a:t>
                      </a:r>
                      <a:endParaRPr lang="en-GB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Postgraduate</a:t>
                      </a:r>
                      <a:endParaRPr lang="en-GB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August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153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Arrival date will depend on</a:t>
                      </a:r>
                      <a:r>
                        <a:rPr lang="en-GB" sz="1400" baseline="0" dirty="0" smtClean="0">
                          <a:solidFill>
                            <a:schemeClr val="bg1"/>
                          </a:solidFill>
                        </a:rPr>
                        <a:t> student type</a:t>
                      </a:r>
                      <a:endParaRPr lang="en-GB" sz="14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sz="14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153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First direct debit payment</a:t>
                      </a:r>
                      <a:r>
                        <a:rPr lang="en-GB" sz="1400" baseline="0" dirty="0" smtClean="0">
                          <a:solidFill>
                            <a:schemeClr val="bg1"/>
                          </a:solidFill>
                        </a:rPr>
                        <a:t> due on 25 October 2015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153A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352928" cy="57551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153A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 bwMode="auto">
          <a:xfrm>
            <a:off x="1" y="360000"/>
            <a:ext cx="5364088" cy="360000"/>
          </a:xfrm>
          <a:prstGeom prst="homePlate">
            <a:avLst/>
          </a:prstGeom>
          <a:solidFill>
            <a:srgbClr val="B4153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90264"/>
            <a:ext cx="5148064" cy="699472"/>
          </a:xfrm>
        </p:spPr>
        <p:txBody>
          <a:bodyPr/>
          <a:lstStyle/>
          <a:p>
            <a:pPr algn="l"/>
            <a:r>
              <a:rPr lang="en-GB" sz="3200" dirty="0" smtClean="0">
                <a:solidFill>
                  <a:schemeClr val="bg1"/>
                </a:solidFill>
              </a:rPr>
              <a:t>Off-campus accommodation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268760"/>
            <a:ext cx="57062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latin typeface="+mj-lt"/>
              </a:rPr>
              <a:t>University Managed</a:t>
            </a:r>
            <a:endParaRPr lang="en-GB" sz="1800" b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j-lt"/>
              </a:rPr>
              <a:t>Over 2000 properties available in the local area.</a:t>
            </a:r>
            <a:endParaRPr lang="en-GB" sz="1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j-lt"/>
              </a:rPr>
              <a:t>Properties are by popular bus routes with regular services.</a:t>
            </a:r>
            <a:endParaRPr lang="en-GB" sz="1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j-lt"/>
              </a:rPr>
              <a:t>No application fees.</a:t>
            </a:r>
            <a:endParaRPr lang="en-GB" sz="1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j-lt"/>
              </a:rPr>
              <a:t>Different let lengths available to meet students needs </a:t>
            </a:r>
            <a:endParaRPr lang="en-GB" sz="1800" dirty="0" smtClean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j-lt"/>
              </a:rPr>
              <a:t>UG: 42, 46 &amp; 48 week lets</a:t>
            </a:r>
            <a:endParaRPr lang="en-GB" sz="1800" dirty="0" smtClean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j-lt"/>
              </a:rPr>
              <a:t>PG: 42, 48 &amp; 50 week lets</a:t>
            </a:r>
            <a:endParaRPr lang="en-GB" sz="1800" dirty="0" smtClean="0">
              <a:latin typeface="+mj-lt"/>
            </a:endParaRPr>
          </a:p>
          <a:p>
            <a:endParaRPr lang="en-GB" sz="1800" dirty="0" smtClean="0">
              <a:latin typeface="+mj-lt"/>
            </a:endParaRPr>
          </a:p>
          <a:p>
            <a:r>
              <a:rPr lang="en-GB" sz="1800" b="1" dirty="0" smtClean="0">
                <a:latin typeface="+mj-lt"/>
              </a:rPr>
              <a:t>Private Sector</a:t>
            </a:r>
            <a:endParaRPr lang="en-GB" sz="1800" b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j-lt"/>
              </a:rPr>
              <a:t>Available in the surrounding areas.</a:t>
            </a:r>
            <a:endParaRPr lang="en-GB" sz="1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j-lt"/>
              </a:rPr>
              <a:t>Application fees are likely to apply.</a:t>
            </a:r>
            <a:endParaRPr lang="en-GB" sz="18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j-lt"/>
              </a:rPr>
              <a:t>You can use the Student Union to check rental agreements before you sign.</a:t>
            </a:r>
            <a:endParaRPr lang="en-GB" sz="1800" dirty="0" smtClean="0"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84612" y="265484"/>
            <a:ext cx="3069430" cy="5051610"/>
            <a:chOff x="6084612" y="265484"/>
            <a:chExt cx="3069430" cy="5051610"/>
          </a:xfrm>
          <a:effectLst>
            <a:glow rad="101600">
              <a:schemeClr val="bg1">
                <a:alpha val="60000"/>
              </a:schemeClr>
            </a:glow>
          </a:effectLst>
        </p:grpSpPr>
        <p:pic>
          <p:nvPicPr>
            <p:cNvPr id="5" name="Picture 11" descr="cv2lg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6084612" y="265484"/>
              <a:ext cx="3041777" cy="27809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13" descr="lm4l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02223" y="3046412"/>
              <a:ext cx="3051819" cy="22706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5" name="Picture 3" descr="M:\CCSG\AccommPhotos\P Codes\p1429  23 Allesley Old Road\Professional Photographs\23AllesleyOldRoadHouseFront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"/>
            <a:ext cx="5281818" cy="351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:\CCSG\AccommPhotos\P Codes\p1429  23 Allesley Old Road\Professional Photographs\23AllesleyOldRoadKitch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3"/>
          <a:stretch>
            <a:fillRect/>
          </a:stretch>
        </p:blipFill>
        <p:spPr bwMode="auto">
          <a:xfrm>
            <a:off x="4867797" y="0"/>
            <a:ext cx="5032795" cy="349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M:\CCSG\AccommPhotos\P Codes\p1429  23 Allesley Old Road\Professional Photographs\23AllesleyOldRoadBedroomTwel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9012"/>
            <a:ext cx="5011615" cy="333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:\CCSG\AccommPhotos\P Codes\p1429  23 Allesley Old Road\Professional Photographs\23AllesleyOldRoadLoun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797" y="3494383"/>
            <a:ext cx="5048581" cy="336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0112" y="5941367"/>
            <a:ext cx="486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j-lt"/>
              </a:rPr>
              <a:t>12 students £81-£86 a week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Pentagon 9"/>
          <p:cNvSpPr/>
          <p:nvPr/>
        </p:nvSpPr>
        <p:spPr bwMode="auto">
          <a:xfrm>
            <a:off x="1" y="360000"/>
            <a:ext cx="5364088" cy="360000"/>
          </a:xfrm>
          <a:prstGeom prst="homePlate">
            <a:avLst/>
          </a:prstGeom>
          <a:solidFill>
            <a:srgbClr val="B4153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Title 1"/>
          <p:cNvSpPr txBox="1"/>
          <p:nvPr/>
        </p:nvSpPr>
        <p:spPr bwMode="auto">
          <a:xfrm>
            <a:off x="0" y="152400"/>
            <a:ext cx="5148064" cy="699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3200" kern="0" smtClean="0">
                <a:solidFill>
                  <a:schemeClr val="bg1"/>
                </a:solidFill>
              </a:rPr>
              <a:t>Off-campus accommodation</a:t>
            </a:r>
            <a:endParaRPr lang="en-GB" sz="3200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1C6C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 bwMode="auto">
          <a:xfrm>
            <a:off x="0" y="366869"/>
            <a:ext cx="2555776" cy="360000"/>
          </a:xfrm>
          <a:prstGeom prst="homePlate">
            <a:avLst/>
          </a:prstGeom>
          <a:solidFill>
            <a:srgbClr val="511C6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0" y="193824"/>
            <a:ext cx="3059832" cy="642888"/>
          </a:xfrm>
        </p:spPr>
        <p:txBody>
          <a:bodyPr/>
          <a:lstStyle/>
          <a:p>
            <a:r>
              <a:rPr lang="en-GB" sz="3200" dirty="0" smtClean="0">
                <a:solidFill>
                  <a:schemeClr val="bg1"/>
                </a:solidFill>
              </a:rPr>
              <a:t>Budgeting</a:t>
            </a:r>
            <a:endParaRPr lang="en-GB" sz="32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51520" y="1340768"/>
          <a:ext cx="8280919" cy="43548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0305"/>
                <a:gridCol w="2070230"/>
                <a:gridCol w="1794199"/>
                <a:gridCol w="1656185"/>
              </a:tblGrid>
              <a:tr h="38522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Living cost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Cost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UG total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PG Total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/>
                    </a:solidFill>
                  </a:tcPr>
                </a:tc>
              </a:tr>
              <a:tr h="925536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Accommodation (on campus)</a:t>
                      </a:r>
                      <a:br>
                        <a:rPr lang="en-GB" sz="16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Accommodation (off campus)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chemeClr val="bg1"/>
                          </a:solidFill>
                          <a:effectLst/>
                        </a:rPr>
                        <a:t>£79 - £153 per week</a:t>
                      </a:r>
                      <a:br>
                        <a:rPr lang="nl-NL" sz="16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nl-NL" sz="1600" dirty="0">
                          <a:solidFill>
                            <a:schemeClr val="bg1"/>
                          </a:solidFill>
                          <a:effectLst/>
                        </a:rPr>
                        <a:t>£60 - £90 per week</a:t>
                      </a:r>
                      <a:endParaRPr lang="nl-NL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£3081 - £5967</a:t>
                      </a:r>
                      <a:b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£2340 - £3510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£5450 - £7650</a:t>
                      </a:r>
                      <a:br>
                        <a:rPr lang="en-GB" sz="16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£3000 - £4500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>
                        <a:alpha val="40000"/>
                      </a:srgbClr>
                    </a:solidFill>
                  </a:tcPr>
                </a:tc>
              </a:tr>
              <a:tr h="492818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Travel (public transport)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£100 per term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£300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£300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>
                        <a:alpha val="80000"/>
                      </a:srgbClr>
                    </a:solidFill>
                  </a:tcPr>
                </a:tc>
              </a:tr>
              <a:tr h="492818"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chemeClr val="bg1"/>
                          </a:solidFill>
                        </a:rPr>
                        <a:t>Food and general expenses</a:t>
                      </a:r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£50 - £80 per week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£1950 - £3120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£2500 - £4000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>
                        <a:alpha val="40000"/>
                      </a:srgbClr>
                    </a:solidFill>
                  </a:tcPr>
                </a:tc>
              </a:tr>
              <a:tr h="302867"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chemeClr val="bg1"/>
                          </a:solidFill>
                        </a:rPr>
                        <a:t>Books and materials</a:t>
                      </a:r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£450 per year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£450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£450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>
                        <a:alpha val="80000"/>
                      </a:srgbClr>
                    </a:solidFill>
                  </a:tcPr>
                </a:tc>
              </a:tr>
              <a:tr h="709177"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chemeClr val="bg1"/>
                          </a:solidFill>
                        </a:rPr>
                        <a:t>Clothing, including additional warm clothing</a:t>
                      </a:r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£450 per year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chemeClr val="bg1"/>
                          </a:solidFill>
                        </a:rPr>
                        <a:t>£450</a:t>
                      </a:r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£450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>
                        <a:alpha val="40000"/>
                      </a:srgbClr>
                    </a:solidFill>
                  </a:tcPr>
                </a:tc>
              </a:tr>
              <a:tr h="709177"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chemeClr val="bg1"/>
                          </a:solidFill>
                        </a:rPr>
                        <a:t>Entertainment, laundry, sports, general expenses</a:t>
                      </a:r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chemeClr val="bg1"/>
                          </a:solidFill>
                        </a:rPr>
                        <a:t>£35 per week</a:t>
                      </a:r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chemeClr val="bg1"/>
                          </a:solidFill>
                        </a:rPr>
                        <a:t>£1365</a:t>
                      </a:r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£1750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>
                        <a:alpha val="80000"/>
                      </a:srgbClr>
                    </a:solidFill>
                  </a:tcPr>
                </a:tc>
              </a:tr>
              <a:tr h="302867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Trips and holidays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£10 per week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chemeClr val="bg1"/>
                          </a:solidFill>
                        </a:rPr>
                        <a:t>£390</a:t>
                      </a:r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£500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C6C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0544" y="1772816"/>
            <a:ext cx="5122912" cy="3888432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r>
              <a:rPr lang="en-GB" altLang="zh-CN" sz="1800" dirty="0">
                <a:latin typeface="Calibri" panose="020F0502020204030204" pitchFamily="34" charset="0"/>
              </a:rPr>
              <a:t>Student newspapers, radio stations and TV channels</a:t>
            </a:r>
            <a:endParaRPr lang="en-GB" altLang="zh-CN" sz="1800" dirty="0">
              <a:latin typeface="Calibri" panose="020F0502020204030204" pitchFamily="34" charset="0"/>
            </a:endParaRPr>
          </a:p>
          <a:p>
            <a:endParaRPr lang="en-GB" altLang="zh-CN" sz="1800" dirty="0">
              <a:latin typeface="Calibri" panose="020F0502020204030204" pitchFamily="34" charset="0"/>
            </a:endParaRPr>
          </a:p>
          <a:p>
            <a:r>
              <a:rPr lang="en-GB" altLang="zh-CN" sz="1800" dirty="0">
                <a:latin typeface="Calibri" panose="020F0502020204030204" pitchFamily="34" charset="0"/>
              </a:rPr>
              <a:t> Many  student societies to get involved in (cultural to sporting to academic interest and debating)</a:t>
            </a:r>
            <a:endParaRPr lang="en-GB" altLang="zh-CN" sz="1800" dirty="0">
              <a:latin typeface="Calibri" panose="020F0502020204030204" pitchFamily="34" charset="0"/>
            </a:endParaRPr>
          </a:p>
          <a:p>
            <a:pPr lvl="1">
              <a:spcBef>
                <a:spcPct val="15000"/>
              </a:spcBef>
            </a:pPr>
            <a:r>
              <a:rPr lang="en-GB" altLang="zh-CN" sz="1800" dirty="0">
                <a:latin typeface="Calibri" panose="020F0502020204030204" pitchFamily="34" charset="0"/>
              </a:rPr>
              <a:t>Weekly socials</a:t>
            </a:r>
            <a:endParaRPr lang="en-GB" altLang="zh-CN" sz="1800" dirty="0">
              <a:latin typeface="Calibri" panose="020F0502020204030204" pitchFamily="34" charset="0"/>
            </a:endParaRPr>
          </a:p>
          <a:p>
            <a:pPr lvl="1">
              <a:spcBef>
                <a:spcPct val="15000"/>
              </a:spcBef>
            </a:pPr>
            <a:r>
              <a:rPr lang="en-GB" altLang="zh-CN" sz="1800" dirty="0">
                <a:latin typeface="Calibri" panose="020F0502020204030204" pitchFamily="34" charset="0"/>
              </a:rPr>
              <a:t>Regular events (tournaments, cultural nights)</a:t>
            </a:r>
            <a:endParaRPr lang="en-GB" altLang="zh-CN" sz="1800" dirty="0">
              <a:latin typeface="Calibri" panose="020F0502020204030204" pitchFamily="34" charset="0"/>
            </a:endParaRPr>
          </a:p>
          <a:p>
            <a:pPr lvl="1">
              <a:spcBef>
                <a:spcPct val="15000"/>
              </a:spcBef>
            </a:pPr>
            <a:r>
              <a:rPr lang="en-GB" altLang="zh-CN" sz="1800" dirty="0">
                <a:latin typeface="Calibri" panose="020F0502020204030204" pitchFamily="34" charset="0"/>
              </a:rPr>
              <a:t>Forums</a:t>
            </a:r>
            <a:endParaRPr lang="en-GB" altLang="zh-CN" sz="1800" dirty="0">
              <a:latin typeface="Calibri" panose="020F0502020204030204" pitchFamily="34" charset="0"/>
            </a:endParaRPr>
          </a:p>
          <a:p>
            <a:pPr lvl="1">
              <a:spcBef>
                <a:spcPct val="15000"/>
              </a:spcBef>
            </a:pPr>
            <a:endParaRPr lang="en-GB" altLang="zh-CN" sz="180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zh-CN" sz="1800" dirty="0">
                <a:latin typeface="Calibri" panose="020F0502020204030204" pitchFamily="34" charset="0"/>
              </a:rPr>
              <a:t>Theatre, cinema, sports facilities, bars &amp; cafes, club nights and live music</a:t>
            </a:r>
            <a:endParaRPr lang="en-GB" altLang="zh-CN" sz="1800" dirty="0">
              <a:latin typeface="Calibri" panose="020F0502020204030204" pitchFamily="34" charset="0"/>
            </a:endParaRPr>
          </a:p>
          <a:p>
            <a:pPr lvl="2"/>
            <a:endParaRPr lang="en-GB" altLang="zh-CN" sz="1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zh-CN" altLang="en-GB" sz="1800" dirty="0"/>
          </a:p>
          <a:p>
            <a:pPr lvl="2"/>
            <a:endParaRPr lang="en-GB" altLang="zh-CN" sz="1800" dirty="0">
              <a:latin typeface="Calibri" panose="020F0502020204030204" pitchFamily="34" charset="0"/>
            </a:endParaRPr>
          </a:p>
          <a:p>
            <a:pPr>
              <a:spcBef>
                <a:spcPct val="45000"/>
              </a:spcBef>
            </a:pPr>
            <a:endParaRPr lang="en-GB" altLang="zh-CN" sz="1800" dirty="0">
              <a:latin typeface="Calibri" panose="020F0502020204030204" pitchFamily="34" charset="0"/>
            </a:endParaRPr>
          </a:p>
          <a:p>
            <a:pPr>
              <a:buNone/>
            </a:pPr>
            <a:endParaRPr lang="en-GB" altLang="zh-CN" sz="1800" b="1" dirty="0">
              <a:latin typeface="Arial" panose="020B0604020202020204" pitchFamily="34" charset="0"/>
            </a:endParaRPr>
          </a:p>
          <a:p>
            <a:pPr>
              <a:buNone/>
            </a:pPr>
            <a:endParaRPr lang="en-GB" altLang="zh-CN" sz="1800" dirty="0">
              <a:latin typeface="Arial" panose="020B0604020202020204" pitchFamily="34" charset="0"/>
            </a:endParaRPr>
          </a:p>
          <a:p>
            <a:pPr>
              <a:buNone/>
            </a:pPr>
            <a:endParaRPr lang="en-GB" altLang="zh-CN" sz="1800" b="1" dirty="0">
              <a:latin typeface="Arial" panose="020B0604020202020204" pitchFamily="34" charset="0"/>
            </a:endParaRPr>
          </a:p>
          <a:p>
            <a:pPr>
              <a:buNone/>
            </a:pPr>
            <a:endParaRPr lang="en-GB" altLang="zh-CN" sz="1800" b="1" dirty="0">
              <a:latin typeface="Arial" panose="020B0604020202020204" pitchFamily="34" charset="0"/>
            </a:endParaRPr>
          </a:p>
          <a:p>
            <a:pPr>
              <a:buNone/>
            </a:pPr>
            <a:endParaRPr lang="en-GB" altLang="zh-CN" sz="18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zh-CN" sz="1800" b="1" dirty="0">
              <a:latin typeface="Myriad Pro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0" y="360000"/>
            <a:ext cx="2772000" cy="360000"/>
          </a:xfrm>
          <a:prstGeom prst="homePlate">
            <a:avLst/>
          </a:prstGeom>
          <a:solidFill>
            <a:srgbClr val="51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 smtClean="0"/>
              <a:t>Student Union</a:t>
            </a:r>
            <a:endParaRPr lang="en-GB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5649054"/>
            <a:ext cx="9144000" cy="10203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28338" y="4835768"/>
            <a:ext cx="3527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Student</a:t>
            </a:r>
            <a:endParaRPr lang="en-GB" sz="4000" dirty="0" smtClean="0">
              <a:solidFill>
                <a:schemeClr val="bg1"/>
              </a:solidFill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4000" dirty="0" smtClean="0">
                <a:solidFill>
                  <a:schemeClr val="bg1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Societies</a:t>
            </a:r>
            <a:endParaRPr lang="en-GB" sz="4000" dirty="0" smtClean="0">
              <a:solidFill>
                <a:schemeClr val="bg1"/>
              </a:solidFill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3106" y="2755463"/>
            <a:ext cx="4572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en-GB" altLang="zh-CN" dirty="0"/>
          </a:p>
        </p:txBody>
      </p:sp>
      <p:sp>
        <p:nvSpPr>
          <p:cNvPr id="4" name="矩形 3"/>
          <p:cNvSpPr/>
          <p:nvPr/>
        </p:nvSpPr>
        <p:spPr>
          <a:xfrm>
            <a:off x="323528" y="214583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endParaRPr lang="en-GB" altLang="zh-CN" sz="1800" dirty="0">
              <a:latin typeface="+mj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1334" y="2149131"/>
            <a:ext cx="67409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Cambria" panose="02040503050406030204" pitchFamily="18" charset="0"/>
              </a:rPr>
              <a:t>We have over 250 societies – the largest number of any Students' Union in the country!</a:t>
            </a:r>
            <a:endParaRPr lang="en-GB" altLang="zh-CN" b="1" dirty="0">
              <a:latin typeface="Cambria" panose="02040503050406030204" pitchFamily="18" charset="0"/>
            </a:endParaRPr>
          </a:p>
          <a:p>
            <a:endParaRPr lang="zh-CN" altLang="en-GB" b="1" dirty="0">
              <a:latin typeface="Cambria" panose="02040503050406030204" pitchFamily="18" charset="0"/>
            </a:endParaRPr>
          </a:p>
          <a:p>
            <a:endParaRPr lang="en-GB" altLang="zh-CN" b="1" dirty="0">
              <a:latin typeface="Cambria" panose="02040503050406030204" pitchFamily="18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655482" y="3264456"/>
          <a:ext cx="6132650" cy="314262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044834"/>
                <a:gridCol w="2042982"/>
                <a:gridCol w="2044834"/>
              </a:tblGrid>
              <a:tr h="6460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Academic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Activities &amp; Games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Campaigning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</a:tr>
              <a:tr h="6460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Cultural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Film &amp; Media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Food &amp; Drink</a:t>
                      </a:r>
                      <a:endParaRPr kumimoji="0" lang="en-GB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39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Hall Societies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Music Appreciation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Performance &amp; Theatre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</a:tr>
              <a:tr h="901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Religious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Welfare, Action &amp; Charity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0" name="Pentagon 2"/>
          <p:cNvSpPr/>
          <p:nvPr/>
        </p:nvSpPr>
        <p:spPr>
          <a:xfrm>
            <a:off x="-33114" y="424956"/>
            <a:ext cx="3885034" cy="476712"/>
          </a:xfrm>
          <a:prstGeom prst="homePlate">
            <a:avLst/>
          </a:prstGeom>
          <a:solidFill>
            <a:srgbClr val="51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 smtClean="0">
                <a:latin typeface="Cambria" panose="02040503050406030204" pitchFamily="18" charset="0"/>
              </a:rPr>
              <a:t>Student Societies</a:t>
            </a:r>
            <a:endParaRPr lang="en-GB" sz="3200" b="1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83968" y="2924944"/>
            <a:ext cx="4680520" cy="2520280"/>
          </a:xfrm>
          <a:solidFill>
            <a:schemeClr val="bg1">
              <a:alpha val="68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sz="1800" dirty="0" smtClean="0"/>
              <a:t>A </a:t>
            </a:r>
            <a:r>
              <a:rPr lang="en-GB" altLang="en-US" sz="1800" dirty="0"/>
              <a:t>training venue for 2012 Olympic </a:t>
            </a:r>
            <a:r>
              <a:rPr lang="en-GB" altLang="en-US" sz="1800" dirty="0" smtClean="0"/>
              <a:t>Games</a:t>
            </a:r>
            <a:endParaRPr lang="en-GB" altLang="en-US" sz="1800" dirty="0"/>
          </a:p>
          <a:p>
            <a:pPr>
              <a:lnSpc>
                <a:spcPct val="90000"/>
              </a:lnSpc>
            </a:pPr>
            <a:r>
              <a:rPr lang="en-GB" altLang="en-US" sz="1800" dirty="0"/>
              <a:t>Sports facilities include:</a:t>
            </a:r>
            <a:endParaRPr lang="en-GB" altLang="en-US" sz="1800" dirty="0"/>
          </a:p>
          <a:p>
            <a:pPr lvl="1">
              <a:lnSpc>
                <a:spcPct val="90000"/>
              </a:lnSpc>
              <a:buFont typeface="Wingdings 3" panose="05040102010807070707" pitchFamily="18" charset="2"/>
              <a:buChar char="u"/>
            </a:pPr>
            <a:r>
              <a:rPr lang="en-GB" altLang="en-US" sz="1800" dirty="0" smtClean="0"/>
              <a:t> 60 </a:t>
            </a:r>
            <a:r>
              <a:rPr lang="en-GB" altLang="en-US" sz="1800" dirty="0"/>
              <a:t>acres of playing fields</a:t>
            </a:r>
            <a:endParaRPr lang="en-GB" altLang="en-US" sz="1800" dirty="0"/>
          </a:p>
          <a:p>
            <a:pPr lvl="1">
              <a:lnSpc>
                <a:spcPct val="90000"/>
              </a:lnSpc>
              <a:buFont typeface="Wingdings 3" panose="05040102010807070707" pitchFamily="18" charset="2"/>
              <a:buChar char="u"/>
            </a:pPr>
            <a:r>
              <a:rPr lang="en-GB" altLang="en-US" sz="1800" dirty="0"/>
              <a:t> State of the art indoor Tennis Centre</a:t>
            </a:r>
            <a:endParaRPr lang="en-GB" altLang="en-US" sz="1800" dirty="0"/>
          </a:p>
          <a:p>
            <a:pPr lvl="1">
              <a:lnSpc>
                <a:spcPct val="90000"/>
              </a:lnSpc>
              <a:buFont typeface="Wingdings 3" panose="05040102010807070707" pitchFamily="18" charset="2"/>
              <a:buChar char="u"/>
            </a:pPr>
            <a:r>
              <a:rPr lang="en-GB" altLang="en-US" sz="1800" dirty="0"/>
              <a:t> Olympic standard Athletics track</a:t>
            </a:r>
            <a:endParaRPr lang="en-GB" altLang="en-US" sz="1800" dirty="0"/>
          </a:p>
          <a:p>
            <a:pPr lvl="1">
              <a:lnSpc>
                <a:spcPct val="90000"/>
              </a:lnSpc>
              <a:buFont typeface="Wingdings 3" panose="05040102010807070707" pitchFamily="18" charset="2"/>
              <a:buChar char="u"/>
            </a:pPr>
            <a:r>
              <a:rPr lang="en-GB" altLang="en-US" sz="1800" dirty="0" smtClean="0"/>
              <a:t> Sports </a:t>
            </a:r>
            <a:r>
              <a:rPr lang="en-GB" altLang="en-US" sz="1800" dirty="0"/>
              <a:t>Centre with Swimming Pool,</a:t>
            </a:r>
            <a:endParaRPr lang="en-GB" altLang="en-US" sz="1800" dirty="0"/>
          </a:p>
          <a:p>
            <a:pPr lvl="1">
              <a:lnSpc>
                <a:spcPct val="90000"/>
              </a:lnSpc>
              <a:buFont typeface="Wingdings 3" panose="05040102010807070707" pitchFamily="18" charset="2"/>
              <a:buChar char="u"/>
            </a:pPr>
            <a:r>
              <a:rPr lang="en-GB" altLang="en-US" sz="1800" dirty="0" smtClean="0"/>
              <a:t> Sports </a:t>
            </a:r>
            <a:r>
              <a:rPr lang="en-GB" altLang="en-US" sz="1800" dirty="0"/>
              <a:t>Halls, Fitness Suite and Bear </a:t>
            </a:r>
            <a:r>
              <a:rPr lang="en-GB" altLang="en-US" sz="1800" dirty="0" smtClean="0"/>
              <a:t>  </a:t>
            </a:r>
            <a:endParaRPr lang="en-GB" altLang="en-US" sz="1800" dirty="0" smtClean="0"/>
          </a:p>
          <a:p>
            <a:pPr marL="457200" lvl="1" indent="0">
              <a:lnSpc>
                <a:spcPct val="90000"/>
              </a:lnSpc>
              <a:buNone/>
            </a:pPr>
            <a:r>
              <a:rPr lang="en-GB" altLang="en-US" sz="1800" dirty="0"/>
              <a:t> </a:t>
            </a:r>
            <a:r>
              <a:rPr lang="en-GB" altLang="en-US" sz="1800" dirty="0" smtClean="0"/>
              <a:t>      Rock  </a:t>
            </a:r>
            <a:r>
              <a:rPr lang="en-GB" altLang="en-US" sz="1800" dirty="0"/>
              <a:t>Climbing Centre</a:t>
            </a:r>
            <a:endParaRPr lang="en-GB" altLang="en-US" sz="1800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4" name="Pentagon 3"/>
          <p:cNvSpPr/>
          <p:nvPr/>
        </p:nvSpPr>
        <p:spPr>
          <a:xfrm>
            <a:off x="0" y="360000"/>
            <a:ext cx="1512000" cy="360000"/>
          </a:xfrm>
          <a:prstGeom prst="homePlate">
            <a:avLst/>
          </a:prstGeom>
          <a:solidFill>
            <a:srgbClr val="51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 smtClean="0"/>
              <a:t>Sport</a:t>
            </a:r>
            <a:endParaRPr lang="en-GB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entagon 3"/>
          <p:cNvSpPr/>
          <p:nvPr/>
        </p:nvSpPr>
        <p:spPr bwMode="auto">
          <a:xfrm>
            <a:off x="0" y="360000"/>
            <a:ext cx="4572000" cy="360000"/>
          </a:xfrm>
          <a:prstGeom prst="homePlate">
            <a:avLst/>
          </a:prstGeom>
          <a:solidFill>
            <a:srgbClr val="511C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0" y="-31500"/>
            <a:ext cx="8229600" cy="1143000"/>
          </a:xfrm>
        </p:spPr>
        <p:txBody>
          <a:bodyPr/>
          <a:lstStyle/>
          <a:p>
            <a:pPr algn="l"/>
            <a:r>
              <a:rPr lang="en-GB" sz="3200" dirty="0" smtClean="0">
                <a:solidFill>
                  <a:schemeClr val="bg1"/>
                </a:solidFill>
              </a:rPr>
              <a:t>Work during your studies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4"/>
          <p:cNvSpPr txBox="1"/>
          <p:nvPr/>
        </p:nvSpPr>
        <p:spPr bwMode="auto">
          <a:xfrm>
            <a:off x="179512" y="2852936"/>
            <a:ext cx="3168352" cy="262914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1800" b="1" kern="0" dirty="0" smtClean="0"/>
              <a:t>Jobs can include</a:t>
            </a:r>
            <a:endParaRPr lang="en-GB" sz="1800" b="1" kern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kern="0" dirty="0" smtClean="0"/>
              <a:t>Student Union positions</a:t>
            </a:r>
            <a:endParaRPr lang="en-GB" sz="1800" kern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kern="0" dirty="0" smtClean="0"/>
              <a:t>Calling campaigns</a:t>
            </a:r>
            <a:endParaRPr lang="en-GB" sz="1800" kern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kern="0" dirty="0" smtClean="0"/>
              <a:t>Warwick Welcome Service</a:t>
            </a:r>
            <a:endParaRPr lang="en-GB" sz="1800" kern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kern="0" dirty="0" smtClean="0"/>
              <a:t>Academic Departments</a:t>
            </a:r>
            <a:endParaRPr lang="en-GB" sz="1800" kern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kern="0" dirty="0" smtClean="0"/>
              <a:t>Warwick Arts Centre</a:t>
            </a:r>
            <a:endParaRPr lang="en-GB" sz="1800" kern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kern="0" dirty="0" smtClean="0"/>
              <a:t>Local employers outside of the University</a:t>
            </a:r>
            <a:endParaRPr lang="en-GB" sz="1800" kern="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1600" y="3645024"/>
            <a:ext cx="7056784" cy="1296144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7030A0"/>
                </a:solidFill>
              </a:rPr>
              <a:t>QUIZ TIME!</a:t>
            </a:r>
            <a:endParaRPr lang="en-US" sz="6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1C6C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3"/>
            <a:ext cx="9144000" cy="6858000"/>
          </a:xfrm>
          <a:prstGeom prst="rect">
            <a:avLst/>
          </a:prstGeom>
        </p:spPr>
      </p:pic>
      <p:sp>
        <p:nvSpPr>
          <p:cNvPr id="4" name="Pentagon 3"/>
          <p:cNvSpPr/>
          <p:nvPr/>
        </p:nvSpPr>
        <p:spPr bwMode="auto">
          <a:xfrm>
            <a:off x="0" y="360000"/>
            <a:ext cx="3240000" cy="360000"/>
          </a:xfrm>
          <a:prstGeom prst="homePlate">
            <a:avLst/>
          </a:prstGeom>
          <a:solidFill>
            <a:srgbClr val="511C6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836712"/>
            <a:ext cx="5622264" cy="4824536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 smtClean="0"/>
              <a:t>Warwick graduates are amongst the most sought after by top employers!</a:t>
            </a:r>
            <a:endParaRPr lang="en-GB" sz="1800" b="1" dirty="0" smtClean="0"/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1800" dirty="0" smtClean="0"/>
              <a:t>The Student Careers and Skills department supports your work skills and learning throughout your whole student experience.</a:t>
            </a:r>
            <a:endParaRPr lang="en-GB" sz="1800" dirty="0" smtClean="0"/>
          </a:p>
          <a:p>
            <a:pPr marL="1168400"/>
            <a:r>
              <a:rPr lang="en-GB" sz="1800" dirty="0" smtClean="0"/>
              <a:t>Develop your skills</a:t>
            </a:r>
            <a:endParaRPr lang="en-GB" sz="1800" dirty="0" smtClean="0"/>
          </a:p>
          <a:p>
            <a:pPr marL="1168400"/>
            <a:r>
              <a:rPr lang="en-GB" sz="1800" dirty="0" smtClean="0"/>
              <a:t>One to one career consultations</a:t>
            </a:r>
            <a:endParaRPr lang="en-GB" sz="1800" dirty="0" smtClean="0"/>
          </a:p>
          <a:p>
            <a:pPr marL="1168400"/>
            <a:r>
              <a:rPr lang="en-GB" sz="1800" dirty="0" smtClean="0"/>
              <a:t>Advice on CV’s applications and interviews</a:t>
            </a:r>
            <a:endParaRPr lang="en-GB" sz="1800" dirty="0" smtClean="0"/>
          </a:p>
          <a:p>
            <a:pPr marL="1168400"/>
            <a:r>
              <a:rPr lang="en-GB" sz="1800" dirty="0" smtClean="0"/>
              <a:t>Vacancies database for researching jobs, employers and sectors</a:t>
            </a:r>
            <a:endParaRPr lang="en-GB" sz="1800" dirty="0" smtClean="0"/>
          </a:p>
          <a:p>
            <a:pPr marL="1168400"/>
            <a:r>
              <a:rPr lang="en-GB" sz="1800" dirty="0" smtClean="0"/>
              <a:t>Internships and volunteering opportunities</a:t>
            </a:r>
            <a:endParaRPr lang="en-GB" sz="1800" dirty="0" smtClean="0"/>
          </a:p>
          <a:p>
            <a:pPr marL="1168400"/>
            <a:r>
              <a:rPr lang="en-GB" sz="1800" dirty="0" smtClean="0"/>
              <a:t>Student careers and skills events, careers fairs and workshops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b="1" dirty="0" smtClean="0"/>
              <a:t>We prepare graduates for jobs that do not yet exist, who will have to solve problems we do not yet know about.</a:t>
            </a:r>
            <a:endParaRPr lang="en-GB" sz="1800" b="1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0" y="-31500"/>
            <a:ext cx="4716016" cy="1143000"/>
          </a:xfrm>
        </p:spPr>
        <p:txBody>
          <a:bodyPr/>
          <a:lstStyle/>
          <a:p>
            <a:pPr algn="l"/>
            <a:r>
              <a:rPr lang="en-GB" sz="3200" dirty="0" smtClean="0">
                <a:solidFill>
                  <a:schemeClr val="bg1"/>
                </a:solidFill>
              </a:rPr>
              <a:t>Career support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6104" y="3284984"/>
            <a:ext cx="2923728" cy="2308324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latin typeface="+mj-lt"/>
              </a:rPr>
              <a:t>International Office support</a:t>
            </a:r>
            <a:endParaRPr lang="en-GB" sz="1800" b="1" dirty="0" smtClean="0">
              <a:latin typeface="+mj-lt"/>
            </a:endParaRPr>
          </a:p>
          <a:p>
            <a:endParaRPr lang="en-GB" sz="18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j-lt"/>
              </a:rPr>
              <a:t>Student experience</a:t>
            </a:r>
            <a:endParaRPr lang="en-GB" sz="18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j-lt"/>
              </a:rPr>
              <a:t>Immigration advice</a:t>
            </a:r>
            <a:endParaRPr lang="en-GB" sz="18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j-lt"/>
              </a:rPr>
              <a:t>Programmes and Student exchange team</a:t>
            </a:r>
            <a:endParaRPr lang="en-GB" sz="18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j-lt"/>
              </a:rPr>
              <a:t>Student Recruitment Team</a:t>
            </a:r>
            <a:endParaRPr lang="en-GB" sz="18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104" y="1908460"/>
            <a:ext cx="2923728" cy="1200329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latin typeface="+mj-lt"/>
              </a:rPr>
              <a:t>University-wide events</a:t>
            </a:r>
            <a:endParaRPr lang="en-GB" sz="1800" b="1" dirty="0" smtClean="0">
              <a:latin typeface="+mj-lt"/>
            </a:endParaRPr>
          </a:p>
          <a:p>
            <a:endParaRPr lang="en-GB" sz="18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j-lt"/>
              </a:rPr>
              <a:t>One World Week</a:t>
            </a:r>
            <a:endParaRPr lang="en-GB" sz="18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j-lt"/>
              </a:rPr>
              <a:t>Go Global</a:t>
            </a:r>
            <a:endParaRPr lang="en-GB" sz="1800" dirty="0">
              <a:latin typeface="+mj-lt"/>
            </a:endParaRPr>
          </a:p>
        </p:txBody>
      </p:sp>
      <p:sp>
        <p:nvSpPr>
          <p:cNvPr id="7" name="Pentagon 6"/>
          <p:cNvSpPr/>
          <p:nvPr/>
        </p:nvSpPr>
        <p:spPr bwMode="auto">
          <a:xfrm>
            <a:off x="0" y="360000"/>
            <a:ext cx="4716016" cy="360000"/>
          </a:xfrm>
          <a:prstGeom prst="homePlate">
            <a:avLst/>
          </a:prstGeom>
          <a:solidFill>
            <a:srgbClr val="511C6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31649"/>
            <a:ext cx="7772400" cy="1066800"/>
          </a:xfrm>
        </p:spPr>
        <p:txBody>
          <a:bodyPr/>
          <a:lstStyle/>
          <a:p>
            <a:pPr algn="l"/>
            <a:r>
              <a:rPr lang="en-GB" sz="3200" dirty="0" smtClean="0">
                <a:solidFill>
                  <a:schemeClr val="bg1"/>
                </a:solidFill>
              </a:rPr>
              <a:t>International Community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672" y="908720"/>
            <a:ext cx="6192688" cy="4049395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mbria" panose="02040503050406030204" pitchFamily="18" charset="0"/>
              </a:rPr>
              <a:t>Thank you!</a:t>
            </a:r>
            <a:endParaRPr lang="en-GB" dirty="0" smtClean="0">
              <a:latin typeface="Cambria" panose="02040503050406030204" pitchFamily="18" charset="0"/>
            </a:endParaRPr>
          </a:p>
          <a:p>
            <a:endParaRPr lang="en-GB" dirty="0" smtClean="0">
              <a:latin typeface="Cambria" panose="02040503050406030204" pitchFamily="18" charset="0"/>
            </a:endParaRPr>
          </a:p>
          <a:p>
            <a:r>
              <a:rPr lang="en-GB" dirty="0" smtClean="0">
                <a:latin typeface="Cambria" panose="02040503050406030204" pitchFamily="18" charset="0"/>
              </a:rPr>
              <a:t>Any Questions?</a:t>
            </a:r>
            <a:endParaRPr lang="en-GB" dirty="0" smtClean="0">
              <a:latin typeface="Cambria" panose="02040503050406030204" pitchFamily="18" charset="0"/>
            </a:endParaRPr>
          </a:p>
          <a:p>
            <a:endParaRPr lang="en-GB" dirty="0" smtClean="0"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zh-CN" sz="2600" b="1" u="sng" dirty="0">
                <a:latin typeface="Cambria" panose="02040503050406030204" pitchFamily="18" charset="0"/>
              </a:rPr>
              <a:t>Please contact:</a:t>
            </a:r>
            <a:endParaRPr lang="en-GB" altLang="zh-CN" sz="2600" b="1" u="sng" dirty="0"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zh-CN" b="1" dirty="0"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zh-CN" b="1" dirty="0">
                <a:latin typeface="Cambria" panose="02040503050406030204" pitchFamily="18" charset="0"/>
              </a:rPr>
              <a:t>Warwick Beijing Office</a:t>
            </a:r>
            <a:endParaRPr lang="en-GB" altLang="zh-CN" b="1" dirty="0"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000" dirty="0">
                <a:latin typeface="Cambria" panose="02040503050406030204" pitchFamily="18" charset="0"/>
              </a:rPr>
              <a:t>Email: China@warwick.ac.uk</a:t>
            </a:r>
            <a:endParaRPr lang="en-US" altLang="zh-CN" sz="1600" dirty="0"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zh-CN" sz="2000" dirty="0">
                <a:latin typeface="Cambria" panose="02040503050406030204" pitchFamily="18" charset="0"/>
              </a:rPr>
              <a:t>Phone</a:t>
            </a:r>
            <a:r>
              <a:rPr lang="zh-CN" altLang="en-US" sz="2000" dirty="0">
                <a:latin typeface="Cambria" panose="02040503050406030204" pitchFamily="18" charset="0"/>
              </a:rPr>
              <a:t>：</a:t>
            </a:r>
            <a:r>
              <a:rPr lang="en-US" altLang="zh-CN" sz="2000" dirty="0">
                <a:latin typeface="Cambria" panose="02040503050406030204" pitchFamily="18" charset="0"/>
              </a:rPr>
              <a:t>010 5737 2620</a:t>
            </a:r>
            <a:endParaRPr lang="en-US" altLang="zh-CN" sz="20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</a:pPr>
            <a:r>
              <a:rPr lang="en-GB" altLang="zh-CN" sz="2000" dirty="0" smtClean="0">
                <a:latin typeface="Cambria" panose="02040503050406030204" pitchFamily="18" charset="0"/>
              </a:rPr>
              <a:t>Weibo</a:t>
            </a:r>
            <a:r>
              <a:rPr lang="en-US" altLang="zh-CN" dirty="0" smtClean="0">
                <a:latin typeface="Cambria" panose="02040503050406030204" pitchFamily="18" charset="0"/>
              </a:rPr>
              <a:t>:  </a:t>
            </a:r>
            <a:r>
              <a:rPr lang="en-GB" altLang="zh-CN" sz="1600" dirty="0" smtClean="0">
                <a:latin typeface="Cambria" panose="02040503050406030204" pitchFamily="18" charset="0"/>
              </a:rPr>
              <a:t>@</a:t>
            </a:r>
            <a:r>
              <a:rPr lang="zh-CN" altLang="en-US" sz="1600" dirty="0">
                <a:latin typeface="Cambria" panose="02040503050406030204" pitchFamily="18" charset="0"/>
              </a:rPr>
              <a:t>英国华威大学</a:t>
            </a:r>
            <a:endParaRPr lang="en-US" altLang="zh-CN" sz="1600" dirty="0"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zh-CN" sz="2000" dirty="0" err="1">
                <a:latin typeface="Cambria" panose="02040503050406030204" pitchFamily="18" charset="0"/>
              </a:rPr>
              <a:t>Wechat</a:t>
            </a:r>
            <a:r>
              <a:rPr lang="zh-CN" altLang="en-US" sz="2000" dirty="0">
                <a:latin typeface="Cambria" panose="02040503050406030204" pitchFamily="18" charset="0"/>
              </a:rPr>
              <a:t>：</a:t>
            </a:r>
            <a:r>
              <a:rPr lang="en-US" altLang="zh-CN" sz="2000" dirty="0" err="1">
                <a:latin typeface="Cambria" panose="02040503050406030204" pitchFamily="18" charset="0"/>
              </a:rPr>
              <a:t>warwickuniversity</a:t>
            </a:r>
            <a:endParaRPr lang="en-US" altLang="zh-CN" sz="2000" dirty="0"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CN" altLang="en-GB" dirty="0">
              <a:latin typeface="Cambria" panose="02040503050406030204" pitchFamily="18" charset="0"/>
            </a:endParaRPr>
          </a:p>
        </p:txBody>
      </p:sp>
      <p:pic>
        <p:nvPicPr>
          <p:cNvPr id="1026" name="Picture 2" descr="C:\Users\DELL\Desktop\qrcode_for_gh_68840b416e22_2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699" y="1695082"/>
            <a:ext cx="245745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5536" y="2636912"/>
            <a:ext cx="64624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latin typeface="Cambria" panose="02040503050406030204" pitchFamily="18" charset="0"/>
              </a:rPr>
              <a:t>Which year was the University of </a:t>
            </a:r>
            <a:r>
              <a:rPr lang="en-GB" sz="2800" b="1" dirty="0">
                <a:latin typeface="Cambria" panose="02040503050406030204" pitchFamily="18" charset="0"/>
              </a:rPr>
              <a:t>Warwick established</a:t>
            </a:r>
            <a:r>
              <a:rPr lang="en-GB" sz="2800" b="1" dirty="0" smtClean="0">
                <a:latin typeface="Cambria" panose="02040503050406030204" pitchFamily="18" charset="0"/>
              </a:rPr>
              <a:t>?</a:t>
            </a:r>
            <a:endParaRPr lang="en-GB" sz="2800" b="1" dirty="0" smtClean="0">
              <a:latin typeface="Cambria" panose="02040503050406030204" pitchFamily="18" charset="0"/>
            </a:endParaRPr>
          </a:p>
          <a:p>
            <a:pPr>
              <a:defRPr/>
            </a:pPr>
            <a:endParaRPr lang="en-GB" sz="2800" b="1" dirty="0">
              <a:latin typeface="Cambria" panose="02040503050406030204" pitchFamily="18" charset="0"/>
            </a:endParaRPr>
          </a:p>
          <a:p>
            <a:pPr marL="514350" indent="-514350">
              <a:buFontTx/>
              <a:buAutoNum type="alphaUcPeriod"/>
              <a:defRPr/>
            </a:pPr>
            <a:r>
              <a:rPr lang="en-GB" sz="2800" b="1" dirty="0">
                <a:latin typeface="Cambria" panose="02040503050406030204" pitchFamily="18" charset="0"/>
              </a:rPr>
              <a:t>1925</a:t>
            </a:r>
            <a:endParaRPr lang="en-GB" sz="2800" b="1" dirty="0">
              <a:latin typeface="Cambria" panose="02040503050406030204" pitchFamily="18" charset="0"/>
            </a:endParaRPr>
          </a:p>
          <a:p>
            <a:pPr marL="514350" indent="-514350">
              <a:buFontTx/>
              <a:buAutoNum type="alphaUcPeriod"/>
              <a:defRPr/>
            </a:pPr>
            <a:r>
              <a:rPr lang="en-GB" sz="2800" b="1" dirty="0">
                <a:latin typeface="Cambria" panose="02040503050406030204" pitchFamily="18" charset="0"/>
              </a:rPr>
              <a:t>1945</a:t>
            </a:r>
            <a:endParaRPr lang="en-GB" sz="2800" b="1" dirty="0">
              <a:latin typeface="Cambria" panose="02040503050406030204" pitchFamily="18" charset="0"/>
            </a:endParaRPr>
          </a:p>
          <a:p>
            <a:pPr marL="514350" indent="-514350">
              <a:buFontTx/>
              <a:buAutoNum type="alphaUcPeriod"/>
              <a:defRPr/>
            </a:pPr>
            <a:r>
              <a:rPr lang="en-GB" sz="2800" b="1" dirty="0">
                <a:latin typeface="Cambria" panose="02040503050406030204" pitchFamily="18" charset="0"/>
              </a:rPr>
              <a:t>1965</a:t>
            </a:r>
            <a:endParaRPr lang="en-GB" sz="2800" b="1" dirty="0">
              <a:latin typeface="Cambria" panose="02040503050406030204" pitchFamily="18" charset="0"/>
            </a:endParaRPr>
          </a:p>
          <a:p>
            <a:pPr marL="514350" indent="-514350">
              <a:buFontTx/>
              <a:buAutoNum type="alphaUcPeriod"/>
              <a:defRPr/>
            </a:pPr>
            <a:r>
              <a:rPr lang="en-GB" sz="2800" b="1" dirty="0">
                <a:latin typeface="Cambria" panose="02040503050406030204" pitchFamily="18" charset="0"/>
              </a:rPr>
              <a:t>1985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pic>
        <p:nvPicPr>
          <p:cNvPr id="7" name="Picture 2" descr="http://web.warwick.ac.uk/statsdept/user-2011/pics/warwick_aeria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37827"/>
            <a:ext cx="3404741" cy="21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3528" y="2420888"/>
            <a:ext cx="6984776" cy="3312368"/>
          </a:xfrm>
        </p:spPr>
        <p:txBody>
          <a:bodyPr/>
          <a:lstStyle/>
          <a:p>
            <a:pPr>
              <a:defRPr/>
            </a:pPr>
            <a:r>
              <a:rPr lang="en-GB" sz="3200" dirty="0" smtClean="0">
                <a:latin typeface="Cambria" panose="02040503050406030204" pitchFamily="18" charset="0"/>
              </a:rPr>
              <a:t>How many students are there at Warwick?</a:t>
            </a:r>
            <a:br>
              <a:rPr lang="en-GB" sz="3200" dirty="0" smtClean="0">
                <a:latin typeface="Cambria" panose="02040503050406030204" pitchFamily="18" charset="0"/>
              </a:rPr>
            </a:br>
            <a:br>
              <a:rPr lang="en-GB" sz="3200" dirty="0" smtClean="0">
                <a:latin typeface="Cambria" panose="02040503050406030204" pitchFamily="18" charset="0"/>
              </a:rPr>
            </a:br>
            <a:r>
              <a:rPr lang="en-GB" sz="3200" dirty="0" smtClean="0">
                <a:latin typeface="Cambria" panose="02040503050406030204" pitchFamily="18" charset="0"/>
              </a:rPr>
              <a:t>A. 20,000</a:t>
            </a:r>
            <a:br>
              <a:rPr lang="en-GB" sz="3200" dirty="0" smtClean="0">
                <a:latin typeface="Cambria" panose="02040503050406030204" pitchFamily="18" charset="0"/>
              </a:rPr>
            </a:br>
            <a:r>
              <a:rPr lang="en-GB" sz="3200" dirty="0" smtClean="0">
                <a:latin typeface="Cambria" panose="02040503050406030204" pitchFamily="18" charset="0"/>
              </a:rPr>
              <a:t>B. 24,000</a:t>
            </a:r>
            <a:br>
              <a:rPr lang="en-GB" sz="3200" dirty="0" smtClean="0">
                <a:latin typeface="Cambria" panose="02040503050406030204" pitchFamily="18" charset="0"/>
              </a:rPr>
            </a:br>
            <a:r>
              <a:rPr lang="en-GB" sz="3200" dirty="0" smtClean="0">
                <a:latin typeface="Cambria" panose="02040503050406030204" pitchFamily="18" charset="0"/>
              </a:rPr>
              <a:t>C. 28,000</a:t>
            </a:r>
            <a:br>
              <a:rPr lang="en-GB" sz="3200" dirty="0" smtClean="0">
                <a:latin typeface="Cambria" panose="02040503050406030204" pitchFamily="18" charset="0"/>
              </a:rPr>
            </a:br>
            <a:r>
              <a:rPr lang="en-GB" sz="3200" dirty="0" smtClean="0">
                <a:latin typeface="Cambria" panose="02040503050406030204" pitchFamily="18" charset="0"/>
              </a:rPr>
              <a:t>D. 30,000</a:t>
            </a:r>
            <a:endParaRPr lang="en-US" sz="3200" dirty="0">
              <a:latin typeface="Cambria" panose="02040503050406030204" pitchFamily="18" charset="0"/>
            </a:endParaRPr>
          </a:p>
        </p:txBody>
      </p:sp>
      <p:pic>
        <p:nvPicPr>
          <p:cNvPr id="7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29000"/>
            <a:ext cx="3168352" cy="23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9512" y="2420888"/>
            <a:ext cx="7056784" cy="1296144"/>
          </a:xfrm>
        </p:spPr>
        <p:txBody>
          <a:bodyPr/>
          <a:lstStyle/>
          <a:p>
            <a:r>
              <a:rPr lang="en-GB" sz="3600" dirty="0">
                <a:latin typeface="Cambria" panose="02040503050406030204" pitchFamily="18" charset="0"/>
              </a:rPr>
              <a:t>How many International Students at Warwick?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3528" y="3861048"/>
            <a:ext cx="4572000" cy="20421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Tx/>
              <a:buAutoNum type="alphaUcPeriod"/>
              <a:defRPr/>
            </a:pPr>
            <a:r>
              <a:rPr lang="en-US" sz="3200" b="1" dirty="0">
                <a:latin typeface="Cambria" panose="02040503050406030204" pitchFamily="18" charset="0"/>
              </a:rPr>
              <a:t>6000</a:t>
            </a:r>
            <a:endParaRPr lang="en-US" sz="3200" b="1" dirty="0">
              <a:latin typeface="Cambria" panose="02040503050406030204" pitchFamily="18" charset="0"/>
            </a:endParaRPr>
          </a:p>
          <a:p>
            <a:pPr marL="514350" indent="-514350">
              <a:buFontTx/>
              <a:buAutoNum type="alphaUcPeriod"/>
              <a:defRPr/>
            </a:pPr>
            <a:r>
              <a:rPr lang="en-US" sz="3200" b="1" dirty="0">
                <a:latin typeface="Cambria" panose="02040503050406030204" pitchFamily="18" charset="0"/>
              </a:rPr>
              <a:t>7000</a:t>
            </a:r>
            <a:endParaRPr lang="en-US" sz="3200" b="1" dirty="0">
              <a:latin typeface="Cambria" panose="02040503050406030204" pitchFamily="18" charset="0"/>
            </a:endParaRPr>
          </a:p>
          <a:p>
            <a:pPr marL="514350" indent="-514350">
              <a:buFontTx/>
              <a:buAutoNum type="alphaUcPeriod"/>
              <a:defRPr/>
            </a:pPr>
            <a:r>
              <a:rPr lang="en-US" sz="3200" b="1" dirty="0">
                <a:latin typeface="Cambria" panose="02040503050406030204" pitchFamily="18" charset="0"/>
              </a:rPr>
              <a:t>8000</a:t>
            </a:r>
            <a:endParaRPr lang="en-US" sz="3200" b="1" dirty="0">
              <a:latin typeface="Cambria" panose="02040503050406030204" pitchFamily="18" charset="0"/>
            </a:endParaRPr>
          </a:p>
          <a:p>
            <a:pPr marL="514350" indent="-514350">
              <a:buFontTx/>
              <a:buAutoNum type="alphaUcPeriod"/>
              <a:defRPr/>
            </a:pPr>
            <a:r>
              <a:rPr lang="en-US" sz="3200" b="1" dirty="0">
                <a:latin typeface="Cambria" panose="02040503050406030204" pitchFamily="18" charset="0"/>
              </a:rPr>
              <a:t>9000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772" y="3356992"/>
            <a:ext cx="3396804" cy="22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 bwMode="auto">
          <a:xfrm>
            <a:off x="0" y="360000"/>
            <a:ext cx="5969562" cy="360000"/>
          </a:xfrm>
          <a:prstGeom prst="homePlate">
            <a:avLst/>
          </a:prstGeom>
          <a:solidFill>
            <a:srgbClr val="511C6C"/>
          </a:solidFill>
          <a:ln w="9525" cap="flat" cmpd="sng" algn="ctr">
            <a:solidFill>
              <a:srgbClr val="511C6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3358627" y="3981674"/>
            <a:ext cx="1979248" cy="1646483"/>
          </a:xfrm>
          <a:prstGeom prst="triangle">
            <a:avLst>
              <a:gd name="adj" fmla="val 49255"/>
            </a:avLst>
          </a:prstGeom>
          <a:solidFill>
            <a:srgbClr val="511C6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20000"/>
                    </a14:imgEffect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0621"/>
            <a:ext cx="3393250" cy="4411225"/>
          </a:xfrm>
          <a:prstGeom prst="rect">
            <a:avLst/>
          </a:prstGeom>
          <a:solidFill>
            <a:schemeClr val="bg1"/>
          </a:solidFill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811"/>
            <a:ext cx="5724128" cy="1066800"/>
          </a:xfrm>
        </p:spPr>
        <p:txBody>
          <a:bodyPr/>
          <a:lstStyle/>
          <a:p>
            <a:pPr algn="l"/>
            <a:r>
              <a:rPr lang="en-GB" sz="3200" dirty="0" smtClean="0">
                <a:solidFill>
                  <a:schemeClr val="bg1"/>
                </a:solidFill>
              </a:rPr>
              <a:t>Why Warwick is the right choice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2048" y="1605474"/>
            <a:ext cx="13059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+mn-lt"/>
              </a:rPr>
              <a:t>6</a:t>
            </a:r>
            <a:r>
              <a:rPr lang="en-GB" b="1" baseline="30000" dirty="0" smtClean="0">
                <a:latin typeface="+mn-lt"/>
              </a:rPr>
              <a:t>th</a:t>
            </a:r>
            <a:r>
              <a:rPr lang="en-GB" b="1" dirty="0" smtClean="0">
                <a:latin typeface="+mn-lt"/>
              </a:rPr>
              <a:t>  </a:t>
            </a:r>
            <a:r>
              <a:rPr lang="en-GB" sz="1600" b="1" dirty="0" smtClean="0">
                <a:latin typeface="+mn-lt"/>
              </a:rPr>
              <a:t>Guardian &amp; Times League Tables 2016</a:t>
            </a:r>
            <a:endParaRPr lang="en-GB" sz="16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1979" y="3606701"/>
            <a:ext cx="16553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+mn-lt"/>
              </a:rPr>
              <a:t>87%</a:t>
            </a:r>
            <a:endParaRPr lang="en-GB" b="1" dirty="0" smtClean="0">
              <a:latin typeface="+mn-lt"/>
            </a:endParaRPr>
          </a:p>
          <a:p>
            <a:pPr algn="ctr"/>
            <a:r>
              <a:rPr lang="en-GB" sz="1600" b="1" dirty="0" smtClean="0">
                <a:latin typeface="+mn-lt"/>
              </a:rPr>
              <a:t>World leading or internationally excellent research </a:t>
            </a:r>
            <a:endParaRPr lang="en-GB" sz="1600" b="1" dirty="0"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29219" y="2205639"/>
            <a:ext cx="3657967" cy="3588901"/>
            <a:chOff x="5162505" y="1844824"/>
            <a:chExt cx="3981495" cy="394912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505" y="1844824"/>
              <a:ext cx="3981495" cy="394912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751310" y="3946605"/>
              <a:ext cx="1245191" cy="1049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latin typeface="+mn-lt"/>
                </a:rPr>
                <a:t>48</a:t>
              </a:r>
              <a:r>
                <a:rPr lang="en-GB" b="1" baseline="30000" dirty="0" smtClean="0">
                  <a:latin typeface="+mn-lt"/>
                </a:rPr>
                <a:t>th</a:t>
              </a:r>
              <a:endParaRPr lang="en-GB" b="1" dirty="0" smtClean="0">
                <a:latin typeface="+mn-lt"/>
              </a:endParaRPr>
            </a:p>
            <a:p>
              <a:pPr algn="ctr"/>
              <a:r>
                <a:rPr lang="en-GB" sz="1600" b="1" dirty="0" smtClean="0">
                  <a:latin typeface="+mn-lt"/>
                </a:rPr>
                <a:t>QS world ranking  </a:t>
              </a:r>
              <a:endParaRPr lang="en-GB" sz="1600" b="1" dirty="0"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31568" y="2078994"/>
              <a:ext cx="1160713" cy="1320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latin typeface="+mn-lt"/>
                </a:rPr>
                <a:t>3</a:t>
              </a:r>
              <a:r>
                <a:rPr lang="en-GB" b="1" baseline="30000" dirty="0" smtClean="0">
                  <a:latin typeface="+mn-lt"/>
                </a:rPr>
                <a:t>rd</a:t>
              </a:r>
              <a:r>
                <a:rPr lang="en-GB" b="1" dirty="0" smtClean="0">
                  <a:latin typeface="+mn-lt"/>
                </a:rPr>
                <a:t> </a:t>
              </a:r>
              <a:endParaRPr lang="en-GB" b="1" dirty="0" smtClean="0">
                <a:latin typeface="+mn-lt"/>
              </a:endParaRPr>
            </a:p>
            <a:p>
              <a:pPr algn="ctr"/>
              <a:r>
                <a:rPr lang="en-GB" sz="1600" b="1" dirty="0" smtClean="0">
                  <a:latin typeface="+mn-lt"/>
                </a:rPr>
                <a:t>QS ‘Top 50 under 50’</a:t>
              </a:r>
              <a:endParaRPr lang="en-GB" sz="1600" b="1" dirty="0"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03348" y="2919719"/>
              <a:ext cx="135320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latin typeface="+mn-lt"/>
                </a:rPr>
                <a:t>15</a:t>
              </a:r>
              <a:r>
                <a:rPr lang="en-GB" b="1" baseline="30000" dirty="0" smtClean="0">
                  <a:latin typeface="+mn-lt"/>
                </a:rPr>
                <a:t>th</a:t>
              </a:r>
              <a:r>
                <a:rPr lang="en-GB" b="1" dirty="0" smtClean="0">
                  <a:latin typeface="+mn-lt"/>
                </a:rPr>
                <a:t>  </a:t>
              </a:r>
              <a:r>
                <a:rPr lang="en-GB" sz="1600" b="1" dirty="0" smtClean="0">
                  <a:latin typeface="+mn-lt"/>
                </a:rPr>
                <a:t>Employer reputation </a:t>
              </a:r>
              <a:endParaRPr lang="en-GB" sz="1600" b="1" dirty="0">
                <a:latin typeface="+mn-lt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-27768" y="3147430"/>
            <a:ext cx="1491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+mn-lt"/>
              </a:rPr>
              <a:t>7</a:t>
            </a:r>
            <a:r>
              <a:rPr lang="en-GB" b="1" baseline="30000" dirty="0" smtClean="0">
                <a:latin typeface="+mn-lt"/>
              </a:rPr>
              <a:t>th</a:t>
            </a:r>
            <a:r>
              <a:rPr lang="en-GB" b="1" dirty="0" smtClean="0">
                <a:latin typeface="+mn-lt"/>
              </a:rPr>
              <a:t>  </a:t>
            </a:r>
            <a:endParaRPr lang="en-GB" b="1" dirty="0" smtClean="0">
              <a:latin typeface="+mn-lt"/>
            </a:endParaRPr>
          </a:p>
          <a:p>
            <a:pPr algn="ctr"/>
            <a:r>
              <a:rPr lang="en-GB" sz="1600" b="1" dirty="0" smtClean="0">
                <a:latin typeface="+mn-lt"/>
              </a:rPr>
              <a:t>Research Excellence Framework</a:t>
            </a:r>
            <a:endParaRPr lang="en-GB" sz="1600" b="1" dirty="0">
              <a:latin typeface="+mn-lt"/>
            </a:endParaRPr>
          </a:p>
        </p:txBody>
      </p:sp>
      <p:pic>
        <p:nvPicPr>
          <p:cNvPr id="1028" name="Picture 4" descr="gooduniversityguide2015universityoftheye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15" y="1170620"/>
            <a:ext cx="1141150" cy="154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sosceles Triangle 1"/>
          <p:cNvSpPr/>
          <p:nvPr/>
        </p:nvSpPr>
        <p:spPr>
          <a:xfrm rot="5400000">
            <a:off x="3349639" y="2650893"/>
            <a:ext cx="1979248" cy="1646483"/>
          </a:xfrm>
          <a:prstGeom prst="triangle">
            <a:avLst>
              <a:gd name="adj" fmla="val 49255"/>
            </a:avLst>
          </a:prstGeom>
          <a:solidFill>
            <a:srgbClr val="511C6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516021" y="2713140"/>
            <a:ext cx="112529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93%</a:t>
            </a:r>
            <a:endParaRPr lang="en-GB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Graduates undertaking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urther study or work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0903" y="4147164"/>
            <a:ext cx="1800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78%</a:t>
            </a:r>
            <a:endParaRPr lang="en-GB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raduates </a:t>
            </a:r>
            <a:endParaRPr lang="en-GB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 or managerial </a:t>
            </a:r>
            <a:endParaRPr lang="en-GB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positions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en-GB" dirty="0"/>
          </a:p>
        </p:txBody>
      </p:sp>
      <p:sp>
        <p:nvSpPr>
          <p:cNvPr id="19" name="Isosceles Triangle 18"/>
          <p:cNvSpPr/>
          <p:nvPr/>
        </p:nvSpPr>
        <p:spPr>
          <a:xfrm rot="16200000">
            <a:off x="3330247" y="1280276"/>
            <a:ext cx="1979248" cy="1646483"/>
          </a:xfrm>
          <a:prstGeom prst="triangle">
            <a:avLst>
              <a:gd name="adj" fmla="val 49255"/>
            </a:avLst>
          </a:prstGeom>
          <a:solidFill>
            <a:srgbClr val="511C6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875533" y="799291"/>
            <a:ext cx="3164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latin typeface="+mj-lt"/>
              </a:rPr>
              <a:t>Warwick is one of only three Universities to remain consistently in the top 10 UK rankings for the past ten years.</a:t>
            </a:r>
            <a:endParaRPr lang="en-GB" sz="18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09060" y="1413719"/>
            <a:ext cx="13385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 </a:t>
            </a:r>
            <a:endParaRPr lang="en-GB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 leading employers visit campus each </a:t>
            </a:r>
            <a:endParaRPr lang="en-GB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/>
          <a:stretch>
            <a:fillRect/>
          </a:stretch>
        </p:blipFill>
        <p:spPr>
          <a:xfrm>
            <a:off x="179512" y="1451237"/>
            <a:ext cx="4392488" cy="41380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908720"/>
            <a:ext cx="4510818" cy="3742722"/>
          </a:xfrm>
          <a:prstGeom prst="rect">
            <a:avLst/>
          </a:prstGeom>
        </p:spPr>
      </p:pic>
      <p:sp>
        <p:nvSpPr>
          <p:cNvPr id="5" name="Pentagon 4"/>
          <p:cNvSpPr/>
          <p:nvPr/>
        </p:nvSpPr>
        <p:spPr bwMode="auto">
          <a:xfrm>
            <a:off x="0" y="360000"/>
            <a:ext cx="1979712" cy="360000"/>
          </a:xfrm>
          <a:prstGeom prst="homePlate">
            <a:avLst/>
          </a:prstGeom>
          <a:solidFill>
            <a:srgbClr val="511C6C"/>
          </a:solidFill>
          <a:ln w="9525" cap="flat" cmpd="sng" algn="ctr">
            <a:solidFill>
              <a:srgbClr val="511C6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GB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Location</a:t>
            </a:r>
            <a:endParaRPr kumimoji="0" lang="en-GB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516216" y="2204864"/>
            <a:ext cx="1080120" cy="1080120"/>
          </a:xfrm>
          <a:prstGeom prst="line">
            <a:avLst/>
          </a:prstGeom>
          <a:solidFill>
            <a:schemeClr val="accent1"/>
          </a:solidFill>
          <a:ln w="1651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7426634" y="3284984"/>
            <a:ext cx="13218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rgbClr val="321143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Central London </a:t>
            </a:r>
            <a:r>
              <a:rPr lang="en-GB" sz="1100" dirty="0" smtClean="0">
                <a:solidFill>
                  <a:srgbClr val="321143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(1 hour)</a:t>
            </a:r>
            <a:endParaRPr lang="en-GB" sz="1100" dirty="0">
              <a:solidFill>
                <a:srgbClr val="321143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Why Warwick is the right choice</a:t>
            </a:r>
            <a:endParaRPr lang="en-GB" sz="3200" dirty="0"/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 bwMode="auto">
          <a:xfrm>
            <a:off x="0" y="360000"/>
            <a:ext cx="1865106" cy="360000"/>
          </a:xfrm>
          <a:prstGeom prst="homePlate">
            <a:avLst/>
          </a:prstGeom>
          <a:solidFill>
            <a:srgbClr val="511C6C"/>
          </a:solidFill>
          <a:ln w="9525" cap="flat" cmpd="sng" algn="ctr">
            <a:solidFill>
              <a:srgbClr val="511C6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0" y="0"/>
            <a:ext cx="6156176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GB" sz="3200" b="1" dirty="0" smtClean="0">
                <a:solidFill>
                  <a:schemeClr val="bg1"/>
                </a:solidFill>
              </a:rPr>
              <a:t>Campus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-3 with The University of Warwick  8-12 split cropped 150 dpi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Student Focused Template One - AWAITING APPROVAL</Template>
  <TotalTime>0</TotalTime>
  <Words>6940</Words>
  <Application>WPS 演示</Application>
  <PresentationFormat>全屏显示(4:3)</PresentationFormat>
  <Paragraphs>464</Paragraphs>
  <Slides>32</Slides>
  <Notes>36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32</vt:i4>
      </vt:variant>
    </vt:vector>
  </HeadingPairs>
  <TitlesOfParts>
    <vt:vector size="53" baseType="lpstr">
      <vt:lpstr>Arial</vt:lpstr>
      <vt:lpstr>宋体</vt:lpstr>
      <vt:lpstr>Wingdings</vt:lpstr>
      <vt:lpstr>Times New Roman</vt:lpstr>
      <vt:lpstr>Calibri</vt:lpstr>
      <vt:lpstr>Wingdings 2</vt:lpstr>
      <vt:lpstr>BatangChe</vt:lpstr>
      <vt:lpstr>Tahoma</vt:lpstr>
      <vt:lpstr>Kalinga</vt:lpstr>
      <vt:lpstr>Calibri</vt:lpstr>
      <vt:lpstr>Myriad Pro</vt:lpstr>
      <vt:lpstr>Cambria</vt:lpstr>
      <vt:lpstr>Arial</vt:lpstr>
      <vt:lpstr>PMingLiU</vt:lpstr>
      <vt:lpstr>Verdana</vt:lpstr>
      <vt:lpstr>Wingdings 3</vt:lpstr>
      <vt:lpstr>微软雅黑</vt:lpstr>
      <vt:lpstr>Segoe Print</vt:lpstr>
      <vt:lpstr>4-3 with The University of Warwick  8-12 split cropped 150 dpi</vt:lpstr>
      <vt:lpstr>1_Custom Design</vt:lpstr>
      <vt:lpstr>Custom Design</vt:lpstr>
      <vt:lpstr>PowerPoint 演示文稿</vt:lpstr>
      <vt:lpstr>PowerPoint 演示文稿</vt:lpstr>
      <vt:lpstr>QUIZ TIME!</vt:lpstr>
      <vt:lpstr>PowerPoint 演示文稿</vt:lpstr>
      <vt:lpstr>How many students are there at Warwick?  A. 20,000 B. 24,000 C. 28,000 D. 30,000</vt:lpstr>
      <vt:lpstr>How many International Students at Warwick?</vt:lpstr>
      <vt:lpstr>Why Warwick is the right choice</vt:lpstr>
      <vt:lpstr>PowerPoint 演示文稿</vt:lpstr>
      <vt:lpstr>Why Warwick is the right choice</vt:lpstr>
      <vt:lpstr>Faculties</vt:lpstr>
      <vt:lpstr>Arts / Humanities</vt:lpstr>
      <vt:lpstr>Social Sciences</vt:lpstr>
      <vt:lpstr>Social Sciences</vt:lpstr>
      <vt:lpstr>Science &amp; Engineering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Accommodation: the steps to take</vt:lpstr>
      <vt:lpstr>PowerPoint 演示文稿</vt:lpstr>
      <vt:lpstr>Off-campus accommodation</vt:lpstr>
      <vt:lpstr>PowerPoint 演示文稿</vt:lpstr>
      <vt:lpstr>Budgeting</vt:lpstr>
      <vt:lpstr>PowerPoint 演示文稿</vt:lpstr>
      <vt:lpstr>PowerPoint 演示文稿</vt:lpstr>
      <vt:lpstr>PowerPoint 演示文稿</vt:lpstr>
      <vt:lpstr>Work during your studies</vt:lpstr>
      <vt:lpstr>Career support</vt:lpstr>
      <vt:lpstr>International Community</vt:lpstr>
      <vt:lpstr>PowerPoint 演示文稿</vt:lpstr>
    </vt:vector>
  </TitlesOfParts>
  <Company>University of Warwick</Company>
  <LinksUpToDate>false</LinksUpToDate>
  <SharedDoc>false</SharedDoc>
  <HyperlinksChanged>false</HyperlinksChanged>
  <AppVersion>14.0000</AppVersion>
</Properties>
</file>

<file path=docProps/core.xml><?xml version="1.0" encoding="utf-8"?>
<coreProperties xmlns="http://schemas.openxmlformats.org/package/2006/metadata/core-properties" xmlns:cp="http://schemas.openxmlformats.org/package/2006/metadata/core-properties" xmlns:dc="http://purl.org/dc/elements/1.1/" xmlns:dcterms="http://purl.org/dc/terms/" xmlns:xsi="http://www.w3.org/2001/XMLSchema-instance">
  <dcterms:created xsi:type="dcterms:W3CDTF">2015-05-14T15:10:00Z</dcterms:created>
  <dc:creator>Morris, Lorna</dc:creator>
  <lastModifiedBy>Toshiba</lastModifiedBy>
  <lastPrinted>2015-05-14T15:10:00Z</lastPrinted>
  <dcterms:modified xsi:type="dcterms:W3CDTF">2016-10-26T09:39:45Z</dcterms:modified>
  <revision>354</revision>
  <dc:title>PowerPoint Presentation</dc:title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