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6" r:id="rId2"/>
    <p:sldMasterId id="2147484141" r:id="rId3"/>
  </p:sldMasterIdLst>
  <p:notesMasterIdLst>
    <p:notesMasterId r:id="rId29"/>
  </p:notesMasterIdLst>
  <p:handoutMasterIdLst>
    <p:handoutMasterId r:id="rId30"/>
  </p:handoutMasterIdLst>
  <p:sldIdLst>
    <p:sldId id="493" r:id="rId4"/>
    <p:sldId id="534" r:id="rId5"/>
    <p:sldId id="509" r:id="rId6"/>
    <p:sldId id="555" r:id="rId7"/>
    <p:sldId id="535" r:id="rId8"/>
    <p:sldId id="572" r:id="rId9"/>
    <p:sldId id="582" r:id="rId10"/>
    <p:sldId id="573" r:id="rId11"/>
    <p:sldId id="574" r:id="rId12"/>
    <p:sldId id="568" r:id="rId13"/>
    <p:sldId id="537" r:id="rId14"/>
    <p:sldId id="575" r:id="rId15"/>
    <p:sldId id="571" r:id="rId16"/>
    <p:sldId id="570" r:id="rId17"/>
    <p:sldId id="576" r:id="rId18"/>
    <p:sldId id="554" r:id="rId19"/>
    <p:sldId id="585" r:id="rId20"/>
    <p:sldId id="559" r:id="rId21"/>
    <p:sldId id="563" r:id="rId22"/>
    <p:sldId id="583" r:id="rId23"/>
    <p:sldId id="584" r:id="rId24"/>
    <p:sldId id="565" r:id="rId25"/>
    <p:sldId id="579" r:id="rId26"/>
    <p:sldId id="581" r:id="rId27"/>
    <p:sldId id="566" r:id="rId28"/>
  </p:sldIdLst>
  <p:sldSz cx="9906000" cy="6858000" type="A4"/>
  <p:notesSz cx="987266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1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EAF0"/>
    <a:srgbClr val="FFCCCC"/>
    <a:srgbClr val="1F52B7"/>
    <a:srgbClr val="C1D2DD"/>
    <a:srgbClr val="C5DCF7"/>
    <a:srgbClr val="CCECFF"/>
    <a:srgbClr val="99CCFF"/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85854" autoAdjust="0"/>
  </p:normalViewPr>
  <p:slideViewPr>
    <p:cSldViewPr>
      <p:cViewPr>
        <p:scale>
          <a:sx n="70" d="100"/>
          <a:sy n="70" d="100"/>
        </p:scale>
        <p:origin x="-858" y="-5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34" y="-72"/>
      </p:cViewPr>
      <p:guideLst>
        <p:guide orient="horz" pos="2121"/>
        <p:guide pos="3109"/>
      </p:guideLst>
    </p:cSldViewPr>
  </p:notesViewPr>
  <p:gridSpacing cx="72008" cy="72008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7.xml"/>
  <Relationship Id="rId11" Type="http://schemas.openxmlformats.org/officeDocument/2006/relationships/slide" Target="slides/slide8.xml"/>
  <Relationship Id="rId12" Type="http://schemas.openxmlformats.org/officeDocument/2006/relationships/slide" Target="slides/slide9.xml"/>
  <Relationship Id="rId13" Type="http://schemas.openxmlformats.org/officeDocument/2006/relationships/slide" Target="slides/slide10.xml"/>
  <Relationship Id="rId14" Type="http://schemas.openxmlformats.org/officeDocument/2006/relationships/slide" Target="slides/slide11.xml"/>
  <Relationship Id="rId15" Type="http://schemas.openxmlformats.org/officeDocument/2006/relationships/slide" Target="slides/slide12.xml"/>
  <Relationship Id="rId16" Type="http://schemas.openxmlformats.org/officeDocument/2006/relationships/slide" Target="slides/slide13.xml"/>
  <Relationship Id="rId17" Type="http://schemas.openxmlformats.org/officeDocument/2006/relationships/slide" Target="slides/slide14.xml"/>
  <Relationship Id="rId18" Type="http://schemas.openxmlformats.org/officeDocument/2006/relationships/slide" Target="slides/slide15.xml"/>
  <Relationship Id="rId19" Type="http://schemas.openxmlformats.org/officeDocument/2006/relationships/slide" Target="slides/slide16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7.xml"/>
  <Relationship Id="rId21" Type="http://schemas.openxmlformats.org/officeDocument/2006/relationships/slide" Target="slides/slide18.xml"/>
  <Relationship Id="rId22" Type="http://schemas.openxmlformats.org/officeDocument/2006/relationships/slide" Target="slides/slide19.xml"/>
  <Relationship Id="rId23" Type="http://schemas.openxmlformats.org/officeDocument/2006/relationships/slide" Target="slides/slide20.xml"/>
  <Relationship Id="rId24" Type="http://schemas.openxmlformats.org/officeDocument/2006/relationships/slide" Target="slides/slide21.xml"/>
  <Relationship Id="rId25" Type="http://schemas.openxmlformats.org/officeDocument/2006/relationships/slide" Target="slides/slide22.xml"/>
  <Relationship Id="rId26" Type="http://schemas.openxmlformats.org/officeDocument/2006/relationships/slide" Target="slides/slide23.xml"/>
  <Relationship Id="rId27" Type="http://schemas.openxmlformats.org/officeDocument/2006/relationships/slide" Target="slides/slide24.xml"/>
  <Relationship Id="rId28" Type="http://schemas.openxmlformats.org/officeDocument/2006/relationships/slide" Target="slides/slide25.xml"/>
  <Relationship Id="rId29" Type="http://schemas.openxmlformats.org/officeDocument/2006/relationships/notesMaster" Target="notesMasters/notesMaster1.xml"/>
  <Relationship Id="rId3" Type="http://schemas.openxmlformats.org/officeDocument/2006/relationships/slideMaster" Target="slideMasters/slideMaster3.xml"/>
  <Relationship Id="rId30" Type="http://schemas.openxmlformats.org/officeDocument/2006/relationships/handoutMaster" Target="handoutMasters/handoutMaster1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heme" Target="theme/theme1.xml"/>
  <Relationship Id="rId34" Type="http://schemas.openxmlformats.org/officeDocument/2006/relationships/tableStyles" Target="tableStyles.xml"/>
  <Relationship Id="rId4" Type="http://schemas.openxmlformats.org/officeDocument/2006/relationships/slide" Target="slides/slide1.xml"/>
  <Relationship Id="rId5" Type="http://schemas.openxmlformats.org/officeDocument/2006/relationships/slide" Target="slides/slide2.xml"/>
  <Relationship Id="rId6" Type="http://schemas.openxmlformats.org/officeDocument/2006/relationships/slide" Target="slides/slide3.xml"/>
  <Relationship Id="rId7" Type="http://schemas.openxmlformats.org/officeDocument/2006/relationships/slide" Target="slides/slide4.xml"/>
  <Relationship Id="rId8" Type="http://schemas.openxmlformats.org/officeDocument/2006/relationships/slide" Target="slides/slide5.xml"/>
  <Relationship Id="rId9" Type="http://schemas.openxmlformats.org/officeDocument/2006/relationships/slide" Target="slides/slide6.xml"/>
</Relationships>

</file>

<file path=ppt/drawings/_rels/vmlDrawing1.vml.rels><?xml version="1.0" encoding="UTF-8"?>

<Relationships xmlns="http://schemas.openxmlformats.org/package/2006/relationships">
  <Relationship Id="rId1" Type="http://schemas.openxmlformats.org/officeDocument/2006/relationships/image" Target="../media/image34.png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0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4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427990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t" anchorCtr="0" compatLnSpc="1">
            <a:prstTxWarp prst="textNoShape">
              <a:avLst/>
            </a:prstTxWarp>
          </a:bodyPr>
          <a:lstStyle>
            <a:lvl1pPr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-1588"/>
            <a:ext cx="427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9438" y="511175"/>
            <a:ext cx="3635375" cy="2516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2863" y="3198813"/>
            <a:ext cx="72469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6" tIns="47139" rIns="92756" bIns="47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399213"/>
            <a:ext cx="42799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b" anchorCtr="0" compatLnSpc="1">
            <a:prstTxWarp prst="textNoShape">
              <a:avLst/>
            </a:prstTxWarp>
          </a:bodyPr>
          <a:lstStyle>
            <a:lvl1pPr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399213"/>
            <a:ext cx="427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AC5BBC3-7845-4DE8-82C9-F58FD48206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45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82600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636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4462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9288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1025" y="511175"/>
            <a:ext cx="3632200" cy="25161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314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1025" y="511175"/>
            <a:ext cx="3632200" cy="25161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04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849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381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15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3696713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6.jpeg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  <Relationship Id="rId5" Type="http://schemas.openxmlformats.org/officeDocument/2006/relationships/image" Target="../media/image3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6.jpeg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  <Relationship Id="rId5" Type="http://schemas.openxmlformats.org/officeDocument/2006/relationships/image" Target="../media/image3.png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3" descr="douzo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54417"/>
            <a:ext cx="42672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85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ja-JP" altLang="en-US" sz="2800">
              <a:ea typeface="ＭＳ Ｐゴシック" pitchFamily="50" charset="-128"/>
            </a:endParaRPr>
          </a:p>
        </p:txBody>
      </p:sp>
      <p:grpSp>
        <p:nvGrpSpPr>
          <p:cNvPr id="6" name="Group 986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7" name="Group 987"/>
            <p:cNvGrpSpPr>
              <a:grpSpLocks noChangeAspect="1"/>
            </p:cNvGrpSpPr>
            <p:nvPr/>
          </p:nvGrpSpPr>
          <p:grpSpPr bwMode="auto">
            <a:xfrm>
              <a:off x="1391" y="604"/>
              <a:ext cx="18905" cy="1458"/>
              <a:chOff x="8502" y="3566"/>
              <a:chExt cx="15289" cy="1179"/>
            </a:xfrm>
          </p:grpSpPr>
          <p:pic>
            <p:nvPicPr>
              <p:cNvPr id="11" name="Picture 988" descr="waseda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89" descr="university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AutoShape 990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sp>
          <p:nvSpPr>
            <p:cNvPr id="9" name="AutoShape 991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10" name="Picture 992" descr="waseda_logo_wo_Uname_B&amp;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315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2432050" y="1828800"/>
            <a:ext cx="7061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2316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2432050" y="4572000"/>
            <a:ext cx="7061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93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C570-8A48-4951-B376-902F7E0DE3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66702" y="930279"/>
            <a:ext cx="8896350" cy="5332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3" descr="douzo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54417"/>
            <a:ext cx="42672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85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ja-JP" altLang="en-US" sz="28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grpSp>
        <p:nvGrpSpPr>
          <p:cNvPr id="6" name="Group 986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7" name="Group 987"/>
            <p:cNvGrpSpPr>
              <a:grpSpLocks noChangeAspect="1"/>
            </p:cNvGrpSpPr>
            <p:nvPr/>
          </p:nvGrpSpPr>
          <p:grpSpPr bwMode="auto">
            <a:xfrm>
              <a:off x="1391" y="604"/>
              <a:ext cx="18905" cy="1458"/>
              <a:chOff x="8502" y="3566"/>
              <a:chExt cx="15289" cy="1179"/>
            </a:xfrm>
          </p:grpSpPr>
          <p:pic>
            <p:nvPicPr>
              <p:cNvPr id="11" name="Picture 988" descr="waseda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89" descr="university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AutoShape 990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9" name="AutoShape 991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pic>
          <p:nvPicPr>
            <p:cNvPr id="10" name="Picture 992" descr="waseda_logo_wo_Uname_B&amp;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315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2432050" y="1828800"/>
            <a:ext cx="7061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2316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2432050" y="4572000"/>
            <a:ext cx="7061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93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" name="Rectangle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A2DD-D669-4F45-98AF-71C1C397D5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1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9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97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4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0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7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0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95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66702" y="930279"/>
            <a:ext cx="8896350" cy="5332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34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theme" Target="../theme/theme1.xml"/>
  <Relationship Id="rId15" Type="http://schemas.openxmlformats.org/officeDocument/2006/relationships/image" Target="../media/image1.png"/>
  <Relationship Id="rId16" Type="http://schemas.openxmlformats.org/officeDocument/2006/relationships/image" Target="../media/image2.png"/>
  <Relationship Id="rId17" Type="http://schemas.openxmlformats.org/officeDocument/2006/relationships/image" Target="../media/image3.png"/>
  <Relationship Id="rId18" Type="http://schemas.openxmlformats.org/officeDocument/2006/relationships/image" Target="../media/image4.png"/>
  <Relationship Id="rId19" Type="http://schemas.openxmlformats.org/officeDocument/2006/relationships/image" Target="../media/image5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10" Type="http://schemas.openxmlformats.org/officeDocument/2006/relationships/slideLayout" Target="../slideLayouts/slideLayout23.xml"/>
  <Relationship Id="rId11" Type="http://schemas.openxmlformats.org/officeDocument/2006/relationships/slideLayout" Target="../slideLayouts/slideLayout24.xml"/>
  <Relationship Id="rId12" Type="http://schemas.openxmlformats.org/officeDocument/2006/relationships/theme" Target="../theme/theme2.xml"/>
  <Relationship Id="rId13" Type="http://schemas.openxmlformats.org/officeDocument/2006/relationships/image" Target="../media/image7.jpeg"/>
  <Relationship Id="rId14" Type="http://schemas.openxmlformats.org/officeDocument/2006/relationships/image" Target="../media/image1.png"/>
  <Relationship Id="rId15" Type="http://schemas.openxmlformats.org/officeDocument/2006/relationships/image" Target="../media/image2.png"/>
  <Relationship Id="rId16" Type="http://schemas.openxmlformats.org/officeDocument/2006/relationships/image" Target="../media/image3.png"/>
  <Relationship Id="rId17" Type="http://schemas.openxmlformats.org/officeDocument/2006/relationships/image" Target="../media/image4.png"/>
  <Relationship Id="rId18" Type="http://schemas.openxmlformats.org/officeDocument/2006/relationships/image" Target="../media/image5.png"/>
  <Relationship Id="rId2" Type="http://schemas.openxmlformats.org/officeDocument/2006/relationships/slideLayout" Target="../slideLayouts/slideLayout15.xml"/>
  <Relationship Id="rId3" Type="http://schemas.openxmlformats.org/officeDocument/2006/relationships/slideLayout" Target="../slideLayouts/slideLayout16.xml"/>
  <Relationship Id="rId4" Type="http://schemas.openxmlformats.org/officeDocument/2006/relationships/slideLayout" Target="../slideLayouts/slideLayout17.xml"/>
  <Relationship Id="rId5" Type="http://schemas.openxmlformats.org/officeDocument/2006/relationships/slideLayout" Target="../slideLayouts/slideLayout18.xml"/>
  <Relationship Id="rId6" Type="http://schemas.openxmlformats.org/officeDocument/2006/relationships/slideLayout" Target="../slideLayouts/slideLayout19.xml"/>
  <Relationship Id="rId7" Type="http://schemas.openxmlformats.org/officeDocument/2006/relationships/slideLayout" Target="../slideLayouts/slideLayout20.xml"/>
  <Relationship Id="rId8" Type="http://schemas.openxmlformats.org/officeDocument/2006/relationships/slideLayout" Target="../slideLayouts/slideLayout21.xml"/>
  <Relationship Id="rId9" Type="http://schemas.openxmlformats.org/officeDocument/2006/relationships/slideLayout" Target="../slideLayouts/slideLayout22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5.xml"/>
  <Relationship Id="rId10" Type="http://schemas.openxmlformats.org/officeDocument/2006/relationships/slideLayout" Target="../slideLayouts/slideLayout34.xml"/>
  <Relationship Id="rId11" Type="http://schemas.openxmlformats.org/officeDocument/2006/relationships/slideLayout" Target="../slideLayouts/slideLayout35.xml"/>
  <Relationship Id="rId12" Type="http://schemas.openxmlformats.org/officeDocument/2006/relationships/slideLayout" Target="../slideLayouts/slideLayout36.xml"/>
  <Relationship Id="rId13" Type="http://schemas.openxmlformats.org/officeDocument/2006/relationships/slideLayout" Target="../slideLayouts/slideLayout37.xml"/>
  <Relationship Id="rId14" Type="http://schemas.openxmlformats.org/officeDocument/2006/relationships/theme" Target="../theme/theme3.xml"/>
  <Relationship Id="rId15" Type="http://schemas.openxmlformats.org/officeDocument/2006/relationships/image" Target="../media/image1.png"/>
  <Relationship Id="rId16" Type="http://schemas.openxmlformats.org/officeDocument/2006/relationships/image" Target="../media/image2.png"/>
  <Relationship Id="rId17" Type="http://schemas.openxmlformats.org/officeDocument/2006/relationships/image" Target="../media/image3.png"/>
  <Relationship Id="rId18" Type="http://schemas.openxmlformats.org/officeDocument/2006/relationships/image" Target="../media/image4.png"/>
  <Relationship Id="rId19" Type="http://schemas.openxmlformats.org/officeDocument/2006/relationships/image" Target="../media/image5.png"/>
  <Relationship Id="rId2" Type="http://schemas.openxmlformats.org/officeDocument/2006/relationships/slideLayout" Target="../slideLayouts/slideLayout26.xml"/>
  <Relationship Id="rId3" Type="http://schemas.openxmlformats.org/officeDocument/2006/relationships/slideLayout" Target="../slideLayouts/slideLayout27.xml"/>
  <Relationship Id="rId4" Type="http://schemas.openxmlformats.org/officeDocument/2006/relationships/slideLayout" Target="../slideLayouts/slideLayout28.xml"/>
  <Relationship Id="rId5" Type="http://schemas.openxmlformats.org/officeDocument/2006/relationships/slideLayout" Target="../slideLayouts/slideLayout29.xml"/>
  <Relationship Id="rId6" Type="http://schemas.openxmlformats.org/officeDocument/2006/relationships/slideLayout" Target="../slideLayouts/slideLayout30.xml"/>
  <Relationship Id="rId7" Type="http://schemas.openxmlformats.org/officeDocument/2006/relationships/slideLayout" Target="../slideLayouts/slideLayout31.xml"/>
  <Relationship Id="rId8" Type="http://schemas.openxmlformats.org/officeDocument/2006/relationships/slideLayout" Target="../slideLayouts/slideLayout32.xml"/>
  <Relationship Id="rId9" Type="http://schemas.openxmlformats.org/officeDocument/2006/relationships/slideLayout" Target="../slideLayouts/slideLayout33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1354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03D0512A-C73A-4C45-B580-56611969FB2A}" type="slidenum">
              <a:rPr kumimoji="0" lang="en-US" altLang="ja-JP" sz="1600" b="1"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altLang="ja-JP" sz="1600" b="1">
              <a:ea typeface="ＭＳ Ｐゴシック" pitchFamily="50" charset="-128"/>
            </a:endParaRPr>
          </a:p>
        </p:txBody>
      </p:sp>
      <p:sp>
        <p:nvSpPr>
          <p:cNvPr id="51379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ja-JP" altLang="en-US" sz="2800">
              <a:ea typeface="ＭＳ Ｐゴシック" pitchFamily="50" charset="-128"/>
            </a:endParaRPr>
          </a:p>
        </p:txBody>
      </p:sp>
      <p:grpSp>
        <p:nvGrpSpPr>
          <p:cNvPr id="1033" name="Group 180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1034" name="Group 181"/>
            <p:cNvGrpSpPr>
              <a:grpSpLocks noChangeAspect="1"/>
            </p:cNvGrpSpPr>
            <p:nvPr/>
          </p:nvGrpSpPr>
          <p:grpSpPr bwMode="auto">
            <a:xfrm>
              <a:off x="1392" y="604"/>
              <a:ext cx="18906" cy="1458"/>
              <a:chOff x="8502" y="3566"/>
              <a:chExt cx="15289" cy="1179"/>
            </a:xfrm>
          </p:grpSpPr>
          <p:pic>
            <p:nvPicPr>
              <p:cNvPr id="1038" name="Picture 182" descr="waseda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Picture 183" descr="university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384" name="AutoShape 184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sp>
          <p:nvSpPr>
            <p:cNvPr id="51385" name="AutoShape 185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1037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5" descr="大隈講堂透かし２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53013" y="2252667"/>
            <a:ext cx="485298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2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433D36AE-71A6-4C1E-A9C7-649750DE1E4E}" type="slidenum">
              <a:rPr kumimoji="0" lang="en-US" sz="1600" b="1"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sz="1600" b="1">
              <a:ea typeface="ＭＳ Ｐゴシック" pitchFamily="50" charset="-128"/>
            </a:endParaRPr>
          </a:p>
        </p:txBody>
      </p:sp>
      <p:sp>
        <p:nvSpPr>
          <p:cNvPr id="1033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kumimoji="0" lang="ja-JP" altLang="en-US" sz="2800">
              <a:ea typeface="ＭＳ Ｐゴシック" pitchFamily="50" charset="-128"/>
            </a:endParaRPr>
          </a:p>
        </p:txBody>
      </p:sp>
      <p:grpSp>
        <p:nvGrpSpPr>
          <p:cNvPr id="2058" name="Group 10"/>
          <p:cNvGrpSpPr>
            <a:grpSpLocks noChangeAspect="1"/>
          </p:cNvGrpSpPr>
          <p:nvPr userDrawn="1"/>
        </p:nvGrpSpPr>
        <p:grpSpPr bwMode="auto">
          <a:xfrm>
            <a:off x="465139" y="260350"/>
            <a:ext cx="4849813" cy="965200"/>
            <a:chOff x="0" y="0"/>
            <a:chExt cx="24404" cy="4854"/>
          </a:xfrm>
        </p:grpSpPr>
        <p:grpSp>
          <p:nvGrpSpPr>
            <p:cNvPr id="2059" name="Group 11"/>
            <p:cNvGrpSpPr>
              <a:grpSpLocks noChangeAspect="1"/>
            </p:cNvGrpSpPr>
            <p:nvPr/>
          </p:nvGrpSpPr>
          <p:grpSpPr bwMode="auto">
            <a:xfrm>
              <a:off x="5498" y="1523"/>
              <a:ext cx="18906" cy="1458"/>
              <a:chOff x="0" y="0"/>
              <a:chExt cx="15289" cy="1179"/>
            </a:xfrm>
          </p:grpSpPr>
          <p:pic>
            <p:nvPicPr>
              <p:cNvPr id="2063" name="Picture 182" descr="waseda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183" descr="university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43" y="9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8" name="AutoShape 184"/>
            <p:cNvSpPr>
              <a:spLocks noChangeAspect="1" noChangeArrowheads="1"/>
            </p:cNvSpPr>
            <p:nvPr/>
          </p:nvSpPr>
          <p:spPr bwMode="auto">
            <a:xfrm flipV="1">
              <a:off x="1134" y="3656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kumimoji="0" lang="ja-JP" altLang="en-US" sz="2800">
                <a:ea typeface="ＭＳ Ｐゴシック" pitchFamily="50" charset="-128"/>
              </a:endParaRPr>
            </a:p>
          </p:txBody>
        </p:sp>
        <p:sp>
          <p:nvSpPr>
            <p:cNvPr id="1039" name="AutoShape 18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kumimoji="0"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2062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4" y="1970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1354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088122B-6B01-4BF3-85EF-AAF97DD68496}" type="slidenum">
              <a:rPr kumimoji="0" lang="en-US" altLang="ja-JP" sz="1600" b="1">
                <a:solidFill>
                  <a:srgbClr val="000000"/>
                </a:solidFill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altLang="ja-JP" sz="1600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1379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ja-JP" altLang="en-US" sz="28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grpSp>
        <p:nvGrpSpPr>
          <p:cNvPr id="3081" name="Group 180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3082" name="Group 181"/>
            <p:cNvGrpSpPr>
              <a:grpSpLocks noChangeAspect="1"/>
            </p:cNvGrpSpPr>
            <p:nvPr/>
          </p:nvGrpSpPr>
          <p:grpSpPr bwMode="auto">
            <a:xfrm>
              <a:off x="1392" y="604"/>
              <a:ext cx="18906" cy="1458"/>
              <a:chOff x="8502" y="3566"/>
              <a:chExt cx="15289" cy="1179"/>
            </a:xfrm>
          </p:grpSpPr>
          <p:pic>
            <p:nvPicPr>
              <p:cNvPr id="3086" name="Picture 182" descr="waseda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83" descr="university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384" name="AutoShape 184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51385" name="AutoShape 185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pic>
          <p:nvPicPr>
            <p:cNvPr id="3085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10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52.png"/>
  <Relationship Id="rId11" Type="http://schemas.openxmlformats.org/officeDocument/2006/relationships/image" Target="../media/image53.png"/>
  <Relationship Id="rId12" Type="http://schemas.openxmlformats.org/officeDocument/2006/relationships/image" Target="../media/image54.png"/>
  <Relationship Id="rId13" Type="http://schemas.openxmlformats.org/officeDocument/2006/relationships/image" Target="../media/image55.png"/>
  <Relationship Id="rId14" Type="http://schemas.openxmlformats.org/officeDocument/2006/relationships/image" Target="../media/image56.png"/>
  <Relationship Id="rId15" Type="http://schemas.openxmlformats.org/officeDocument/2006/relationships/image" Target="../media/image57.png"/>
  <Relationship Id="rId16" Type="http://schemas.openxmlformats.org/officeDocument/2006/relationships/image" Target="../media/image58.png"/>
  <Relationship Id="rId17" Type="http://schemas.openxmlformats.org/officeDocument/2006/relationships/image" Target="../media/image59.png"/>
  <Relationship Id="rId18" Type="http://schemas.openxmlformats.org/officeDocument/2006/relationships/image" Target="../media/image60.png"/>
  <Relationship Id="rId19" Type="http://schemas.openxmlformats.org/officeDocument/2006/relationships/image" Target="../media/image61.png"/>
  <Relationship Id="rId2" Type="http://schemas.openxmlformats.org/officeDocument/2006/relationships/image" Target="../media/image44.png"/>
  <Relationship Id="rId20" Type="http://schemas.openxmlformats.org/officeDocument/2006/relationships/image" Target="../media/image62.png"/>
  <Relationship Id="rId21" Type="http://schemas.openxmlformats.org/officeDocument/2006/relationships/image" Target="../media/image63.png"/>
  <Relationship Id="rId22" Type="http://schemas.openxmlformats.org/officeDocument/2006/relationships/image" Target="../media/image64.png"/>
  <Relationship Id="rId23" Type="http://schemas.openxmlformats.org/officeDocument/2006/relationships/image" Target="../media/image65.png"/>
  <Relationship Id="rId24" Type="http://schemas.openxmlformats.org/officeDocument/2006/relationships/image" Target="../media/image66.png"/>
  <Relationship Id="rId25" Type="http://schemas.openxmlformats.org/officeDocument/2006/relationships/image" Target="../media/image67.png"/>
  <Relationship Id="rId26" Type="http://schemas.openxmlformats.org/officeDocument/2006/relationships/image" Target="../media/image68.png"/>
  <Relationship Id="rId27" Type="http://schemas.openxmlformats.org/officeDocument/2006/relationships/image" Target="../media/image69.png"/>
  <Relationship Id="rId28" Type="http://schemas.openxmlformats.org/officeDocument/2006/relationships/image" Target="../media/image70.png"/>
  <Relationship Id="rId3" Type="http://schemas.openxmlformats.org/officeDocument/2006/relationships/image" Target="../media/image45.png"/>
  <Relationship Id="rId4" Type="http://schemas.openxmlformats.org/officeDocument/2006/relationships/image" Target="../media/image46.png"/>
  <Relationship Id="rId5" Type="http://schemas.openxmlformats.org/officeDocument/2006/relationships/image" Target="../media/image47.png"/>
  <Relationship Id="rId6" Type="http://schemas.openxmlformats.org/officeDocument/2006/relationships/image" Target="../media/image48.png"/>
  <Relationship Id="rId7" Type="http://schemas.openxmlformats.org/officeDocument/2006/relationships/image" Target="../media/image49.png"/>
  <Relationship Id="rId8" Type="http://schemas.openxmlformats.org/officeDocument/2006/relationships/image" Target="../media/image50.png"/>
  <Relationship Id="rId9" Type="http://schemas.openxmlformats.org/officeDocument/2006/relationships/image" Target="../media/image51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77.jpeg"/>
  <Relationship Id="rId11" Type="http://schemas.openxmlformats.org/officeDocument/2006/relationships/image" Target="../media/image78.jpeg"/>
  <Relationship Id="rId12" Type="http://schemas.openxmlformats.org/officeDocument/2006/relationships/image" Target="../media/image4.png"/>
  <Relationship Id="rId13" Type="http://schemas.openxmlformats.org/officeDocument/2006/relationships/image" Target="../media/image5.png"/>
  <Relationship Id="rId14" Type="http://schemas.openxmlformats.org/officeDocument/2006/relationships/image" Target="../media/image79.jpeg"/>
  <Relationship Id="rId15" Type="http://schemas.openxmlformats.org/officeDocument/2006/relationships/image" Target="../media/image80.jpeg"/>
  <Relationship Id="rId16" Type="http://schemas.openxmlformats.org/officeDocument/2006/relationships/image" Target="../media/image81.jpeg"/>
  <Relationship Id="rId17" Type="http://schemas.openxmlformats.org/officeDocument/2006/relationships/image" Target="../media/image82.png"/>
  <Relationship Id="rId18" Type="http://schemas.openxmlformats.org/officeDocument/2006/relationships/image" Target="../media/image83.jpeg"/>
  <Relationship Id="rId2" Type="http://schemas.openxmlformats.org/officeDocument/2006/relationships/image" Target="../media/image71.jpeg"/>
  <Relationship Id="rId3" Type="http://schemas.openxmlformats.org/officeDocument/2006/relationships/image" Target="../media/image72.jpeg"/>
  <Relationship Id="rId4" Type="http://schemas.openxmlformats.org/officeDocument/2006/relationships/image" Target="../media/image73.jpeg"/>
  <Relationship Id="rId5" Type="http://schemas.openxmlformats.org/officeDocument/2006/relationships/image" Target="../media/image74.jpeg"/>
  <Relationship Id="rId6" Type="http://schemas.openxmlformats.org/officeDocument/2006/relationships/hyperlink" TargetMode="External" Target="http://images.google.co.jp/imgres?imgurl=http://blog-imgs-29.fc2.com/s/i/n/since1853/20090701061813c89.jpg&amp;imgrefurl=http://since1853.blog45.fc2.com/blog-entry-18.html&amp;usg=__y2xBpmA08e2-KWHAQX3rQKfGN3M=&amp;h=370&amp;w=300&amp;sz=65&amp;hl=ja&amp;start=6&amp;sig2=5uXpjVjMjJyl8R8BLBL5yQ&amp;um=1&amp;tbnid=IzTuX_JRJFEaaM:&amp;tbnh=122&amp;tbnw=99&amp;prev=/images?q=%E7%AB%B9%E4%B8%8B+%E7%99%BB&amp;hl=ja&amp;lr=&amp;rlz=1G1GGLQ_JAJP315&amp;sa=N&amp;um=1&amp;ei=OvqRSp3JJ8uNkAWHz_S7Cg"/>
  <Relationship Id="rId7" Type="http://schemas.openxmlformats.org/officeDocument/2006/relationships/image" Target="../media/image75.jpeg"/>
  <Relationship Id="rId8" Type="http://schemas.openxmlformats.org/officeDocument/2006/relationships/image" Target="../media/image76.jpeg"/>
  <Relationship Id="rId9" Type="http://schemas.openxmlformats.org/officeDocument/2006/relationships/hyperlink" TargetMode="External" Target="http://image.infoseek.rakuten.co.jp/content/seiji/politician/0000573.jp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4.png"/>
  <Relationship Id="rId4" Type="http://schemas.openxmlformats.org/officeDocument/2006/relationships/image" Target="../media/image5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  <Relationship Id="rId3" Type="http://schemas.openxmlformats.org/officeDocument/2006/relationships/image" Target="../media/image5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8.jpeg"/>
  <Relationship Id="rId4" Type="http://schemas.openxmlformats.org/officeDocument/2006/relationships/image" Target="../media/image9.jpe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4.png"/>
  <Relationship Id="rId3" Type="http://schemas.openxmlformats.org/officeDocument/2006/relationships/image" Target="../media/image5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4.png"/>
  <Relationship Id="rId3" Type="http://schemas.openxmlformats.org/officeDocument/2006/relationships/image" Target="../media/image85.jpeg"/>
  <Relationship Id="rId4" Type="http://schemas.openxmlformats.org/officeDocument/2006/relationships/image" Target="../media/image86.jpeg"/>
  <Relationship Id="rId5" Type="http://schemas.openxmlformats.org/officeDocument/2006/relationships/image" Target="../media/image4.png"/>
  <Relationship Id="rId6" Type="http://schemas.openxmlformats.org/officeDocument/2006/relationships/image" Target="../media/image5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7.png"/>
  <Relationship Id="rId3" Type="http://schemas.openxmlformats.org/officeDocument/2006/relationships/image" Target="../media/image88.jpeg"/>
  <Relationship Id="rId4" Type="http://schemas.openxmlformats.org/officeDocument/2006/relationships/image" Target="../media/image89.jpg"/>
  <Relationship Id="rId5" Type="http://schemas.openxmlformats.org/officeDocument/2006/relationships/image" Target="../media/image90.jpeg"/>
  <Relationship Id="rId6" Type="http://schemas.openxmlformats.org/officeDocument/2006/relationships/image" Target="../media/image91.jpeg"/>
  <Relationship Id="rId7" Type="http://schemas.openxmlformats.org/officeDocument/2006/relationships/image" Target="../media/image92.jpe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93.jpeg"/>
  <Relationship Id="rId4" Type="http://schemas.openxmlformats.org/officeDocument/2006/relationships/image" Target="../media/image94.jpeg"/>
  <Relationship Id="rId5" Type="http://schemas.openxmlformats.org/officeDocument/2006/relationships/image" Target="../media/image95.jpeg"/>
  <Relationship Id="rId6" Type="http://schemas.openxmlformats.org/officeDocument/2006/relationships/image" Target="../media/image96.jpeg"/>
  <Relationship Id="rId7" Type="http://schemas.openxmlformats.org/officeDocument/2006/relationships/image" Target="../media/image97.jpg"/>
  <Relationship Id="rId8" Type="http://schemas.openxmlformats.org/officeDocument/2006/relationships/image" Target="../media/image98.jpe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99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0.jpeg"/>
  <Relationship Id="rId3" Type="http://schemas.openxmlformats.org/officeDocument/2006/relationships/image" Target="../media/image11.jpeg"/>
  <Relationship Id="rId4" Type="http://schemas.openxmlformats.org/officeDocument/2006/relationships/image" Target="../media/image12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3.png"/>
  <Relationship Id="rId3" Type="http://schemas.openxmlformats.org/officeDocument/2006/relationships/image" Target="../media/image14.png"/>
  <Relationship Id="rId4" Type="http://schemas.openxmlformats.org/officeDocument/2006/relationships/image" Target="../media/image15.png"/>
  <Relationship Id="rId5" Type="http://schemas.openxmlformats.org/officeDocument/2006/relationships/image" Target="../media/image16.jpeg"/>
  <Relationship Id="rId6" Type="http://schemas.openxmlformats.org/officeDocument/2006/relationships/image" Target="../media/image17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24.png"/>
  <Relationship Id="rId11" Type="http://schemas.openxmlformats.org/officeDocument/2006/relationships/image" Target="../media/image25.jpg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18.png"/>
  <Relationship Id="rId4" Type="http://schemas.microsoft.com/office/2007/relationships/hdphoto" Target="../media/hdphoto1.wdp"/>
  <Relationship Id="rId5" Type="http://schemas.openxmlformats.org/officeDocument/2006/relationships/image" Target="../media/image19.png"/>
  <Relationship Id="rId6" Type="http://schemas.openxmlformats.org/officeDocument/2006/relationships/image" Target="../media/image20.png"/>
  <Relationship Id="rId7" Type="http://schemas.openxmlformats.org/officeDocument/2006/relationships/image" Target="../media/image21.png"/>
  <Relationship Id="rId8" Type="http://schemas.openxmlformats.org/officeDocument/2006/relationships/image" Target="../media/image22.png"/>
  <Relationship Id="rId9" Type="http://schemas.openxmlformats.org/officeDocument/2006/relationships/image" Target="../media/image23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6.png"/>
  <Relationship Id="rId3" Type="http://schemas.openxmlformats.org/officeDocument/2006/relationships/image" Target="../media/image27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28.jpg"/>
  <Relationship Id="rId4" Type="http://schemas.openxmlformats.org/officeDocument/2006/relationships/image" Target="../media/image29.jpg"/>
  <Relationship Id="rId5" Type="http://schemas.openxmlformats.org/officeDocument/2006/relationships/image" Target="../media/image30.jpg"/>
  <Relationship Id="rId6" Type="http://schemas.openxmlformats.org/officeDocument/2006/relationships/image" Target="../media/image31.jpg"/>
  <Relationship Id="rId7" Type="http://schemas.openxmlformats.org/officeDocument/2006/relationships/image" Target="../media/image32.jpg"/>
  <Relationship Id="rId8" Type="http://schemas.openxmlformats.org/officeDocument/2006/relationships/image" Target="../media/image33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vmlDrawing" Target="../drawings/vmlDrawing1.vml"/>
  <Relationship Id="rId10" Type="http://schemas.openxmlformats.org/officeDocument/2006/relationships/image" Target="../media/image40.jpeg"/>
  <Relationship Id="rId11" Type="http://schemas.openxmlformats.org/officeDocument/2006/relationships/image" Target="../media/image41.jpeg"/>
  <Relationship Id="rId12" Type="http://schemas.openxmlformats.org/officeDocument/2006/relationships/image" Target="../media/image42.emf"/>
  <Relationship Id="rId2" Type="http://schemas.openxmlformats.org/officeDocument/2006/relationships/slideLayout" Target="../slideLayouts/slideLayout2.xml"/>
  <Relationship Id="rId3" Type="http://schemas.openxmlformats.org/officeDocument/2006/relationships/image" Target="../media/image35.jpeg"/>
  <Relationship Id="rId4" Type="http://schemas.openxmlformats.org/officeDocument/2006/relationships/image" Target="../media/image36.png"/>
  <Relationship Id="rId5" Type="http://schemas.openxmlformats.org/officeDocument/2006/relationships/image" Target="../media/image37.wmf"/>
  <Relationship Id="rId6" Type="http://schemas.openxmlformats.org/officeDocument/2006/relationships/oleObject" Target="../embeddings/oleObject1.bin"/>
  <Relationship Id="rId7" Type="http://schemas.openxmlformats.org/officeDocument/2006/relationships/image" Target="../media/image34.png"/>
  <Relationship Id="rId8" Type="http://schemas.openxmlformats.org/officeDocument/2006/relationships/image" Target="../media/image38.png"/>
  <Relationship Id="rId9" Type="http://schemas.openxmlformats.org/officeDocument/2006/relationships/image" Target="../media/image39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3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0" y="3140968"/>
            <a:ext cx="9906000" cy="118813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早稻田大学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6836" y="41490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2016.09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学杂费等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58519"/>
              </p:ext>
            </p:extLst>
          </p:nvPr>
        </p:nvGraphicFramePr>
        <p:xfrm>
          <a:off x="416496" y="1735138"/>
          <a:ext cx="9217025" cy="21964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520280"/>
                <a:gridCol w="1944216"/>
                <a:gridCol w="2160240"/>
                <a:gridCol w="1872209"/>
              </a:tblGrid>
              <a:tr h="540264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zh-CN" altLang="en-US" sz="2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学费</a:t>
                      </a:r>
                      <a:r>
                        <a:rPr kumimoji="1" lang="en-US" altLang="zh-CN" sz="2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kumimoji="1" lang="zh-CN" altLang="en-US" sz="2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一年</a:t>
                      </a:r>
                      <a:r>
                        <a:rPr kumimoji="1" lang="en-US" altLang="zh-CN" sz="2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endParaRPr kumimoji="1" lang="ja-JP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3" marR="91433" marT="45721" marB="45721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62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硕士课程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学制：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博士</a:t>
                      </a: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学制：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1" lang="en-US" altLang="zh-CN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53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FKai-SB" panose="03000509000000000000" pitchFamily="65" charset="-120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JPY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RMB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JPY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RMB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</a:tr>
              <a:tr h="431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文科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774,000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 1,843,</a:t>
                      </a:r>
                      <a:r>
                        <a:rPr kumimoji="1" lang="en-US" altLang="zh-C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000</a:t>
                      </a: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51,000</a:t>
                      </a:r>
                      <a:r>
                        <a:rPr kumimoji="1" lang="en-US" altLang="zh-CN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~122,000</a:t>
                      </a:r>
                      <a:endParaRPr kumimoji="1" lang="ja-JP" alt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610,000</a:t>
                      </a:r>
                      <a:r>
                        <a:rPr kumimoji="1" lang="zh-TW" alt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</a:t>
                      </a:r>
                      <a:r>
                        <a:rPr kumimoji="1" lang="zh-TW" alt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900,000</a:t>
                      </a: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40,200</a:t>
                      </a:r>
                      <a:r>
                        <a:rPr kumimoji="1" lang="en-US" altLang="zh-CN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~59,400</a:t>
                      </a:r>
                      <a:endParaRPr kumimoji="1" lang="ja-JP" alt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</a:tr>
              <a:tr h="432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理科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1,157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,500</a:t>
                      </a:r>
                      <a:r>
                        <a:rPr kumimoji="1" lang="zh-TW" alt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</a:t>
                      </a:r>
                      <a:r>
                        <a:rPr kumimoji="1" lang="zh-TW" alt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1,273,000</a:t>
                      </a: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76,400</a:t>
                      </a:r>
                      <a:r>
                        <a:rPr kumimoji="1" lang="en-US" altLang="zh-CN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~84,000</a:t>
                      </a:r>
                      <a:endParaRPr kumimoji="1" lang="ja-JP" alt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896,000 ~ </a:t>
                      </a:r>
                      <a:r>
                        <a:rPr kumimoji="1" lang="en-US" altLang="zh-TW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966,000</a:t>
                      </a: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59,100</a:t>
                      </a:r>
                      <a:r>
                        <a:rPr kumimoji="1" lang="en-US" altLang="zh-CN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~63,800</a:t>
                      </a:r>
                      <a:endParaRPr kumimoji="1" lang="ja-JP" alt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3" marR="91433" marT="45721" marB="45721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84654"/>
              </p:ext>
            </p:extLst>
          </p:nvPr>
        </p:nvGraphicFramePr>
        <p:xfrm>
          <a:off x="1240935" y="4005064"/>
          <a:ext cx="7513907" cy="2592389"/>
        </p:xfrm>
        <a:graphic>
          <a:graphicData uri="http://schemas.openxmlformats.org/drawingml/2006/table">
            <a:tbl>
              <a:tblPr/>
              <a:tblGrid>
                <a:gridCol w="2784775"/>
                <a:gridCol w="2364566"/>
                <a:gridCol w="2364566"/>
              </a:tblGrid>
              <a:tr h="55244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一年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房租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900,000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日元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伙食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费，生活费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50,000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日元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健康保险，医疗费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50,000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日元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杂费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0,000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日元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1,700,</a:t>
                      </a: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日元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人民币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0912" y="110248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汇率参考：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日元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6.6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7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奖学金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3443" y="1713040"/>
            <a:ext cx="848254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zh-CN" altLang="en-US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奖学金</a:t>
            </a:r>
            <a:endParaRPr lang="en-US" altLang="zh-CN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入学后，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以上的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留学生可申请到奖学金。</a:t>
            </a:r>
            <a:endParaRPr lang="en-US" altLang="zh-CN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面向留学生的奖学金多达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多种。</a:t>
            </a:r>
            <a:endParaRPr lang="en-US" altLang="zh-CN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68410"/>
              </p:ext>
            </p:extLst>
          </p:nvPr>
        </p:nvGraphicFramePr>
        <p:xfrm>
          <a:off x="896705" y="3298089"/>
          <a:ext cx="8316023" cy="2463048"/>
        </p:xfrm>
        <a:graphic>
          <a:graphicData uri="http://schemas.openxmlformats.org/drawingml/2006/table">
            <a:tbl>
              <a:tblPr/>
              <a:tblGrid>
                <a:gridCol w="2346328"/>
                <a:gridCol w="2968045"/>
                <a:gridCol w="1793352"/>
                <a:gridCol w="1208298"/>
              </a:tblGrid>
              <a:tr h="312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种类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奖学金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期限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自费外国留学生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学费减免奖学金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费外国留学生中，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学考试或学业成绩优秀者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学费减免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小野梓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纪念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国留学生奖学金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费外国留学生中，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学考试或学业成绩优秀者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400,000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费外国留学生</a:t>
                      </a:r>
                      <a:endParaRPr kumimoji="1" lang="zh-TW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学习奖励费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学业成绩即人品优秀，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经济困难的外国留学生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,000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学院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半年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0552" y="5877272"/>
            <a:ext cx="778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个别研究生科设有入学前奖学金，详见各研究科网页。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7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奖学金（博士课程）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94" y="2420888"/>
            <a:ext cx="943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9584" y="501317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81513"/>
              </p:ext>
            </p:extLst>
          </p:nvPr>
        </p:nvGraphicFramePr>
        <p:xfrm>
          <a:off x="767445" y="1701355"/>
          <a:ext cx="8525916" cy="4972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8592"/>
                <a:gridCol w="6647324"/>
              </a:tblGrid>
              <a:tr h="55328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中国国家建设高水平公派研究生（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CSC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）项目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39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入学时间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月、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altLang="zh-CN" sz="20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6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授课语言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日语、英语</a:t>
                      </a:r>
                      <a:endParaRPr lang="en-US" altLang="zh-CN" sz="20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818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招生课程 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博士课程 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&lt;3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外国人特别研修生（博士联合培养）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半年或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739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申请时间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月入学</a:t>
                      </a: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※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个别研究科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截止！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※ 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申请截止时间为材料</a:t>
                      </a:r>
                      <a:r>
                        <a:rPr lang="zh-CN" altLang="en-US" sz="2000" b="1" u="none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寄达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时间！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75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申请指南下载 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http://web.waseda.jp/admission/ssp/csc/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 bwMode="auto">
          <a:xfrm>
            <a:off x="5457056" y="2696648"/>
            <a:ext cx="3483297" cy="55152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仅供参考，详见当年度申请指南</a:t>
            </a:r>
            <a:endParaRPr kumimoji="1"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4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0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毕业去向（升学、就业）</a:t>
            </a:r>
            <a:endParaRPr lang="en-US" altLang="ja-JP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71" y="1917614"/>
            <a:ext cx="939552" cy="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57" y="1908132"/>
            <a:ext cx="1505000" cy="38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29" y="2410089"/>
            <a:ext cx="827568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10" y="3108459"/>
            <a:ext cx="2505245" cy="2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75" y="3596080"/>
            <a:ext cx="2415814" cy="3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12" y="5413965"/>
            <a:ext cx="1476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8" y="4898245"/>
            <a:ext cx="19431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40" y="2670295"/>
            <a:ext cx="675482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80" y="1855383"/>
            <a:ext cx="1973556" cy="6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74" y="2627576"/>
            <a:ext cx="1800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3" y="5886637"/>
            <a:ext cx="1595233" cy="4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98" y="5949600"/>
            <a:ext cx="1419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6" y="4118222"/>
            <a:ext cx="1743825" cy="3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9" y="5183866"/>
            <a:ext cx="2809258" cy="5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82" y="4118222"/>
            <a:ext cx="1798015" cy="4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74" y="4721143"/>
            <a:ext cx="199953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60" y="4675282"/>
            <a:ext cx="19446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46" y="5863875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23" y="3850612"/>
            <a:ext cx="1570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78" y="5987161"/>
            <a:ext cx="1506506" cy="2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51" y="3661020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674169"/>
            <a:ext cx="1721134" cy="4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30" y="5358913"/>
            <a:ext cx="1466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51" y="3124517"/>
            <a:ext cx="1400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98" y="5249983"/>
            <a:ext cx="1876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84" y="4264110"/>
            <a:ext cx="1381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7" y="4243482"/>
            <a:ext cx="705387" cy="4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5439" y="1747867"/>
            <a:ext cx="3995417" cy="2151529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指导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指导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、各类讲座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组织企业联合招聘会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发行就业指南（日语版、英语版）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个人咨询服务（有英语服务）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0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1450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校友</a:t>
            </a:r>
            <a:r>
              <a:rPr lang="ja-JP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ja-JP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万名校友活跃在全球各界</a:t>
            </a:r>
            <a:r>
              <a:rPr lang="ja-JP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endParaRPr lang="en-US" altLang="ja-JP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03" y="1687914"/>
            <a:ext cx="5040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600,000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名校友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活跃在全球各界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グループ化 7"/>
          <p:cNvGrpSpPr>
            <a:grpSpLocks/>
          </p:cNvGrpSpPr>
          <p:nvPr/>
        </p:nvGrpSpPr>
        <p:grpSpPr bwMode="auto">
          <a:xfrm>
            <a:off x="6206848" y="1894502"/>
            <a:ext cx="3122612" cy="1928812"/>
            <a:chOff x="6465168" y="2109886"/>
            <a:chExt cx="3123779" cy="1929086"/>
          </a:xfrm>
        </p:grpSpPr>
        <p:pic>
          <p:nvPicPr>
            <p:cNvPr id="17" name="Picture 4" descr="Tanzan_Ishibash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834" y="3103934"/>
              <a:ext cx="753318" cy="92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505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89" y="3097645"/>
              <a:ext cx="64770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55_Yoshiro_Mori_3x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230" y="2109886"/>
              <a:ext cx="7207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福田　康夫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239" y="2109886"/>
              <a:ext cx="72072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20090701061813c8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087" y="3103934"/>
              <a:ext cx="75882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 descr="20696d8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222" y="2109886"/>
              <a:ext cx="7207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http://s3.amazonaws.com/cogolo_faces/%E9%87%8E%E7%94%B0%E4%BD%B3%E5%BD%A6/imgs/image.infoseek.rakuten.co.jp/content/seiji/politician/0000573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68" y="2109886"/>
              <a:ext cx="732805" cy="9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32520" y="289798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位日本首相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一流企业的创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CEOs</a:t>
            </a: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（索尼、卡西欧、三星、优衣库、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作家、优秀运动员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グループ化 2"/>
          <p:cNvGrpSpPr/>
          <p:nvPr/>
        </p:nvGrpSpPr>
        <p:grpSpPr>
          <a:xfrm>
            <a:off x="-32916" y="4577404"/>
            <a:ext cx="9931589" cy="1938337"/>
            <a:chOff x="-15552" y="4700588"/>
            <a:chExt cx="9931589" cy="1938337"/>
          </a:xfrm>
        </p:grpSpPr>
        <p:grpSp>
          <p:nvGrpSpPr>
            <p:cNvPr id="26" name="グループ化 3"/>
            <p:cNvGrpSpPr>
              <a:grpSpLocks/>
            </p:cNvGrpSpPr>
            <p:nvPr/>
          </p:nvGrpSpPr>
          <p:grpSpPr bwMode="auto">
            <a:xfrm>
              <a:off x="-15552" y="4733925"/>
              <a:ext cx="1727200" cy="1905000"/>
              <a:chOff x="201823" y="4734648"/>
              <a:chExt cx="1726840" cy="1904345"/>
            </a:xfrm>
          </p:grpSpPr>
          <p:pic>
            <p:nvPicPr>
              <p:cNvPr id="42" name="Picture 9" descr="img_1181005_37286361_0?115271507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06" y="4734648"/>
                <a:ext cx="1209675" cy="136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25"/>
              <p:cNvSpPr txBox="1">
                <a:spLocks noChangeArrowheads="1"/>
              </p:cNvSpPr>
              <p:nvPr/>
            </p:nvSpPr>
            <p:spPr bwMode="auto">
              <a:xfrm>
                <a:off x="201823" y="6115773"/>
                <a:ext cx="17268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井深 大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/>
                </a:r>
                <a:br>
                  <a:rPr kumimoji="0" lang="en-US" altLang="ja-JP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</a:br>
                <a:r>
                  <a:rPr kumimoji="0"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创办人</a:t>
                </a:r>
                <a:r>
                  <a:rPr kumimoji="0" lang="en-US" altLang="ja-JP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 </a:t>
                </a: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（索尼）</a:t>
                </a:r>
                <a:endParaRPr kumimoji="0"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7" name="グループ化 5"/>
            <p:cNvGrpSpPr>
              <a:grpSpLocks/>
            </p:cNvGrpSpPr>
            <p:nvPr/>
          </p:nvGrpSpPr>
          <p:grpSpPr bwMode="auto">
            <a:xfrm>
              <a:off x="4833218" y="4752975"/>
              <a:ext cx="1631950" cy="1839910"/>
              <a:chOff x="5565576" y="4752305"/>
              <a:chExt cx="1631950" cy="1839899"/>
            </a:xfrm>
          </p:grpSpPr>
          <p:pic>
            <p:nvPicPr>
              <p:cNvPr id="40" name="Picture 2" descr="http://netazo.net/wp-content/uploads/img_1279408_62996626_0-305x213.jp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565576" y="4752305"/>
                <a:ext cx="1631950" cy="119696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</p:pic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5602089" y="6068987"/>
                <a:ext cx="1558925" cy="523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柳井 正</a:t>
                </a:r>
                <a:r>
                  <a:rPr kumimoji="0" lang="ja-JP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 </a:t>
                </a:r>
                <a:r>
                  <a:rPr kumimoji="0"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/>
                </a:r>
                <a:br>
                  <a:rPr kumimoji="0"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</a:br>
                <a:r>
                  <a:rPr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CEO </a:t>
                </a: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（迅销）</a:t>
                </a:r>
                <a:endParaRPr kumimoji="0"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8" name="グループ化 4"/>
            <p:cNvGrpSpPr>
              <a:grpSpLocks/>
            </p:cNvGrpSpPr>
            <p:nvPr/>
          </p:nvGrpSpPr>
          <p:grpSpPr bwMode="auto">
            <a:xfrm>
              <a:off x="3187130" y="4700588"/>
              <a:ext cx="1693862" cy="1906587"/>
              <a:chOff x="3656856" y="4701158"/>
              <a:chExt cx="1694040" cy="1905495"/>
            </a:xfrm>
          </p:grpSpPr>
          <p:pic>
            <p:nvPicPr>
              <p:cNvPr id="38" name="Picture 36" descr="lee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713" y="4701158"/>
                <a:ext cx="1208326" cy="136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Box 18"/>
              <p:cNvSpPr txBox="1">
                <a:spLocks noChangeArrowheads="1"/>
              </p:cNvSpPr>
              <p:nvPr/>
            </p:nvSpPr>
            <p:spPr bwMode="auto">
              <a:xfrm>
                <a:off x="3656856" y="6083433"/>
                <a:ext cx="1694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李俊熙</a:t>
                </a:r>
                <a:r>
                  <a:rPr lang="en-US" altLang="ja-JP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, </a:t>
                </a:r>
                <a:r>
                  <a:rPr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/>
                </a:r>
                <a:br>
                  <a:rPr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</a:br>
                <a:r>
                  <a:rPr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CEO 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三星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  <a:endParaRPr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9" name="グループ化 2"/>
            <p:cNvGrpSpPr>
              <a:grpSpLocks/>
            </p:cNvGrpSpPr>
            <p:nvPr/>
          </p:nvGrpSpPr>
          <p:grpSpPr bwMode="auto">
            <a:xfrm>
              <a:off x="1723033" y="4767263"/>
              <a:ext cx="1501775" cy="1830387"/>
              <a:chOff x="2010590" y="4767723"/>
              <a:chExt cx="1502250" cy="1829629"/>
            </a:xfrm>
          </p:grpSpPr>
          <p:pic>
            <p:nvPicPr>
              <p:cNvPr id="36" name="Picture 34" descr="casio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591" y="4767723"/>
                <a:ext cx="1502249" cy="1204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2010590" y="6074132"/>
                <a:ext cx="15022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樫尾 忠雄</a:t>
                </a:r>
                <a:r>
                  <a:rPr kumimoji="0" lang="ja-JP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 </a:t>
                </a:r>
                <a:r>
                  <a:rPr kumimoji="0"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/>
                </a:r>
                <a:br>
                  <a:rPr kumimoji="0"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</a:br>
                <a:r>
                  <a:rPr kumimoji="0" lang="en-US" altLang="ja-JP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CEO </a:t>
                </a: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（卡西欧）</a:t>
                </a:r>
                <a:endParaRPr kumimoji="0"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30" name="グループ化 1"/>
            <p:cNvGrpSpPr/>
            <p:nvPr/>
          </p:nvGrpSpPr>
          <p:grpSpPr>
            <a:xfrm>
              <a:off x="8025325" y="4734620"/>
              <a:ext cx="1890712" cy="1841450"/>
              <a:chOff x="4822065" y="1638748"/>
              <a:chExt cx="1890712" cy="1841450"/>
            </a:xfrm>
          </p:grpSpPr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4822065" y="2956978"/>
                <a:ext cx="18907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羽生结弦</a:t>
                </a:r>
                <a:r>
                  <a:rPr kumimoji="0" lang="en-US" altLang="ja-JP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kumimoji="0" lang="en-US" altLang="ja-JP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kumimoji="0"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ＨＧｺﾞｼｯｸE-PRO"/>
                  </a:rPr>
                  <a:t>花样滑冰</a:t>
                </a:r>
                <a:r>
                  <a:rPr kumimoji="0"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ＨＧｺﾞｼｯｸE-PRO"/>
                  </a:rPr>
                  <a:t>）</a:t>
                </a:r>
                <a:endParaRPr kumimoji="0"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ＨＧｺﾞｼｯｸE-PRO"/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731" y="1638748"/>
                <a:ext cx="1407380" cy="132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グループ化 6"/>
            <p:cNvGrpSpPr>
              <a:grpSpLocks/>
            </p:cNvGrpSpPr>
            <p:nvPr/>
          </p:nvGrpSpPr>
          <p:grpSpPr bwMode="auto">
            <a:xfrm>
              <a:off x="6768315" y="4743301"/>
              <a:ext cx="1257009" cy="1865411"/>
              <a:chOff x="7938758" y="4731685"/>
              <a:chExt cx="1256273" cy="1865766"/>
            </a:xfrm>
          </p:grpSpPr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7938758" y="6074131"/>
                <a:ext cx="1256273" cy="523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12"/>
                  </a:buBlip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13"/>
                  </a:buBlip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ＨＧｺﾞｼｯｸE-PRO"/>
                  </a:rPr>
                  <a:t> </a:t>
                </a:r>
                <a:r>
                  <a:rPr kumimoji="0"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ＨＧｺﾞｼｯｸE-PRO"/>
                  </a:rPr>
                  <a:t>村上春树（小说家）</a:t>
                </a:r>
                <a:endParaRPr kumimoji="0" lang="en-US" altLang="ja-JP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ＨＧｺﾞｼｯｸE-PRO"/>
                </a:endParaRPr>
              </a:p>
            </p:txBody>
          </p:sp>
          <p:pic>
            <p:nvPicPr>
              <p:cNvPr id="33" name="Picture 32" descr="murakami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8758" y="4731685"/>
                <a:ext cx="1246681" cy="1351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36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角丸四角形 3"/>
          <p:cNvSpPr>
            <a:spLocks noChangeArrowheads="1"/>
          </p:cNvSpPr>
          <p:nvPr/>
        </p:nvSpPr>
        <p:spPr bwMode="auto">
          <a:xfrm>
            <a:off x="344488" y="1844675"/>
            <a:ext cx="6553200" cy="439263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  <a:alpha val="50195"/>
            </a:schemeClr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9459" name="角丸四角形 4"/>
          <p:cNvSpPr>
            <a:spLocks noChangeArrowheads="1"/>
          </p:cNvSpPr>
          <p:nvPr/>
        </p:nvSpPr>
        <p:spPr bwMode="auto">
          <a:xfrm>
            <a:off x="2792413" y="1844674"/>
            <a:ext cx="6769100" cy="4392637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88900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907381" y="2057419"/>
            <a:ext cx="1885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u="sng" dirty="0" smtClean="0">
                <a:latin typeface="微软雅黑" pitchFamily="34" charset="-122"/>
                <a:ea typeface="微软雅黑" pitchFamily="34" charset="-122"/>
              </a:rPr>
              <a:t>仅日语教学</a:t>
            </a:r>
            <a:endParaRPr lang="ja-JP" altLang="en-US" sz="20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1" name="テキスト ボックス 6"/>
          <p:cNvSpPr txBox="1">
            <a:spLocks noChangeArrowheads="1"/>
          </p:cNvSpPr>
          <p:nvPr/>
        </p:nvSpPr>
        <p:spPr bwMode="auto">
          <a:xfrm>
            <a:off x="7242582" y="2027007"/>
            <a:ext cx="2197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u="sng" dirty="0" smtClean="0">
                <a:latin typeface="微软雅黑" pitchFamily="34" charset="-122"/>
                <a:ea typeface="微软雅黑" pitchFamily="34" charset="-122"/>
              </a:rPr>
              <a:t>仅英语教学</a:t>
            </a:r>
            <a:endParaRPr lang="ja-JP" altLang="en-US" sz="20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3474202" y="2057419"/>
            <a:ext cx="2686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u="sng" dirty="0" smtClean="0">
                <a:latin typeface="微软雅黑" pitchFamily="34" charset="-122"/>
                <a:ea typeface="微软雅黑" pitchFamily="34" charset="-122"/>
              </a:rPr>
              <a:t>日语和英语教学</a:t>
            </a:r>
            <a:endParaRPr lang="ja-JP" altLang="en-US" sz="20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65149" y="2649538"/>
            <a:ext cx="2117725" cy="2446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文学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人间科学部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体育科学部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グループ化 29"/>
          <p:cNvGrpSpPr>
            <a:grpSpLocks/>
          </p:cNvGrpSpPr>
          <p:nvPr/>
        </p:nvGrpSpPr>
        <p:grpSpPr bwMode="auto">
          <a:xfrm>
            <a:off x="3081338" y="4226905"/>
            <a:ext cx="3643313" cy="1738913"/>
            <a:chOff x="2720752" y="240011"/>
            <a:chExt cx="3643312" cy="1738913"/>
          </a:xfrm>
        </p:grpSpPr>
        <p:sp>
          <p:nvSpPr>
            <p:cNvPr id="17" name="ホームベース 16"/>
            <p:cNvSpPr/>
            <p:nvPr/>
          </p:nvSpPr>
          <p:spPr bwMode="auto">
            <a:xfrm>
              <a:off x="2720752" y="260649"/>
              <a:ext cx="3600449" cy="360362"/>
            </a:xfrm>
            <a:prstGeom prst="homePlate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479" name="テキスト ボックス 18"/>
            <p:cNvSpPr txBox="1">
              <a:spLocks noChangeArrowheads="1"/>
            </p:cNvSpPr>
            <p:nvPr/>
          </p:nvSpPr>
          <p:spPr bwMode="auto">
            <a:xfrm>
              <a:off x="2720752" y="240011"/>
              <a:ext cx="34559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理工学科</a:t>
              </a:r>
              <a:endParaRPr lang="ja-JP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725515" y="778595"/>
              <a:ext cx="3638549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基干理工学部</a:t>
              </a:r>
              <a:endPara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创造理工学部</a:t>
              </a:r>
              <a:endPara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先进理工学部</a:t>
              </a:r>
              <a:endPara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ホームベース 17"/>
          <p:cNvSpPr/>
          <p:nvPr/>
        </p:nvSpPr>
        <p:spPr bwMode="auto">
          <a:xfrm>
            <a:off x="3059623" y="2519362"/>
            <a:ext cx="3600450" cy="360363"/>
          </a:xfrm>
          <a:prstGeom prst="homePlate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9472" name="テキスト ボックス 19"/>
          <p:cNvSpPr txBox="1">
            <a:spLocks noChangeArrowheads="1"/>
          </p:cNvSpPr>
          <p:nvPr/>
        </p:nvSpPr>
        <p:spPr bwMode="auto">
          <a:xfrm>
            <a:off x="3094038" y="2499518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人文学科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081338" y="2968535"/>
            <a:ext cx="36385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政治经济学部</a:t>
            </a:r>
            <a:endParaRPr lang="en-US" altLang="zh-CN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社会科学部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文化构想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学部</a:t>
            </a:r>
            <a:endParaRPr lang="en-US" altLang="ja-JP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08800" y="2592388"/>
            <a:ext cx="2559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国际文理学院</a:t>
            </a:r>
            <a:endParaRPr lang="en-US" altLang="ja-JP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7" name="Rectangle 2"/>
          <p:cNvSpPr>
            <a:spLocks noChangeArrowheads="1"/>
          </p:cNvSpPr>
          <p:nvPr/>
        </p:nvSpPr>
        <p:spPr bwMode="auto">
          <a:xfrm>
            <a:off x="565150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       </a:t>
            </a:r>
            <a:r>
              <a:rPr lang="en-US" altLang="ja-JP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个学部（本科学院）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6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452408" y="1857364"/>
            <a:ext cx="6072230" cy="46799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  <a:alpha val="50195"/>
            </a:schemeClr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3095614" y="1857364"/>
            <a:ext cx="6393890" cy="467995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88900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09627" y="2024393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u="sng" dirty="0">
                <a:latin typeface="微软雅黑" pitchFamily="34" charset="-122"/>
                <a:ea typeface="微软雅黑" pitchFamily="34" charset="-122"/>
              </a:rPr>
              <a:t>日语教学</a:t>
            </a:r>
            <a:endParaRPr lang="ja-JP" altLang="en-US" sz="2000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3095627" y="2028827"/>
            <a:ext cx="391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u="sng" dirty="0">
                <a:latin typeface="微软雅黑" pitchFamily="34" charset="-122"/>
                <a:ea typeface="微软雅黑" pitchFamily="34" charset="-122"/>
              </a:rPr>
              <a:t>日语教学</a:t>
            </a:r>
            <a:r>
              <a:rPr lang="en-US" altLang="zh-CN" sz="2000" u="sng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u="sng" dirty="0">
                <a:latin typeface="微软雅黑" pitchFamily="34" charset="-122"/>
                <a:ea typeface="微软雅黑" pitchFamily="34" charset="-122"/>
              </a:rPr>
              <a:t>英语教学</a:t>
            </a:r>
            <a:endParaRPr lang="ja-JP" altLang="en-US" sz="2000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238877" y="2024393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zh-CN" altLang="en-US" sz="2000" u="sng" dirty="0">
                <a:latin typeface="微软雅黑" pitchFamily="34" charset="-122"/>
                <a:ea typeface="微软雅黑" pitchFamily="34" charset="-122"/>
              </a:rPr>
              <a:t>英语教学</a:t>
            </a:r>
            <a:endParaRPr lang="ja-JP" altLang="en-US" sz="2000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9626" y="2500317"/>
            <a:ext cx="21621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人间科学研究科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体育科学研究科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日语教育研究科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环境与能源研究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法务研究科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会计研究科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教职研究科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52813" y="2500317"/>
            <a:ext cx="28575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社会科学研究科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亚洲太平洋研究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经营管理研究科（商学院）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基干理工学研究科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创造理工学研究科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先进理工学研究科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信息生产系统研究科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5238" y="2576219"/>
            <a:ext cx="28219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国际语言文化交流研究科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       </a:t>
            </a:r>
            <a:r>
              <a:rPr lang="en-US" altLang="ja-JP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个研究科（研究生院）</a:t>
            </a:r>
            <a:endParaRPr lang="en-US" altLang="ja-JP" sz="28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3391733" y="4509120"/>
            <a:ext cx="2497372" cy="172819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52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58117"/>
              </p:ext>
            </p:extLst>
          </p:nvPr>
        </p:nvGraphicFramePr>
        <p:xfrm>
          <a:off x="704528" y="1719263"/>
          <a:ext cx="8424936" cy="4775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4178"/>
                <a:gridCol w="1239688"/>
                <a:gridCol w="956777"/>
                <a:gridCol w="1092660"/>
                <a:gridCol w="1019815"/>
                <a:gridCol w="1019815"/>
                <a:gridCol w="922003"/>
              </a:tblGrid>
              <a:tr h="386299">
                <a:tc>
                  <a:txBody>
                    <a:bodyPr/>
                    <a:lstStyle/>
                    <a:p>
                      <a:pPr lvl="1"/>
                      <a:endParaRPr kumimoji="1" lang="ja-JP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itchFamily="50" charset="-128"/>
                        </a:rPr>
                        <a:t>早稻田大学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itchFamily="50" charset="-128"/>
                      </a:endParaRPr>
                    </a:p>
                  </a:txBody>
                  <a:tcPr marL="35999" marR="35999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1"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kumimoji="1" lang="ja-JP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999" marR="35999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1"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kumimoji="1" lang="ja-JP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999" marR="35999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kumimoji="1"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kumimoji="1" lang="ja-JP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999" marR="35999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kumimoji="1"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kumimoji="1" lang="ja-JP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999" marR="35999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kumimoji="1"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kumimoji="1" lang="ja-JP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999" marR="35999" marT="45711" marB="45711" anchor="ctr" anchorCtr="1"/>
                </a:tc>
              </a:tr>
              <a:tr h="351854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数学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光电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表现工学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机械工学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航空航天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土木环境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  <a:tr h="351854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</a:tr>
              <a:tr h="351854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</a:tr>
              <a:tr h="351854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 smtClean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</a:tr>
              <a:tr h="351854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生命科学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11" marB="45711" anchor="ctr" anchorCtr="1"/>
                </a:tc>
              </a:tr>
              <a:tr h="351849">
                <a:tc>
                  <a:txBody>
                    <a:bodyPr/>
                    <a:lstStyle/>
                    <a:p>
                      <a:pPr lvl="1"/>
                      <a:r>
                        <a:rPr kumimoji="1"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</a:t>
                      </a:r>
                      <a:endParaRPr kumimoji="1" lang="ja-JP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○</a:t>
                      </a:r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8" marR="91438" marT="45708" marB="45708" anchor="ctr" anchorCtr="1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2088" y="854075"/>
            <a:ext cx="7594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最丰富的</a:t>
            </a:r>
            <a:r>
              <a:rPr lang="zh-CN" altLang="en-US" b="1" dirty="0">
                <a:solidFill>
                  <a:schemeClr val="bg1"/>
                </a:solidFill>
                <a:effectLst>
                  <a:glow rad="2032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b="1" dirty="0" smtClean="0">
                <a:solidFill>
                  <a:schemeClr val="bg1"/>
                </a:solidFill>
                <a:effectLst>
                  <a:glow rad="2032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英语授课”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理工专业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8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49913"/>
              </p:ext>
            </p:extLst>
          </p:nvPr>
        </p:nvGraphicFramePr>
        <p:xfrm>
          <a:off x="0" y="68343"/>
          <a:ext cx="9905999" cy="6784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2719"/>
                <a:gridCol w="1800200"/>
                <a:gridCol w="2304256"/>
                <a:gridCol w="3368824"/>
              </a:tblGrid>
              <a:tr h="383714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研究科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入学时间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授课语言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无需赴日的入试制度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政治学研究科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英语（部分）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月入学；</a:t>
                      </a:r>
                      <a:r>
                        <a:rPr lang="zh-CN" altLang="en-US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月入学（国外出愿）第</a:t>
                      </a:r>
                      <a:r>
                        <a:rPr lang="en-US" altLang="zh-CN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经济学研究科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月入学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法学研究科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“国外受验”入试。仅硕士。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文学研究科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商学研究科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英语（仅博士）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基干理工学研究科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仅英语授课项目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创造理工学研究科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仅英语授课项目</a:t>
                      </a: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先进理工学研究科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仅英语授课项目</a:t>
                      </a: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教育学研究科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人间科学研究科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社会科学研究科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英语（现代日本学）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月入学（现代日本学）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体育科学研究科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月（仅博士）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国际语言文化交流研究科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√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亚洲太平洋研究科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√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日语教育研究科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√</a:t>
                      </a: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信息生产系统研究科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√</a:t>
                      </a: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法务研究科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会计研究科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环境与能源研究科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英语（仅博士）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外国人特别入试（海外协议校）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教职研究科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92633"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经营管理研究科（商学院）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9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日语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√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圆角矩形 6"/>
          <p:cNvSpPr/>
          <p:nvPr/>
        </p:nvSpPr>
        <p:spPr bwMode="auto">
          <a:xfrm>
            <a:off x="7113239" y="42073"/>
            <a:ext cx="2229877" cy="36259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/>
          <p:cNvSpPr/>
          <p:nvPr/>
        </p:nvSpPr>
        <p:spPr bwMode="auto">
          <a:xfrm>
            <a:off x="9005329" y="3429000"/>
            <a:ext cx="576064" cy="21602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8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1916832"/>
            <a:ext cx="907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入学申请表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（预计）毕业证明 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学位取得证明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推荐信          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  <a:endParaRPr lang="zh-CN" altLang="en-US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32520" y="5231558"/>
            <a:ext cx="842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请材料和时间因研究科而异，详情请参考各研究科入学简章。</a:t>
            </a:r>
            <a:endParaRPr lang="ja-JP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616" y="104402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申请材料  ①  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テキスト ボックス 23"/>
          <p:cNvSpPr txBox="1">
            <a:spLocks noChangeArrowheads="1"/>
          </p:cNvSpPr>
          <p:nvPr/>
        </p:nvSpPr>
        <p:spPr bwMode="auto">
          <a:xfrm>
            <a:off x="704528" y="4568227"/>
            <a:ext cx="3621453" cy="492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b="1" u="sng" dirty="0"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必须</a:t>
            </a:r>
            <a:r>
              <a:rPr lang="ja-JP" altLang="en-US" sz="2600" b="1" u="sng" dirty="0">
                <a:latin typeface="微软雅黑" pitchFamily="34" charset="-122"/>
                <a:ea typeface="微软雅黑" pitchFamily="34" charset="-122"/>
              </a:rPr>
              <a:t>英語</a:t>
            </a:r>
            <a:r>
              <a:rPr lang="en-US" altLang="ja-JP" sz="2600" b="1" u="sng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ja-JP" altLang="en-US" sz="2600" b="1" u="sng" dirty="0">
                <a:latin typeface="微软雅黑" pitchFamily="34" charset="-122"/>
                <a:ea typeface="微软雅黑" pitchFamily="34" charset="-122"/>
              </a:rPr>
              <a:t>日本語</a:t>
            </a:r>
          </a:p>
        </p:txBody>
      </p:sp>
      <p:sp>
        <p:nvSpPr>
          <p:cNvPr id="9" name="テキスト ボックス 23"/>
          <p:cNvSpPr txBox="1">
            <a:spLocks noChangeArrowheads="1"/>
          </p:cNvSpPr>
          <p:nvPr/>
        </p:nvSpPr>
        <p:spPr bwMode="auto">
          <a:xfrm>
            <a:off x="4736976" y="4568227"/>
            <a:ext cx="3411830" cy="492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b="1" u="sng" dirty="0"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2600" b="1" u="sng" dirty="0" smtClean="0">
                <a:latin typeface="微软雅黑" pitchFamily="34" charset="-122"/>
                <a:ea typeface="微软雅黑" pitchFamily="34" charset="-122"/>
              </a:rPr>
              <a:t>必须原件</a:t>
            </a:r>
            <a:endParaRPr lang="ja-JP" altLang="en-US" sz="2600" b="1" u="sng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6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546123" y="4221088"/>
            <a:ext cx="6119946" cy="1767971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89077" y="869950"/>
            <a:ext cx="5327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历史与展望</a:t>
            </a:r>
            <a:endParaRPr lang="en-US" altLang="ja-JP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80" y="1753350"/>
            <a:ext cx="68590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1882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建校</a:t>
            </a:r>
            <a:r>
              <a:rPr lang="en-US" altLang="zh-CN" sz="1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1905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清朝留学生部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       李大钊  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中国共产党创始人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      陈独秀  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中国共产党创始人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      廖仲恺  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中国民主革命活动家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      彭湃     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中国共产党农民运动领导者  等   都曾留学于早稻田大学</a:t>
            </a:r>
            <a:endParaRPr lang="ja-JP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2032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周年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907" y="4449752"/>
            <a:ext cx="48965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从日本的 </a:t>
            </a:r>
            <a:r>
              <a:rPr lang="zh-CN" altLang="en-US" sz="2800" b="1" dirty="0">
                <a:solidFill>
                  <a:srgbClr val="800000"/>
                </a:solidFill>
                <a:effectLst>
                  <a:glow rad="152400">
                    <a:schemeClr val="accent3">
                      <a:satMod val="17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早稻田</a:t>
            </a:r>
            <a:endParaRPr lang="en-US" altLang="zh-CN" sz="2800" b="1" dirty="0">
              <a:solidFill>
                <a:srgbClr val="800000"/>
              </a:solidFill>
              <a:effectLst>
                <a:glow rad="152400">
                  <a:schemeClr val="accent3">
                    <a:satMod val="17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迈向世界的 </a:t>
            </a:r>
            <a:r>
              <a:rPr lang="en-US" altLang="zh-CN" sz="2800" b="1" dirty="0" smtClean="0">
                <a:solidFill>
                  <a:srgbClr val="800000"/>
                </a:solidFill>
                <a:effectLst>
                  <a:glow rad="152400">
                    <a:schemeClr val="accent3">
                      <a:satMod val="17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WASEDA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建设面向世界的综合性大学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8" descr="中国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079" y="1953057"/>
            <a:ext cx="2546765" cy="17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_DSC709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697" y="4128789"/>
            <a:ext cx="2555198" cy="17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41232" y="3681772"/>
            <a:ext cx="22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 国家主席 江泽民 来访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1232" y="5850560"/>
            <a:ext cx="22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 国家主席 胡锦涛 来访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3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616" y="104402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申请材料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1916832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87889"/>
              </p:ext>
            </p:extLst>
          </p:nvPr>
        </p:nvGraphicFramePr>
        <p:xfrm>
          <a:off x="848544" y="2564904"/>
          <a:ext cx="8352928" cy="343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080120"/>
                <a:gridCol w="2664296"/>
              </a:tblGrid>
              <a:tr h="7370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申请日语授课课程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申请英语授课课程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7912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日语能力考试（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JLPT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日本留学考试（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EJU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※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部分研究科要求同时提交英语能力证明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CEA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TOEFL / IELTS / TOEIC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14304">
                <a:tc gridSpan="2"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原则上，必须在申请期限内提交。                   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部分研究科还要求提交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GMAT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GRE</a:t>
                      </a: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等成绩。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ja-JP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　</a:t>
                      </a:r>
                      <a:r>
                        <a:rPr lang="zh-CN" altLang="en-US" b="1" u="none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提前准备！！</a:t>
                      </a:r>
                      <a:endParaRPr lang="en-US" altLang="zh-CN" b="1" u="none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 bwMode="auto">
          <a:xfrm>
            <a:off x="6609184" y="5204958"/>
            <a:ext cx="432048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8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2088" y="854075"/>
            <a:ext cx="7594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常见问题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角丸四角形 8"/>
          <p:cNvSpPr/>
          <p:nvPr/>
        </p:nvSpPr>
        <p:spPr bwMode="auto">
          <a:xfrm>
            <a:off x="545295" y="1719263"/>
            <a:ext cx="8713006" cy="509290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 i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36"/>
          <p:cNvSpPr txBox="1">
            <a:spLocks noChangeArrowheads="1"/>
          </p:cNvSpPr>
          <p:nvPr/>
        </p:nvSpPr>
        <p:spPr bwMode="auto">
          <a:xfrm>
            <a:off x="760413" y="1766888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Q.</a:t>
            </a:r>
            <a:r>
              <a:rPr lang="ja-JP" altLang="en-US" sz="2400" b="1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有无</a:t>
            </a:r>
            <a:r>
              <a:rPr lang="ja-JP" altLang="en-US" sz="2400" b="1" dirty="0" smtClean="0">
                <a:latin typeface="微软雅黑" pitchFamily="34" charset="-122"/>
                <a:ea typeface="微软雅黑" pitchFamily="34" charset="-122"/>
              </a:rPr>
              <a:t>○○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方面的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专业？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テキスト ボックス 46"/>
          <p:cNvSpPr txBox="1"/>
          <p:nvPr/>
        </p:nvSpPr>
        <p:spPr>
          <a:xfrm>
            <a:off x="545295" y="2334007"/>
            <a:ext cx="8731787" cy="203109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>
              <a:defRPr/>
            </a:pPr>
            <a:endParaRPr lang="ja-JP" altLang="en-US" sz="1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8" name="テキスト ボックス 47"/>
          <p:cNvSpPr txBox="1">
            <a:spLocks noChangeArrowheads="1"/>
          </p:cNvSpPr>
          <p:nvPr/>
        </p:nvSpPr>
        <p:spPr bwMode="auto">
          <a:xfrm>
            <a:off x="1361282" y="2360549"/>
            <a:ext cx="77962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国际关系：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亚洲太平洋研究科、国际语言文化交流研究科、政治学研究科、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经济学研究科、</a:t>
            </a:r>
            <a:r>
              <a:rPr lang="en-US" altLang="ja-JP" sz="1600" dirty="0" smtClean="0">
                <a:latin typeface="微软雅黑" pitchFamily="34" charset="-122"/>
                <a:ea typeface="微软雅黑" pitchFamily="34" charset="-122"/>
              </a:rPr>
              <a:t>etc.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经济学：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经济学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研究科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、亚洲太平洋研究科、国际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语言文化交流研究科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ja-JP" sz="1600" dirty="0" smtClean="0">
                <a:latin typeface="微软雅黑" pitchFamily="34" charset="-122"/>
                <a:ea typeface="微软雅黑" pitchFamily="34" charset="-122"/>
              </a:rPr>
              <a:t>etc.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ja-JP" altLang="en-US" sz="2000" dirty="0" smtClean="0">
                <a:latin typeface="微软雅黑" pitchFamily="34" charset="-122"/>
                <a:ea typeface="微软雅黑" pitchFamily="34" charset="-122"/>
              </a:rPr>
              <a:t>法学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法学研究科、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会科学研究科、国际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语言文化交流研究科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ja-JP" sz="1600" dirty="0" smtClean="0">
                <a:latin typeface="微软雅黑" pitchFamily="34" charset="-122"/>
                <a:ea typeface="微软雅黑" pitchFamily="34" charset="-122"/>
              </a:rPr>
              <a:t>etc.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商科：      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学研究科、经营管理研究科、亚洲太平洋研究科、</a:t>
            </a:r>
            <a:r>
              <a:rPr lang="en-US" altLang="ja-JP" sz="1600" dirty="0" smtClean="0">
                <a:latin typeface="微软雅黑" pitchFamily="34" charset="-122"/>
                <a:ea typeface="微软雅黑" pitchFamily="34" charset="-122"/>
              </a:rPr>
              <a:t>etc.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ja-JP" altLang="en-US" sz="2000" dirty="0" smtClean="0">
                <a:latin typeface="微软雅黑" pitchFamily="34" charset="-122"/>
                <a:ea typeface="微软雅黑" pitchFamily="34" charset="-122"/>
              </a:rPr>
              <a:t>心理学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人间科学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研究科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学研究科、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教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育学</a:t>
            </a:r>
            <a:r>
              <a:rPr lang="ja-JP" altLang="en-US" sz="1600" dirty="0" smtClean="0">
                <a:latin typeface="微软雅黑" pitchFamily="34" charset="-122"/>
                <a:ea typeface="微软雅黑" pitchFamily="34" charset="-122"/>
              </a:rPr>
              <a:t>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究科、</a:t>
            </a:r>
            <a:r>
              <a:rPr lang="en-US" altLang="ja-JP" sz="1600" dirty="0" smtClean="0">
                <a:latin typeface="微软雅黑" pitchFamily="34" charset="-122"/>
                <a:ea typeface="微软雅黑" pitchFamily="34" charset="-122"/>
              </a:rPr>
              <a:t>etc.</a:t>
            </a:r>
          </a:p>
        </p:txBody>
      </p:sp>
      <p:sp>
        <p:nvSpPr>
          <p:cNvPr id="10" name="角丸四角形 8"/>
          <p:cNvSpPr/>
          <p:nvPr/>
        </p:nvSpPr>
        <p:spPr bwMode="auto">
          <a:xfrm>
            <a:off x="545295" y="4515222"/>
            <a:ext cx="8708746" cy="635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 i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テキスト ボックス 36"/>
          <p:cNvSpPr txBox="1">
            <a:spLocks noChangeArrowheads="1"/>
          </p:cNvSpPr>
          <p:nvPr/>
        </p:nvSpPr>
        <p:spPr bwMode="auto">
          <a:xfrm>
            <a:off x="791164" y="4601889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Q.</a:t>
            </a:r>
            <a:r>
              <a:rPr lang="ja-JP" altLang="en-US" sz="2400" b="1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是否需要提前联系导师？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テキスト ボックス 46"/>
          <p:cNvSpPr txBox="1"/>
          <p:nvPr/>
        </p:nvSpPr>
        <p:spPr>
          <a:xfrm>
            <a:off x="522254" y="5229200"/>
            <a:ext cx="8731787" cy="100811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>
              <a:defRPr/>
            </a:pPr>
            <a:endParaRPr lang="ja-JP" altLang="en-US" sz="1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テキスト ボックス 47"/>
          <p:cNvSpPr txBox="1">
            <a:spLocks noChangeArrowheads="1"/>
          </p:cNvSpPr>
          <p:nvPr/>
        </p:nvSpPr>
        <p:spPr bwMode="auto">
          <a:xfrm>
            <a:off x="1361282" y="5271591"/>
            <a:ext cx="77808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各研究科要求不同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教师信息、联系方式  →  研究人员数据库</a:t>
            </a:r>
            <a:endParaRPr lang="en-US" altLang="ja-JP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295" y="3020488"/>
            <a:ext cx="81598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CN" dirty="0" smtClean="0"/>
              <a:t>[</a:t>
            </a:r>
            <a:r>
              <a:rPr lang="zh-CN" altLang="en-US" dirty="0" smtClean="0"/>
              <a:t>例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1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8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4608" y="1042283"/>
            <a:ext cx="1947969" cy="584775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i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i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相关链接</a:t>
            </a:r>
            <a:endParaRPr lang="zh-CN" altLang="en-US" sz="3200" b="1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3654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96" y="2580503"/>
            <a:ext cx="3920742" cy="13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内容占位符 3"/>
          <p:cNvSpPr>
            <a:spLocks noGrp="1"/>
          </p:cNvSpPr>
          <p:nvPr>
            <p:ph idx="1"/>
          </p:nvPr>
        </p:nvSpPr>
        <p:spPr>
          <a:xfrm>
            <a:off x="5257601" y="2520730"/>
            <a:ext cx="4162872" cy="400110"/>
          </a:xfrm>
          <a:prstGeom prst="borderCallout1">
            <a:avLst>
              <a:gd name="adj1" fmla="val 53702"/>
              <a:gd name="adj2" fmla="val -63"/>
              <a:gd name="adj3" fmla="val 112129"/>
              <a:gd name="adj4" fmla="val -10165"/>
            </a:avLst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000" dirty="0" smtClean="0"/>
              <a:t>Databases </a:t>
            </a:r>
            <a:r>
              <a:rPr lang="zh-CN" altLang="en-US" sz="2000" dirty="0" smtClean="0"/>
              <a:t>→ </a:t>
            </a:r>
            <a:r>
              <a:rPr lang="en-US" altLang="zh-CN" sz="2000" dirty="0" smtClean="0"/>
              <a:t>Researcher Database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561" y="4365104"/>
            <a:ext cx="518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招生中心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//www.waseda.jp/admission</a:t>
            </a:r>
          </a:p>
        </p:txBody>
      </p:sp>
      <p:sp>
        <p:nvSpPr>
          <p:cNvPr id="4" name="矩形 3"/>
          <p:cNvSpPr/>
          <p:nvPr/>
        </p:nvSpPr>
        <p:spPr>
          <a:xfrm>
            <a:off x="524562" y="5517231"/>
            <a:ext cx="6764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入学中心（过去试题）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ja-JP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ja-JP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ja-JP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//www.waseda.jp/nyusi</a:t>
            </a:r>
            <a:endParaRPr lang="en-US" altLang="ja-JP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ja-JP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入学センター</a:t>
            </a:r>
            <a:r>
              <a:rPr lang="en-US" altLang="ja-JP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大学院入試 概要</a:t>
            </a:r>
            <a:r>
              <a:rPr lang="en-US" altLang="ja-JP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 </a:t>
            </a: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過去の入試問題 </a:t>
            </a:r>
            <a:endParaRPr lang="en-US" altLang="ja-JP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562" y="1736146"/>
            <a:ext cx="882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研究人员数据库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://researchers.waseda.jp/</a:t>
            </a:r>
            <a:endParaRPr lang="en-US" altLang="zh-CN" sz="20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5" y="4159475"/>
            <a:ext cx="3471967" cy="1571638"/>
          </a:xfrm>
          <a:prstGeom prst="rect">
            <a:avLst/>
          </a:prstGeom>
        </p:spPr>
      </p:pic>
      <p:pic>
        <p:nvPicPr>
          <p:cNvPr id="236549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05" y="2996952"/>
            <a:ext cx="20624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3"/>
          <p:cNvSpPr txBox="1">
            <a:spLocks/>
          </p:cNvSpPr>
          <p:nvPr/>
        </p:nvSpPr>
        <p:spPr bwMode="auto">
          <a:xfrm>
            <a:off x="7529736" y="3116375"/>
            <a:ext cx="1728192" cy="824841"/>
          </a:xfrm>
          <a:prstGeom prst="borderCallout1">
            <a:avLst>
              <a:gd name="adj1" fmla="val 43525"/>
              <a:gd name="adj2" fmla="val -1279"/>
              <a:gd name="adj3" fmla="val 45683"/>
              <a:gd name="adj4" fmla="val -1381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 检索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 检索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 检索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4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080530キャンパス風景2 (30)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98" y="1697244"/>
            <a:ext cx="340042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9" descr="图书馆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112" y="4081004"/>
            <a:ext cx="3021887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4080466"/>
            <a:ext cx="3402807" cy="22685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1702644"/>
            <a:ext cx="1499715" cy="226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1697244"/>
            <a:ext cx="3024001" cy="226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2" y="4080466"/>
            <a:ext cx="1701665" cy="2268000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96616" y="1052736"/>
            <a:ext cx="52735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校园风光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2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17" y="1844823"/>
            <a:ext cx="2736304" cy="18213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844823"/>
            <a:ext cx="2736304" cy="18242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4" y="3861048"/>
            <a:ext cx="2761518" cy="2071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17" y="3861048"/>
            <a:ext cx="2736304" cy="20522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4" y="3861048"/>
            <a:ext cx="2756725" cy="20522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5" y="1846326"/>
            <a:ext cx="2426453" cy="1819839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96616" y="1052736"/>
            <a:ext cx="52735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3080792" y="1700808"/>
            <a:ext cx="6328833" cy="4278094"/>
          </a:xfrm>
          <a:ln algn="ctr"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咨询</a:t>
            </a:r>
            <a:endParaRPr lang="ja-JP" altLang="en-US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☞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早稻田大学国际招生中心（日文、英文）</a:t>
            </a:r>
            <a:endParaRPr lang="en-US" altLang="ja-JP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E-mail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adm-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iao@list.waseda.jp</a:t>
            </a:r>
            <a:endParaRPr lang="en-US" altLang="ja-JP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URL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www.waseda.jp/admission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1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☞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早</a:t>
            </a:r>
            <a:r>
              <a:rPr lang="zh-CN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稻田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大学中国事务所（中文、日文、英文）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E-mail   </a:t>
            </a:r>
            <a:r>
              <a:rPr lang="zh-CN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iao-china@list.waseda.jp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zh-CN" sz="1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北京教育研究中心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010-5887-6701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zh-CN" sz="1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上海教育研究中心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021-6510-0099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8595" name="Picture 7" descr="ＷＡＳＥＤＡ　ＢＥＡＲ画像（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916832"/>
            <a:ext cx="32314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96616" y="1052736"/>
            <a:ext cx="52735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谢谢！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89077" y="869950"/>
            <a:ext cx="5327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数 据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52491" y="4754563"/>
            <a:ext cx="64658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学生人数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ja-JP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52, 078</a:t>
            </a:r>
            <a:endParaRPr lang="en-US" altLang="ja-JP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14488" y="5148263"/>
            <a:ext cx="71199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本科生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: 43,443 </a:t>
            </a:r>
            <a:r>
              <a:rPr lang="en-US" altLang="ja-JP" sz="2000" b="1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研究生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: 8,638)</a:t>
            </a:r>
            <a:endParaRPr lang="en-US" altLang="ja-JP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52488" y="5516567"/>
            <a:ext cx="91297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13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本科学院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21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研究生院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52491" y="5949280"/>
            <a:ext cx="64658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5,495 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职员：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1,260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グループ化 14"/>
          <p:cNvGrpSpPr>
            <a:grpSpLocks/>
          </p:cNvGrpSpPr>
          <p:nvPr/>
        </p:nvGrpSpPr>
        <p:grpSpPr bwMode="auto">
          <a:xfrm>
            <a:off x="773115" y="1760542"/>
            <a:ext cx="4294187" cy="3036887"/>
            <a:chOff x="3467274" y="558790"/>
            <a:chExt cx="1615991" cy="1358141"/>
          </a:xfrm>
          <a:solidFill>
            <a:schemeClr val="tx2">
              <a:lumMod val="75000"/>
            </a:schemeClr>
          </a:solidFill>
        </p:grpSpPr>
        <p:sp>
          <p:nvSpPr>
            <p:cNvPr id="27" name="角丸四角形 26"/>
            <p:cNvSpPr/>
            <p:nvPr/>
          </p:nvSpPr>
          <p:spPr>
            <a:xfrm>
              <a:off x="3467274" y="558790"/>
              <a:ext cx="1615991" cy="13038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角丸四角形 4"/>
            <p:cNvSpPr/>
            <p:nvPr/>
          </p:nvSpPr>
          <p:spPr>
            <a:xfrm>
              <a:off x="3494798" y="616862"/>
              <a:ext cx="1568737" cy="13000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u="sng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留学生人</a:t>
              </a:r>
              <a:r>
                <a:rPr lang="zh-CN" altLang="en-US" sz="3600" u="sng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 </a:t>
              </a:r>
              <a:endParaRPr lang="en-US" altLang="zh-CN" sz="3600" u="sng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u="sng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日本第一！</a:t>
              </a:r>
              <a:endParaRPr lang="en-US" altLang="ja-JP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2400" b="1" dirty="0">
                  <a:solidFill>
                    <a:srgbClr val="FFFFFF"/>
                  </a:solidFill>
                </a:rPr>
                <a:t> </a:t>
              </a:r>
              <a:r>
                <a:rPr lang="en-US" altLang="ja-JP" sz="4000" b="1" dirty="0" smtClean="0">
                  <a:solidFill>
                    <a:srgbClr val="FFFF00"/>
                  </a:solidFill>
                </a:rPr>
                <a:t>4,921</a:t>
              </a:r>
              <a:r>
                <a:rPr lang="ja-JP" altLang="en-US" sz="1400" b="1" dirty="0" smtClean="0">
                  <a:solidFill>
                    <a:srgbClr val="FFFFFF"/>
                  </a:solidFill>
                </a:rPr>
                <a:t>／</a:t>
              </a:r>
              <a:r>
                <a:rPr lang="en-US" altLang="ja-JP" sz="1400" b="1" dirty="0" smtClean="0">
                  <a:solidFill>
                    <a:srgbClr val="FFFFFF"/>
                  </a:solidFill>
                </a:rPr>
                <a:t>52,078</a:t>
              </a:r>
              <a:endParaRPr lang="en-US" altLang="ja-JP" sz="1400" b="1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en-US" altLang="ja-JP" sz="14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altLang="ja-JP" sz="1400" dirty="0">
                <a:solidFill>
                  <a:schemeClr val="bg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SG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7" name="テキスト ボックス 33"/>
          <p:cNvSpPr txBox="1">
            <a:spLocks noChangeArrowheads="1"/>
          </p:cNvSpPr>
          <p:nvPr/>
        </p:nvSpPr>
        <p:spPr bwMode="auto">
          <a:xfrm>
            <a:off x="798513" y="4056067"/>
            <a:ext cx="42560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</a:rPr>
              <a:t>来自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105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个国家和地区</a:t>
            </a:r>
            <a:endParaRPr lang="en-US" altLang="zh-CN" sz="22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97820" y="6359772"/>
            <a:ext cx="24860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50000"/>
              </a:spcBef>
              <a:defRPr/>
            </a:pPr>
            <a:r>
              <a:rPr lang="en-US" altLang="ja-JP" sz="1800" b="1" dirty="0"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截至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ja-JP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 descr="20150921_02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28" y="4575772"/>
            <a:ext cx="2953582" cy="1955594"/>
          </a:xfrm>
          <a:prstGeom prst="rect">
            <a:avLst/>
          </a:prstGeom>
        </p:spPr>
      </p:pic>
      <p:pic>
        <p:nvPicPr>
          <p:cNvPr id="16" name="图片 15" descr="11083623_834675689920708_12402610531541921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8" y="1714488"/>
            <a:ext cx="2924175" cy="1962150"/>
          </a:xfrm>
          <a:prstGeom prst="rect">
            <a:avLst/>
          </a:prstGeom>
        </p:spPr>
      </p:pic>
      <p:pic>
        <p:nvPicPr>
          <p:cNvPr id="17" name="图片 16" descr="11071391_834671089921168_347944268600380689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12" y="3214686"/>
            <a:ext cx="29241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形 9"/>
          <p:cNvSpPr/>
          <p:nvPr/>
        </p:nvSpPr>
        <p:spPr>
          <a:xfrm>
            <a:off x="-303582" y="908724"/>
            <a:ext cx="7419975" cy="4557713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916832"/>
            <a:ext cx="2470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471615" y="857250"/>
            <a:ext cx="4929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地理位置  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5" name="正方形/長方形 5"/>
          <p:cNvSpPr>
            <a:spLocks noChangeArrowheads="1"/>
          </p:cNvSpPr>
          <p:nvPr/>
        </p:nvSpPr>
        <p:spPr bwMode="auto">
          <a:xfrm>
            <a:off x="1763713" y="3975100"/>
            <a:ext cx="151130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0925">
            <a:off x="2194720" y="2866232"/>
            <a:ext cx="23796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正方形/長方形 21"/>
          <p:cNvSpPr>
            <a:spLocks noChangeArrowheads="1"/>
          </p:cNvSpPr>
          <p:nvPr/>
        </p:nvSpPr>
        <p:spPr bwMode="auto">
          <a:xfrm>
            <a:off x="2139952" y="2890838"/>
            <a:ext cx="360363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48" name="円/楕円 22"/>
          <p:cNvSpPr>
            <a:spLocks noChangeArrowheads="1"/>
          </p:cNvSpPr>
          <p:nvPr/>
        </p:nvSpPr>
        <p:spPr bwMode="auto">
          <a:xfrm>
            <a:off x="1806577" y="3035304"/>
            <a:ext cx="358775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97016" y="1844824"/>
            <a:ext cx="3541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日本  东京都  新宿区</a:t>
            </a:r>
            <a:endParaRPr lang="ja-JP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110163" y="2733675"/>
            <a:ext cx="3765550" cy="3740150"/>
          </a:xfrm>
          <a:prstGeom prst="ellipse">
            <a:avLst/>
          </a:prstGeom>
          <a:noFill/>
          <a:ln w="508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51" name="円/楕円 29"/>
          <p:cNvSpPr>
            <a:spLocks noChangeArrowheads="1"/>
          </p:cNvSpPr>
          <p:nvPr/>
        </p:nvSpPr>
        <p:spPr bwMode="auto">
          <a:xfrm>
            <a:off x="5889625" y="2898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52" name="円/楕円 30"/>
          <p:cNvSpPr>
            <a:spLocks noChangeArrowheads="1"/>
          </p:cNvSpPr>
          <p:nvPr/>
        </p:nvSpPr>
        <p:spPr bwMode="auto">
          <a:xfrm>
            <a:off x="5114925" y="38782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53" name="円/楕円 32"/>
          <p:cNvSpPr>
            <a:spLocks noChangeArrowheads="1"/>
          </p:cNvSpPr>
          <p:nvPr/>
        </p:nvSpPr>
        <p:spPr bwMode="auto">
          <a:xfrm>
            <a:off x="8421688" y="33829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29075" y="26622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池袋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79775" y="35385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新宿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41675" y="51260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涩谷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13241" y="328498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上野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697418" y="3861052"/>
            <a:ext cx="864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秋叶原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9" name="円/楕円 39"/>
          <p:cNvSpPr>
            <a:spLocks noChangeArrowheads="1"/>
          </p:cNvSpPr>
          <p:nvPr/>
        </p:nvSpPr>
        <p:spPr bwMode="auto">
          <a:xfrm>
            <a:off x="6105130" y="3429000"/>
            <a:ext cx="216024" cy="216024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05128" y="3356992"/>
            <a:ext cx="135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早稻田校区</a:t>
            </a:r>
            <a:endParaRPr lang="ja-JP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36650" y="2882900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东京</a:t>
            </a:r>
            <a:endParaRPr lang="ja-JP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8504" y="2204864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日本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4" name="正方形/長方形 44"/>
          <p:cNvSpPr>
            <a:spLocks noChangeArrowheads="1"/>
          </p:cNvSpPr>
          <p:nvPr/>
        </p:nvSpPr>
        <p:spPr bwMode="auto">
          <a:xfrm>
            <a:off x="4880994" y="5445228"/>
            <a:ext cx="4032250" cy="1150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5" name="円/楕円 31"/>
          <p:cNvSpPr>
            <a:spLocks noChangeArrowheads="1"/>
          </p:cNvSpPr>
          <p:nvPr/>
        </p:nvSpPr>
        <p:spPr bwMode="auto">
          <a:xfrm>
            <a:off x="5181601" y="52546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6" name="円/楕円 33"/>
          <p:cNvSpPr>
            <a:spLocks noChangeArrowheads="1"/>
          </p:cNvSpPr>
          <p:nvPr/>
        </p:nvSpPr>
        <p:spPr bwMode="auto">
          <a:xfrm>
            <a:off x="8710613" y="49371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7" name="テキスト ボックス 45"/>
          <p:cNvSpPr txBox="1">
            <a:spLocks noChangeArrowheads="1"/>
          </p:cNvSpPr>
          <p:nvPr/>
        </p:nvSpPr>
        <p:spPr bwMode="auto">
          <a:xfrm>
            <a:off x="5410200" y="561816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东京都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7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处校区</a:t>
            </a:r>
            <a:endParaRPr lang="ja-JP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8" name="テキスト ボックス 46"/>
          <p:cNvSpPr txBox="1">
            <a:spLocks noChangeArrowheads="1"/>
          </p:cNvSpPr>
          <p:nvPr/>
        </p:nvSpPr>
        <p:spPr bwMode="auto">
          <a:xfrm>
            <a:off x="5283202" y="6024563"/>
            <a:ext cx="3529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琦玉县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处校区</a:t>
            </a:r>
            <a:endParaRPr lang="ja-JP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9" name="円/楕円 47"/>
          <p:cNvSpPr>
            <a:spLocks noChangeArrowheads="1"/>
          </p:cNvSpPr>
          <p:nvPr/>
        </p:nvSpPr>
        <p:spPr bwMode="auto">
          <a:xfrm>
            <a:off x="704852" y="3357564"/>
            <a:ext cx="360363" cy="3587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70" name="テキスト ボックス 49"/>
          <p:cNvSpPr txBox="1">
            <a:spLocks noChangeArrowheads="1"/>
          </p:cNvSpPr>
          <p:nvPr/>
        </p:nvSpPr>
        <p:spPr bwMode="auto">
          <a:xfrm>
            <a:off x="-216459" y="3951363"/>
            <a:ext cx="3529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/>
              <a:t>北九州校区</a:t>
            </a:r>
            <a:endParaRPr lang="ja-JP" altLang="en-US" sz="1600" b="1" dirty="0"/>
          </a:p>
        </p:txBody>
      </p:sp>
      <p:sp>
        <p:nvSpPr>
          <p:cNvPr id="10272" name="円/楕円 33"/>
          <p:cNvSpPr>
            <a:spLocks noChangeArrowheads="1"/>
          </p:cNvSpPr>
          <p:nvPr/>
        </p:nvSpPr>
        <p:spPr bwMode="auto">
          <a:xfrm>
            <a:off x="8655050" y="39290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01272" y="486916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东京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4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750" y="2489200"/>
            <a:ext cx="2333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7304090" y="261620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东京 天空树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8" name="图片 47" descr="校区地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3717032"/>
            <a:ext cx="2448272" cy="1416056"/>
          </a:xfrm>
          <a:prstGeom prst="rect">
            <a:avLst/>
          </a:prstGeom>
        </p:spPr>
      </p:pic>
      <p:sp>
        <p:nvSpPr>
          <p:cNvPr id="4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7" y="445554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2617" y="6211857"/>
            <a:ext cx="2030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信息生产系统研究科（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形 9"/>
          <p:cNvSpPr/>
          <p:nvPr/>
        </p:nvSpPr>
        <p:spPr>
          <a:xfrm>
            <a:off x="-180975" y="908054"/>
            <a:ext cx="7419975" cy="4557713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41452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海外事务所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国际合作交流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8" name="Picture 3" descr="world448_pacifi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64" y="1556792"/>
            <a:ext cx="99218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テキスト ボックス 51"/>
          <p:cNvSpPr txBox="1"/>
          <p:nvPr/>
        </p:nvSpPr>
        <p:spPr>
          <a:xfrm>
            <a:off x="1323975" y="3627442"/>
            <a:ext cx="2001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ja-JP" altLang="en-US" sz="1800" b="1" i="1" dirty="0">
              <a:solidFill>
                <a:srgbClr val="000000"/>
              </a:solidFill>
              <a:latin typeface="Tahoma"/>
              <a:ea typeface="ＭＳ Ｐゴシック" pitchFamily="50" charset="-128"/>
            </a:endParaRPr>
          </a:p>
        </p:txBody>
      </p:sp>
      <p:sp>
        <p:nvSpPr>
          <p:cNvPr id="2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4691" y="1773428"/>
            <a:ext cx="25922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亚洲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台北事务所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新加坡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新加坡事务所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曼谷事务所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4530" y="1773428"/>
            <a:ext cx="23472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洲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比利时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布鲁塞尔事务所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136" y="1773428"/>
            <a:ext cx="23472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北美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纽约事务所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旧金山事务所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グループ化 3"/>
          <p:cNvGrpSpPr>
            <a:grpSpLocks/>
          </p:cNvGrpSpPr>
          <p:nvPr/>
        </p:nvGrpSpPr>
        <p:grpSpPr bwMode="auto">
          <a:xfrm>
            <a:off x="5548217" y="3431753"/>
            <a:ext cx="3866927" cy="1560230"/>
            <a:chOff x="3456969" y="401126"/>
            <a:chExt cx="1615990" cy="975432"/>
          </a:xfrm>
          <a:solidFill>
            <a:srgbClr val="C1D9F5"/>
          </a:solidFill>
        </p:grpSpPr>
        <p:sp>
          <p:nvSpPr>
            <p:cNvPr id="32" name="角丸四角形 29"/>
            <p:cNvSpPr/>
            <p:nvPr/>
          </p:nvSpPr>
          <p:spPr>
            <a:xfrm>
              <a:off x="3456969" y="401126"/>
              <a:ext cx="1615990" cy="975432"/>
            </a:xfrm>
            <a:prstGeom prst="roundRect">
              <a:avLst/>
            </a:prstGeom>
            <a:grp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角丸四角形 4"/>
            <p:cNvSpPr/>
            <p:nvPr/>
          </p:nvSpPr>
          <p:spPr>
            <a:xfrm>
              <a:off x="3478074" y="576201"/>
              <a:ext cx="1594885" cy="6252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81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个国家和地区</a:t>
              </a:r>
              <a:endParaRPr lang="en-US" altLang="ja-JP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459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所合作大学和机构</a:t>
              </a:r>
              <a:endParaRPr lang="en-US" altLang="ja-JP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endParaRPr>
            </a:p>
          </p:txBody>
        </p:sp>
      </p:grpSp>
      <p:pic>
        <p:nvPicPr>
          <p:cNvPr id="1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66" y="5267160"/>
            <a:ext cx="1268389" cy="9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25" y="5170851"/>
            <a:ext cx="1249053" cy="5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5" y="5185836"/>
            <a:ext cx="1784472" cy="5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14" y="5849068"/>
            <a:ext cx="1027993" cy="5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6" y="3920468"/>
            <a:ext cx="2035492" cy="8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9" y="4906777"/>
            <a:ext cx="2199837" cy="5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8" y="5786273"/>
            <a:ext cx="1811074" cy="6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1450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丰富多彩的校园生活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角丸四角形 22"/>
          <p:cNvSpPr/>
          <p:nvPr/>
        </p:nvSpPr>
        <p:spPr bwMode="auto">
          <a:xfrm>
            <a:off x="407988" y="1819275"/>
            <a:ext cx="9188482" cy="1058863"/>
          </a:xfrm>
          <a:prstGeom prst="roundRect">
            <a:avLst/>
          </a:prstGeom>
          <a:solidFill>
            <a:srgbClr val="99C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ヒラギノ角ゴ Std W8"/>
              </a:rPr>
              <a:t>提供很多师生间、与毕业生，乃至社会各界接触的机会</a:t>
            </a:r>
            <a:endParaRPr lang="ja-JP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ヒラギノ角ゴ Std W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9" y="3020149"/>
            <a:ext cx="5019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756150"/>
            <a:ext cx="538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4504" y="3071810"/>
            <a:ext cx="398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各类讲座、学术活动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国际文化交流（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ICC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社团活动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034" y="4786322"/>
            <a:ext cx="2969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体育赛事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校友日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学生文化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艺术祭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早稻田祭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0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668488"/>
            <a:ext cx="3024000" cy="2268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51" y="4005064"/>
            <a:ext cx="2736000" cy="2052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17" y="1686444"/>
            <a:ext cx="3024000" cy="22680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" y="4005064"/>
            <a:ext cx="3062691" cy="2052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7" y="3992865"/>
            <a:ext cx="2697668" cy="2052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2" y="1686444"/>
            <a:ext cx="3024000" cy="2268000"/>
          </a:xfrm>
          <a:prstGeom prst="rect">
            <a:avLst/>
          </a:prstGeom>
        </p:spPr>
      </p:pic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496616" y="1052736"/>
            <a:ext cx="52735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0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留学生宿舍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314" y="171448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单人间、双人间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设施完善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与各国学生一起生活学习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项目（个别宿舍）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正方形/長方形 21"/>
          <p:cNvSpPr>
            <a:spLocks noChangeArrowheads="1"/>
          </p:cNvSpPr>
          <p:nvPr/>
        </p:nvSpPr>
        <p:spPr bwMode="auto">
          <a:xfrm>
            <a:off x="5167314" y="3357562"/>
            <a:ext cx="4411721" cy="614573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租金（每月）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ja-JP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万日元</a:t>
            </a:r>
            <a:endParaRPr lang="ja-JP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0" y="5000636"/>
            <a:ext cx="2417757" cy="163058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16" y="4000504"/>
            <a:ext cx="18891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 t="10271" r="4594" b="10333"/>
          <a:stretch>
            <a:fillRect/>
          </a:stretch>
        </p:blipFill>
        <p:spPr bwMode="auto">
          <a:xfrm>
            <a:off x="7167578" y="5357826"/>
            <a:ext cx="2123728" cy="11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7" name="Object 4"/>
          <p:cNvGraphicFramePr>
            <a:graphicFrameLocks noChangeAspect="1"/>
          </p:cNvGraphicFramePr>
          <p:nvPr/>
        </p:nvGraphicFramePr>
        <p:xfrm>
          <a:off x="5167314" y="4286256"/>
          <a:ext cx="1870066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ｲﾒｰｼﾞ" r:id="rId6" imgW="1095528" imgH="1380952" progId="">
                  <p:embed/>
                </p:oleObj>
              </mc:Choice>
              <mc:Fallback>
                <p:oleObj name="Photo Editor ｲﾒｰｼﾞ" r:id="rId6" imgW="1095528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4" y="4286256"/>
                        <a:ext cx="1870066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 descr="randori"/>
          <p:cNvPicPr>
            <a:picLocks noChangeAspect="1" noChangeArrowheads="1"/>
          </p:cNvPicPr>
          <p:nvPr/>
        </p:nvPicPr>
        <p:blipFill>
          <a:blip r:embed="rId8">
            <a:lum bright="4000" contrast="4000"/>
          </a:blip>
          <a:srcRect/>
          <a:stretch>
            <a:fillRect/>
          </a:stretch>
        </p:blipFill>
        <p:spPr bwMode="auto">
          <a:xfrm>
            <a:off x="2881298" y="3214686"/>
            <a:ext cx="21748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roo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0" y="3429000"/>
            <a:ext cx="2500330" cy="155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フィットネスルーム 写真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2736" y="1785926"/>
            <a:ext cx="2071702" cy="1381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7" descr="4人1ユニットのリビング イメー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9530" y="1714488"/>
            <a:ext cx="2549063" cy="17191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81298" y="5072050"/>
            <a:ext cx="2225079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6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628800"/>
            <a:ext cx="7394725" cy="501572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150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校外住宿支援</a:t>
            </a:r>
            <a:endParaRPr lang="en-US" altLang="ja-JP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7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 rtlCol="0" anchor="ctr"/>
      <a:lstStyle>
        <a:defPPr algn="ctr">
          <a:defRPr kumimoji="1"/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lobal">
  <a:themeElements>
    <a:clrScheme name="3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3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175">
          <a:solidFill>
            <a:schemeClr val="bg1">
              <a:lumMod val="65000"/>
            </a:schemeClr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15357</TotalTime>
  <Words>1769</Words>
  <Application>Microsoft Office PowerPoint</Application>
  <PresentationFormat>A4 纸张(210x297 毫米)</PresentationFormat>
  <Paragraphs>446</Paragraphs>
  <Slides>25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1_Global</vt:lpstr>
      <vt:lpstr>3_Global</vt:lpstr>
      <vt:lpstr>2_Global</vt:lpstr>
      <vt:lpstr>Photo Editor ｲﾒｰｼﾞ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相关链接</vt:lpstr>
      <vt:lpstr>PowerPoint 演示文稿</vt:lpstr>
      <vt:lpstr>PowerPoint 演示文稿</vt:lpstr>
      <vt:lpstr>PowerPoint 演示文稿</vt:lpstr>
    </vt:vector>
  </TitlesOfParts>
  <Company>Waseda University Enterprise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1995-06-17T23:31:02Z</dcterms:created>
  <dc:creator>A.Fujita</dc:creator>
  <lastModifiedBy>zhou</lastModifiedBy>
  <lastPrinted>1995-06-17T23:31:02Z</lastPrinted>
  <dcterms:modified xsi:type="dcterms:W3CDTF">2016-09-23T07:07:25Z</dcterms:modified>
  <revision>1093</revision>
  <dc:title>ｽﾗｲﾄﾞ ﾀｲﾄﾙなし</dc:title>
</coreProperties>
</file>