
<file path=[Content_Types].xml><?xml version="1.0" encoding="utf-8"?>
<Types xmlns="http://schemas.openxmlformats.org/package/2006/content-types">
  <Default Extension="04e3d780" ContentType="image/jpeg"/>
  <Default Extension="934f8060"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0" r:id="rId2"/>
    <p:sldId id="260" r:id="rId3"/>
    <p:sldId id="281" r:id="rId4"/>
    <p:sldId id="282" r:id="rId5"/>
    <p:sldId id="283" r:id="rId6"/>
    <p:sldId id="284" r:id="rId7"/>
    <p:sldId id="285" r:id="rId8"/>
    <p:sldId id="280" r:id="rId9"/>
    <p:sldId id="276" r:id="rId10"/>
    <p:sldId id="271" r:id="rId11"/>
    <p:sldId id="274" r:id="rId12"/>
    <p:sldId id="273" r:id="rId13"/>
    <p:sldId id="259" r:id="rId14"/>
    <p:sldId id="262" r:id="rId15"/>
    <p:sldId id="263" r:id="rId16"/>
    <p:sldId id="264" r:id="rId17"/>
    <p:sldId id="265" r:id="rId18"/>
    <p:sldId id="275" r:id="rId19"/>
    <p:sldId id="266" r:id="rId20"/>
    <p:sldId id="267" r:id="rId21"/>
    <p:sldId id="279" r:id="rId22"/>
    <p:sldId id="269" r:id="rId2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863"/>
    <a:srgbClr val="41414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751" autoAdjust="0"/>
  </p:normalViewPr>
  <p:slideViewPr>
    <p:cSldViewPr snapToGrid="0" snapToObjects="1">
      <p:cViewPr>
        <p:scale>
          <a:sx n="68" d="100"/>
          <a:sy n="68" d="100"/>
        </p:scale>
        <p:origin x="-812" y="1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notesMaster" Target="notesMasters/notesMaster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59FC758-108A-2640-A2B6-C9B86CAC599B}" type="datetimeFigureOut">
              <a:rPr lang="en-US" smtClean="0"/>
              <a:t>10/25/2016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3FF328C-B2D9-3A4B-BD30-4190F489028F}" type="slidenum">
              <a:rPr lang="en-US" smtClean="0"/>
              <a:t>‹#›</a:t>
            </a:fld>
            <a:endParaRPr lang="en-US"/>
          </a:p>
        </p:txBody>
      </p:sp>
    </p:spTree>
    <p:extLst>
      <p:ext uri="{BB962C8B-B14F-4D97-AF65-F5344CB8AC3E}">
        <p14:creationId xmlns:p14="http://schemas.microsoft.com/office/powerpoint/2010/main" val="5246918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 Id="rId3" Type="http://schemas.openxmlformats.org/officeDocument/2006/relationships/hyperlink" TargetMode="External" Target="http://weibo.com/n/%E5%8A%A0%E6%8B%BF%E5%A4%A7%E9%98%BF%E5%B0%94%E4%BC%AF%E5%A1%94%E5%A4%A7%E5%AD%A6?from=feed&amp;loc=at"/>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 Id="rId3" Type="http://schemas.openxmlformats.org/officeDocument/2006/relationships/hyperlink" TargetMode="External" Target="http://weibo.com/n/%E5%8A%A0%E6%8B%BF%E5%A4%A7%E9%98%BF%E5%B0%94%E4%BC%AF%E5%A1%94%E5%A4%A7%E5%AD%A6?from=feed&amp;loc=at"/>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10" Type="http://schemas.openxmlformats.org/officeDocument/2006/relationships/hyperlink" TargetMode="External" Target="https://zh.wikipedia.org/w/index.php?title=%E8%BF%90%E8%BD%BD%E7%89%A9&amp;action=edit&amp;redlink=1"/>
  <Relationship Id="rId11" Type="http://schemas.openxmlformats.org/officeDocument/2006/relationships/hyperlink" TargetMode="External" Target="https://en.wikipedia.org/wiki/Payload"/>
  <Relationship Id="rId12" Type="http://schemas.openxmlformats.org/officeDocument/2006/relationships/hyperlink" TargetMode="External" Target="https://zh.wikipedia.org/wiki/%E5%93%A5%E4%BC%A6%E6%AF%94%E4%BA%9A%E5%8F%B7%E8%88%AA%E5%A4%A9%E9%A3%9E%E6%9C%BA%E7%81%BE%E9%9A%BE"/>
  <Relationship Id="rId13" Type="http://schemas.openxmlformats.org/officeDocument/2006/relationships/hyperlink" TargetMode="External" Target="https://zh.wikipedia.org/w/index.php?title=%E8%BB%8C%E9%81%93%E5%99%A8%E8%87%82%E5%82%B3%E6%84%9F%E5%99%A8%E7%B3%BB%E7%B5%B1&amp;action=edit&amp;redlink=1"/>
  <Relationship Id="rId14" Type="http://schemas.openxmlformats.org/officeDocument/2006/relationships/hyperlink" TargetMode="External" Target="https://en.wikipedia.org/wiki/Orbiter_Boom_Sensor_System"/>
  <Relationship Id="rId15" Type="http://schemas.openxmlformats.org/officeDocument/2006/relationships/hyperlink" TargetMode="External" Target="https://zh.wikipedia.org/wiki/%E8%88%AA%E5%A4%A9%E9%A3%9E%E6%9C%BA%E9%9A%94%E7%83%AD%E7%B3%BB%E7%BB%9F"/>
  <Relationship Id="rId2" Type="http://schemas.openxmlformats.org/officeDocument/2006/relationships/slide" Target="../slides/slide5.xml"/>
  <Relationship Id="rId3" Type="http://schemas.openxmlformats.org/officeDocument/2006/relationships/hyperlink" TargetMode="External" Target="http://baike.baidu.com/view/1340.htm"/>
  <Relationship Id="rId4" Type="http://schemas.openxmlformats.org/officeDocument/2006/relationships/hyperlink" TargetMode="External" Target="http://baike.baidu.com/view/248381.htm"/>
  <Relationship Id="rId5" Type="http://schemas.openxmlformats.org/officeDocument/2006/relationships/hyperlink" TargetMode="External" Target="http://baike.baidu.com/view/163213.htm"/>
  <Relationship Id="rId6" Type="http://schemas.openxmlformats.org/officeDocument/2006/relationships/hyperlink" TargetMode="External" Target="http://baike.baidu.com/view/923.htm"/>
  <Relationship Id="rId7" Type="http://schemas.openxmlformats.org/officeDocument/2006/relationships/hyperlink" TargetMode="External" Target="https://zh.wikipedia.org/wiki/%E5%A4%AA%E7%A9%BA%E6%A2%AD"/>
  <Relationship Id="rId8" Type="http://schemas.openxmlformats.org/officeDocument/2006/relationships/hyperlink" TargetMode="External" Target="https://zh.wikipedia.org/wiki/%E8%88%AA%E5%A4%A9%E9%A3%9E%E6%9C%BA%E8%BD%A8%E9%81%93%E5%99%A8"/>
  <Relationship Id="rId9" Type="http://schemas.openxmlformats.org/officeDocument/2006/relationships/hyperlink" TargetMode="External" Target="https://zh.wikipedia.org/wiki/%E6%A9%9F%E6%A2%B0%E6%89%8B%E8%87%82"/>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zh-CN" altLang="en-US" sz="1200" dirty="0" smtClean="0">
                <a:latin typeface="Times New Roman" panose="02020603050405020304" pitchFamily="18" charset="0"/>
                <a:cs typeface="Times New Roman" panose="02020603050405020304" pitchFamily="18" charset="0"/>
              </a:rPr>
              <a:t>从</a:t>
            </a:r>
            <a:r>
              <a:rPr lang="en-US" sz="1200" dirty="0" smtClean="0">
                <a:latin typeface="Times New Roman" panose="02020603050405020304" pitchFamily="18" charset="0"/>
                <a:ea typeface="宋体" pitchFamily="2" charset="-122"/>
                <a:cs typeface="Times New Roman" panose="02020603050405020304" pitchFamily="18" charset="0"/>
              </a:rPr>
              <a:t>2004</a:t>
            </a:r>
            <a:r>
              <a:rPr lang="zh-CN" altLang="en-US" sz="1200" dirty="0" smtClean="0">
                <a:latin typeface="Times New Roman" panose="02020603050405020304" pitchFamily="18" charset="0"/>
                <a:cs typeface="Times New Roman" panose="02020603050405020304" pitchFamily="18" charset="0"/>
              </a:rPr>
              <a:t>年起，在联合国宜居国家中排名前十。国民友善，热情。</a:t>
            </a:r>
            <a:endParaRPr lang="en-CA" altLang="zh-CN" sz="1200" dirty="0" smtClean="0">
              <a:latin typeface="Times New Roman" panose="02020603050405020304" pitchFamily="18" charset="0"/>
              <a:cs typeface="Times New Roman" panose="02020603050405020304" pitchFamily="18" charset="0"/>
            </a:endParaRPr>
          </a:p>
          <a:p>
            <a:pPr>
              <a:defRPr/>
            </a:pPr>
            <a:endParaRPr lang="en-US" altLang="zh-CN" sz="1200" dirty="0" smtClean="0">
              <a:latin typeface="Times New Roman" panose="02020603050405020304" pitchFamily="18" charset="0"/>
              <a:cs typeface="Times New Roman" panose="02020603050405020304" pitchFamily="18" charset="0"/>
            </a:endParaRPr>
          </a:p>
          <a:p>
            <a:pPr>
              <a:defRPr/>
            </a:pPr>
            <a:r>
              <a:rPr lang="zh-CN" altLang="en-US" sz="1200" dirty="0" smtClean="0">
                <a:latin typeface="Times New Roman" panose="02020603050405020304" pitchFamily="18" charset="0"/>
                <a:cs typeface="Times New Roman" panose="02020603050405020304" pitchFamily="18" charset="0"/>
              </a:rPr>
              <a:t>加拿大政府对枪支管理严格，加之国民文化程度高，（</a:t>
            </a:r>
            <a:r>
              <a:rPr lang="en-US" sz="1200" dirty="0" smtClean="0">
                <a:latin typeface="Times New Roman" panose="02020603050405020304" pitchFamily="18" charset="0"/>
                <a:ea typeface="宋体" pitchFamily="2" charset="-122"/>
                <a:cs typeface="Times New Roman" panose="02020603050405020304" pitchFamily="18" charset="0"/>
              </a:rPr>
              <a:t>OECD: 51%</a:t>
            </a:r>
            <a:r>
              <a:rPr lang="zh-CN" altLang="en-US" sz="1200" dirty="0" smtClean="0">
                <a:latin typeface="Times New Roman" panose="02020603050405020304" pitchFamily="18" charset="0"/>
                <a:cs typeface="Times New Roman" panose="02020603050405020304" pitchFamily="18" charset="0"/>
              </a:rPr>
              <a:t>加拿大人拥有高等教育学历）犯罪率，政府对高等教育的投入例如</a:t>
            </a:r>
            <a:r>
              <a:rPr lang="en-US" sz="1200" dirty="0" smtClean="0">
                <a:latin typeface="Times New Roman" panose="02020603050405020304" pitchFamily="18" charset="0"/>
                <a:ea typeface="宋体" pitchFamily="2" charset="-122"/>
                <a:cs typeface="Times New Roman" panose="02020603050405020304" pitchFamily="18" charset="0"/>
              </a:rPr>
              <a:t>7</a:t>
            </a:r>
            <a:r>
              <a:rPr lang="zh-CN" altLang="en-US" sz="1200" dirty="0" smtClean="0">
                <a:latin typeface="Times New Roman" panose="02020603050405020304" pitchFamily="18" charset="0"/>
                <a:cs typeface="Times New Roman" panose="02020603050405020304" pitchFamily="18" charset="0"/>
              </a:rPr>
              <a:t>国集团榜首。社会安全指数高。</a:t>
            </a:r>
            <a:endParaRPr lang="en-US" altLang="zh-CN" sz="120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dirty="0" smtClean="0">
                <a:latin typeface="Times New Roman" panose="02020603050405020304" pitchFamily="18" charset="0"/>
                <a:cs typeface="Times New Roman" panose="02020603050405020304" pitchFamily="18" charset="0"/>
              </a:rPr>
              <a:t>加拿大有着世界一流的教育体制。教育学历全球认可，声誉高。受雇主青睐。</a:t>
            </a:r>
            <a:endParaRPr lang="en-US" altLang="zh-CN" sz="120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dirty="0" smtClean="0">
                <a:latin typeface="Times New Roman" panose="02020603050405020304" pitchFamily="18" charset="0"/>
                <a:cs typeface="Times New Roman" panose="02020603050405020304" pitchFamily="18" charset="0"/>
              </a:rPr>
              <a:t>加拿大联邦不设教育部。 教育由各省负责。学生本省上大学。不论哪个省，教育质量都一致。师资力量均匀分配。从学术表现上讲，加拿大的高等教育质量一直在国际上得到充分的认可，学历全球认可。转学分，雇主认可。</a:t>
            </a:r>
            <a:endParaRPr lang="en-US" altLang="zh-CN" sz="120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dirty="0" smtClean="0">
                <a:latin typeface="Times New Roman" panose="02020603050405020304" pitchFamily="18" charset="0"/>
                <a:cs typeface="Times New Roman" panose="02020603050405020304" pitchFamily="18" charset="0"/>
              </a:rPr>
              <a:t>公立学校对国际学生开放。</a:t>
            </a:r>
            <a:r>
              <a:rPr lang="en-US" altLang="zh-CN" sz="1200" dirty="0" smtClean="0">
                <a:latin typeface="Times New Roman" panose="02020603050405020304" pitchFamily="18" charset="0"/>
                <a:cs typeface="Times New Roman" panose="02020603050405020304" pitchFamily="18" charset="0"/>
              </a:rPr>
              <a:t>K-12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cs typeface="Times New Roman" panose="02020603050405020304" pitchFamily="18" charset="0"/>
            </a:endParaRPr>
          </a:p>
          <a:p>
            <a:pPr>
              <a:defRPr/>
            </a:pPr>
            <a:r>
              <a:rPr lang="zh-CN" altLang="en-US" sz="1200" dirty="0" smtClean="0">
                <a:latin typeface="Times New Roman" panose="02020603050405020304" pitchFamily="18" charset="0"/>
                <a:cs typeface="Times New Roman" panose="02020603050405020304" pitchFamily="18" charset="0"/>
              </a:rPr>
              <a:t>由于加拿大大部分学校是公立学校，享受联邦政府及省和地区政府的补贴，因此加拿大留学的费用也比较合理。相较美国，学生们选择在加拿大留学，通常可以节省下</a:t>
            </a:r>
            <a:r>
              <a:rPr lang="en-US" altLang="zh-CN" sz="1200" dirty="0" smtClean="0">
                <a:latin typeface="Times New Roman" panose="02020603050405020304" pitchFamily="18" charset="0"/>
                <a:cs typeface="Times New Roman" panose="02020603050405020304" pitchFamily="18" charset="0"/>
              </a:rPr>
              <a:t>30%</a:t>
            </a:r>
            <a:r>
              <a:rPr lang="zh-CN" altLang="en-US" sz="1200" dirty="0" smtClean="0">
                <a:latin typeface="Times New Roman" panose="02020603050405020304" pitchFamily="18" charset="0"/>
                <a:cs typeface="Times New Roman" panose="02020603050405020304" pitchFamily="18" charset="0"/>
              </a:rPr>
              <a:t>的费用。一般来讲，根据专业的不同，学生在加拿大留学每年的学费从</a:t>
            </a:r>
            <a:r>
              <a:rPr lang="en-US" altLang="zh-CN" sz="1200" dirty="0" smtClean="0">
                <a:latin typeface="Times New Roman" panose="02020603050405020304" pitchFamily="18" charset="0"/>
                <a:cs typeface="Times New Roman" panose="02020603050405020304" pitchFamily="18" charset="0"/>
              </a:rPr>
              <a:t>8</a:t>
            </a:r>
            <a:r>
              <a:rPr lang="zh-CN" altLang="en-US" sz="1200" dirty="0" smtClean="0">
                <a:latin typeface="Times New Roman" panose="02020603050405020304" pitchFamily="18" charset="0"/>
                <a:cs typeface="Times New Roman" panose="02020603050405020304" pitchFamily="18" charset="0"/>
              </a:rPr>
              <a:t>千加币到</a:t>
            </a:r>
            <a:r>
              <a:rPr lang="en-US" altLang="zh-CN" sz="1200" dirty="0" smtClean="0">
                <a:latin typeface="Times New Roman" panose="02020603050405020304" pitchFamily="18" charset="0"/>
                <a:cs typeface="Times New Roman" panose="02020603050405020304" pitchFamily="18" charset="0"/>
              </a:rPr>
              <a:t>2</a:t>
            </a:r>
            <a:r>
              <a:rPr lang="zh-CN" altLang="en-US" sz="1200" dirty="0" smtClean="0">
                <a:latin typeface="Times New Roman" panose="02020603050405020304" pitchFamily="18" charset="0"/>
                <a:cs typeface="Times New Roman" panose="02020603050405020304" pitchFamily="18" charset="0"/>
              </a:rPr>
              <a:t>万</a:t>
            </a:r>
            <a:r>
              <a:rPr lang="en-US" altLang="zh-CN" sz="1200" dirty="0" smtClean="0">
                <a:latin typeface="Times New Roman" panose="02020603050405020304" pitchFamily="18" charset="0"/>
                <a:cs typeface="Times New Roman" panose="02020603050405020304" pitchFamily="18" charset="0"/>
              </a:rPr>
              <a:t>6</a:t>
            </a:r>
            <a:r>
              <a:rPr lang="zh-CN" altLang="en-US" sz="1200" dirty="0" smtClean="0">
                <a:latin typeface="Times New Roman" panose="02020603050405020304" pitchFamily="18" charset="0"/>
                <a:cs typeface="Times New Roman" panose="02020603050405020304" pitchFamily="18" charset="0"/>
              </a:rPr>
              <a:t>千加币不等，住宿和生活费每年大约在</a:t>
            </a:r>
            <a:r>
              <a:rPr lang="en-US" altLang="zh-CN" sz="1200" dirty="0" smtClean="0">
                <a:latin typeface="Times New Roman" panose="02020603050405020304" pitchFamily="18" charset="0"/>
                <a:cs typeface="Times New Roman" panose="02020603050405020304" pitchFamily="18" charset="0"/>
              </a:rPr>
              <a:t>7</a:t>
            </a:r>
            <a:r>
              <a:rPr lang="zh-CN" altLang="en-US" sz="1200" dirty="0" smtClean="0">
                <a:latin typeface="Times New Roman" panose="02020603050405020304" pitchFamily="18" charset="0"/>
                <a:cs typeface="Times New Roman" panose="02020603050405020304" pitchFamily="18" charset="0"/>
              </a:rPr>
              <a:t>千到</a:t>
            </a:r>
            <a:r>
              <a:rPr lang="en-US" altLang="zh-CN" sz="1200" dirty="0" smtClean="0">
                <a:latin typeface="Times New Roman" panose="02020603050405020304" pitchFamily="18" charset="0"/>
                <a:cs typeface="Times New Roman" panose="02020603050405020304" pitchFamily="18" charset="0"/>
              </a:rPr>
              <a:t>1</a:t>
            </a:r>
            <a:r>
              <a:rPr lang="zh-CN" altLang="en-US" sz="1200" dirty="0" smtClean="0">
                <a:latin typeface="Times New Roman" panose="02020603050405020304" pitchFamily="18" charset="0"/>
                <a:cs typeface="Times New Roman" panose="02020603050405020304" pitchFamily="18" charset="0"/>
              </a:rPr>
              <a:t>万</a:t>
            </a:r>
            <a:r>
              <a:rPr lang="en-US" altLang="zh-CN" sz="1200" dirty="0" smtClean="0">
                <a:latin typeface="Times New Roman" panose="02020603050405020304" pitchFamily="18" charset="0"/>
                <a:cs typeface="Times New Roman" panose="02020603050405020304" pitchFamily="18" charset="0"/>
              </a:rPr>
              <a:t>3</a:t>
            </a:r>
            <a:r>
              <a:rPr lang="zh-CN" altLang="en-US" sz="1200" dirty="0" smtClean="0">
                <a:latin typeface="Times New Roman" panose="02020603050405020304" pitchFamily="18" charset="0"/>
                <a:cs typeface="Times New Roman" panose="02020603050405020304" pitchFamily="18" charset="0"/>
              </a:rPr>
              <a:t>千加币之间。</a:t>
            </a:r>
            <a:endParaRPr lang="en-US" altLang="en-US" sz="1200" dirty="0" smtClean="0">
              <a:latin typeface="Times New Roman" panose="02020603050405020304" pitchFamily="18" charset="0"/>
              <a:ea typeface="宋体" pitchFamily="2" charset="-122"/>
              <a:cs typeface="Times New Roman" panose="02020603050405020304" pitchFamily="18" charset="0"/>
            </a:endParaRPr>
          </a:p>
          <a:p>
            <a:pPr>
              <a:defRPr/>
            </a:pPr>
            <a:endParaRPr lang="en-US" altLang="zh-CN" sz="1200" dirty="0" smtClean="0">
              <a:latin typeface="Times New Roman" panose="02020603050405020304" pitchFamily="18" charset="0"/>
              <a:cs typeface="Times New Roman" panose="02020603050405020304" pitchFamily="18" charset="0"/>
            </a:endParaRPr>
          </a:p>
          <a:p>
            <a:pPr>
              <a:defRPr/>
            </a:pPr>
            <a:r>
              <a:rPr lang="zh-CN" altLang="en-US" sz="1200" dirty="0" smtClean="0">
                <a:latin typeface="Times New Roman" panose="02020603050405020304" pitchFamily="18" charset="0"/>
                <a:cs typeface="Times New Roman" panose="02020603050405020304" pitchFamily="18" charset="0"/>
              </a:rPr>
              <a:t>从文化角度讲，加拿大是一个崇尚多元文化主义的国家，接纳了来自世界各地</a:t>
            </a:r>
            <a:r>
              <a:rPr lang="en-US" sz="1200" dirty="0" smtClean="0">
                <a:latin typeface="Times New Roman" panose="02020603050405020304" pitchFamily="18" charset="0"/>
                <a:ea typeface="宋体" pitchFamily="2" charset="-122"/>
                <a:cs typeface="Times New Roman" panose="02020603050405020304" pitchFamily="18" charset="0"/>
              </a:rPr>
              <a:t>200</a:t>
            </a:r>
            <a:r>
              <a:rPr lang="zh-CN" altLang="en-US" sz="1200" dirty="0" smtClean="0">
                <a:latin typeface="Times New Roman" panose="02020603050405020304" pitchFamily="18" charset="0"/>
                <a:cs typeface="Times New Roman" panose="02020603050405020304" pitchFamily="18" charset="0"/>
              </a:rPr>
              <a:t>多种不同种族的人民，教育机构对国际学生的学习和生活的安排积累了丰富的经验。</a:t>
            </a:r>
            <a:endParaRPr lang="en-US" altLang="en-US" sz="1200" dirty="0" smtClean="0">
              <a:latin typeface="Times New Roman" panose="02020603050405020304" pitchFamily="18" charset="0"/>
              <a:ea typeface="宋体" pitchFamily="2" charset="-122"/>
              <a:cs typeface="Times New Roman" panose="02020603050405020304" pitchFamily="18" charset="0"/>
            </a:endParaRPr>
          </a:p>
          <a:p>
            <a:pPr>
              <a:defRPr/>
            </a:pPr>
            <a:endParaRPr lang="en-US" altLang="zh-CN" sz="1200" dirty="0" smtClean="0">
              <a:latin typeface="Times New Roman" panose="02020603050405020304" pitchFamily="18" charset="0"/>
              <a:cs typeface="Times New Roman" panose="02020603050405020304" pitchFamily="18" charset="0"/>
            </a:endParaRPr>
          </a:p>
          <a:p>
            <a:pPr>
              <a:defRPr/>
            </a:pPr>
            <a:r>
              <a:rPr lang="zh-CN" altLang="en-US" sz="1200" dirty="0" smtClean="0">
                <a:latin typeface="Times New Roman" panose="02020603050405020304" pitchFamily="18" charset="0"/>
                <a:cs typeface="Times New Roman" panose="02020603050405020304" pitchFamily="18" charset="0"/>
              </a:rPr>
              <a:t>英语和法语都是其官方语言。学生们在加拿大留学不仅能够了解到不同的文化，还可以借此机会多学习一门语言。</a:t>
            </a:r>
            <a:endParaRPr lang="en-US" altLang="zh-CN" sz="1200" dirty="0" smtClean="0">
              <a:latin typeface="Times New Roman" panose="02020603050405020304" pitchFamily="18" charset="0"/>
              <a:cs typeface="Times New Roman" panose="02020603050405020304" pitchFamily="18" charset="0"/>
            </a:endParaRPr>
          </a:p>
          <a:p>
            <a:pPr>
              <a:defRPr/>
            </a:pPr>
            <a:endParaRPr lang="en-US" altLang="en-US" sz="1200" dirty="0" smtClean="0">
              <a:latin typeface="Times New Roman" panose="02020603050405020304" pitchFamily="18" charset="0"/>
              <a:ea typeface="宋体" pitchFamily="2" charset="-122"/>
              <a:cs typeface="Times New Roman" panose="02020603050405020304" pitchFamily="18" charset="0"/>
            </a:endParaRPr>
          </a:p>
          <a:p>
            <a:pPr>
              <a:defRPr/>
            </a:pPr>
            <a:r>
              <a:rPr lang="zh-CN" altLang="en-US" sz="1200" dirty="0" smtClean="0">
                <a:latin typeface="Times New Roman" panose="02020603050405020304" pitchFamily="18" charset="0"/>
                <a:cs typeface="Times New Roman" panose="02020603050405020304" pitchFamily="18" charset="0"/>
              </a:rPr>
              <a:t>长期以来，加拿大一直是创新的热土。黑霉手机 ，平板显示技术，</a:t>
            </a:r>
            <a:r>
              <a:rPr lang="en-US" sz="1200" dirty="0" smtClean="0">
                <a:latin typeface="Times New Roman" panose="02020603050405020304" pitchFamily="18" charset="0"/>
                <a:ea typeface="宋体" pitchFamily="2" charset="-122"/>
                <a:cs typeface="Times New Roman" panose="02020603050405020304" pitchFamily="18" charset="0"/>
              </a:rPr>
              <a:t>Imax</a:t>
            </a:r>
            <a:r>
              <a:rPr lang="zh-CN" altLang="en-US" sz="1200" dirty="0" smtClean="0">
                <a:latin typeface="Times New Roman" panose="02020603050405020304" pitchFamily="18" charset="0"/>
                <a:cs typeface="Times New Roman" panose="02020603050405020304" pitchFamily="18" charset="0"/>
              </a:rPr>
              <a:t>环幕电影等革命性的科技产品都是由在加拿大学习和进行科研工作的学生和专家发明的。 大学也真实这些发明和穿凿的孵化器。教育体系植根于世界级的研究设施于科研发展文化。创新发明的领域集中在：医疗</a:t>
            </a:r>
            <a:r>
              <a:rPr lang="en-US" sz="1200" dirty="0" smtClean="0">
                <a:latin typeface="Times New Roman" panose="02020603050405020304" pitchFamily="18" charset="0"/>
                <a:ea typeface="宋体" pitchFamily="2" charset="-122"/>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纳米技术</a:t>
            </a:r>
            <a:r>
              <a:rPr lang="en-US" sz="1200" dirty="0" smtClean="0">
                <a:latin typeface="Times New Roman" panose="02020603050405020304" pitchFamily="18" charset="0"/>
                <a:ea typeface="宋体" pitchFamily="2" charset="-122"/>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生物科技</a:t>
            </a:r>
            <a:r>
              <a:rPr lang="en-US" sz="1200" dirty="0" smtClean="0">
                <a:latin typeface="Times New Roman" panose="02020603050405020304" pitchFamily="18" charset="0"/>
                <a:ea typeface="宋体" pitchFamily="2" charset="-122"/>
                <a:cs typeface="Times New Roman" panose="02020603050405020304" pitchFamily="18" charset="0"/>
              </a:rPr>
              <a:t>,</a:t>
            </a:r>
            <a:r>
              <a:rPr lang="zh-CN" altLang="en-US" sz="1200" dirty="0" smtClean="0">
                <a:latin typeface="Times New Roman" panose="02020603050405020304" pitchFamily="18" charset="0"/>
                <a:cs typeface="Times New Roman" panose="02020603050405020304" pitchFamily="18" charset="0"/>
              </a:rPr>
              <a:t>高能计算机</a:t>
            </a:r>
            <a:r>
              <a:rPr lang="en-US" sz="1200" dirty="0" smtClean="0">
                <a:latin typeface="Times New Roman" panose="02020603050405020304" pitchFamily="18" charset="0"/>
                <a:ea typeface="宋体" pitchFamily="2" charset="-122"/>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环保</a:t>
            </a:r>
            <a:r>
              <a:rPr lang="en-US" sz="1200" dirty="0" smtClean="0">
                <a:latin typeface="Times New Roman" panose="02020603050405020304" pitchFamily="18" charset="0"/>
                <a:ea typeface="宋体" pitchFamily="2" charset="-122"/>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原子能和可再生能源，农业食品等方面。</a:t>
            </a:r>
            <a:endParaRPr lang="en-US" altLang="zh-CN" sz="1200" dirty="0" smtClean="0">
              <a:latin typeface="Times New Roman" panose="02020603050405020304" pitchFamily="18" charset="0"/>
              <a:cs typeface="Times New Roman" panose="02020603050405020304" pitchFamily="18" charset="0"/>
            </a:endParaRPr>
          </a:p>
          <a:p>
            <a:pPr>
              <a:defRPr/>
            </a:pPr>
            <a:endParaRPr lang="en-US" sz="1200" dirty="0" smtClean="0">
              <a:latin typeface="Times New Roman" panose="02020603050405020304" pitchFamily="18" charset="0"/>
              <a:ea typeface="宋体" pitchFamily="2" charset="-122"/>
              <a:cs typeface="Times New Roman" panose="02020603050405020304" pitchFamily="18" charset="0"/>
            </a:endParaRPr>
          </a:p>
          <a:p>
            <a:pPr>
              <a:defRPr/>
            </a:pPr>
            <a:r>
              <a:rPr lang="zh-CN" altLang="en-US" sz="1200" dirty="0" smtClean="0">
                <a:latin typeface="Times New Roman" panose="02020603050405020304" pitchFamily="18" charset="0"/>
                <a:cs typeface="Times New Roman" panose="02020603050405020304" pitchFamily="18" charset="0"/>
              </a:rPr>
              <a:t>最近</a:t>
            </a:r>
            <a:r>
              <a:rPr lang="en-CA" sz="1200" dirty="0" err="1" smtClean="0">
                <a:latin typeface="Times New Roman" panose="02020603050405020304" pitchFamily="18" charset="0"/>
                <a:cs typeface="Times New Roman" panose="02020603050405020304" pitchFamily="18" charset="0"/>
              </a:rPr>
              <a:t>AlphaGo</a:t>
            </a:r>
            <a:r>
              <a:rPr lang="zh-CN" altLang="en-US" sz="1200" dirty="0" smtClean="0">
                <a:latin typeface="Times New Roman" panose="02020603050405020304" pitchFamily="18" charset="0"/>
                <a:cs typeface="Times New Roman" panose="02020603050405020304" pitchFamily="18" charset="0"/>
              </a:rPr>
              <a:t>与韩国棋手李世石的对决成为大家热议的话题。 你知道吗？</a:t>
            </a:r>
            <a:r>
              <a:rPr lang="en-CA" sz="1200" dirty="0" smtClean="0">
                <a:latin typeface="Times New Roman" panose="02020603050405020304" pitchFamily="18" charset="0"/>
                <a:cs typeface="Times New Roman" panose="02020603050405020304" pitchFamily="18" charset="0"/>
              </a:rPr>
              <a:t> Google DeepMind</a:t>
            </a:r>
            <a:r>
              <a:rPr lang="zh-CN" altLang="en-US" sz="1200" dirty="0" smtClean="0">
                <a:latin typeface="Times New Roman" panose="02020603050405020304" pitchFamily="18" charset="0"/>
                <a:cs typeface="Times New Roman" panose="02020603050405020304" pitchFamily="18" charset="0"/>
              </a:rPr>
              <a:t>的科研团队里，包括主要程序员</a:t>
            </a:r>
            <a:r>
              <a:rPr lang="en-CA" sz="1200" dirty="0" smtClean="0">
                <a:latin typeface="Times New Roman" panose="02020603050405020304" pitchFamily="18" charset="0"/>
                <a:cs typeface="Times New Roman" panose="02020603050405020304" pitchFamily="18" charset="0"/>
              </a:rPr>
              <a:t>David Silver</a:t>
            </a:r>
            <a:r>
              <a:rPr lang="zh-CN" altLang="en-US" sz="1200" dirty="0" smtClean="0">
                <a:latin typeface="Times New Roman" panose="02020603050405020304" pitchFamily="18" charset="0"/>
                <a:cs typeface="Times New Roman" panose="02020603050405020304" pitchFamily="18" charset="0"/>
              </a:rPr>
              <a:t>博士在内，以及</a:t>
            </a:r>
            <a:r>
              <a:rPr lang="en-CA" sz="1200" dirty="0" smtClean="0">
                <a:latin typeface="Times New Roman" panose="02020603050405020304" pitchFamily="18" charset="0"/>
                <a:cs typeface="Times New Roman" panose="02020603050405020304" pitchFamily="18" charset="0"/>
              </a:rPr>
              <a:t>Aja Huang</a:t>
            </a:r>
            <a:r>
              <a:rPr lang="zh-CN" altLang="en-US" sz="1200" dirty="0" smtClean="0">
                <a:latin typeface="Times New Roman" panose="02020603050405020304" pitchFamily="18" charset="0"/>
                <a:cs typeface="Times New Roman" panose="02020603050405020304" pitchFamily="18" charset="0"/>
              </a:rPr>
              <a:t>博士和</a:t>
            </a:r>
            <a:r>
              <a:rPr lang="en-CA" sz="1200" dirty="0" smtClean="0">
                <a:latin typeface="Times New Roman" panose="02020603050405020304" pitchFamily="18" charset="0"/>
                <a:cs typeface="Times New Roman" panose="02020603050405020304" pitchFamily="18" charset="0"/>
              </a:rPr>
              <a:t>Marc </a:t>
            </a:r>
            <a:r>
              <a:rPr lang="en-CA" sz="1200" dirty="0" err="1" smtClean="0">
                <a:latin typeface="Times New Roman" panose="02020603050405020304" pitchFamily="18" charset="0"/>
                <a:cs typeface="Times New Roman" panose="02020603050405020304" pitchFamily="18" charset="0"/>
              </a:rPr>
              <a:t>Lanctot</a:t>
            </a:r>
            <a:r>
              <a:rPr lang="zh-CN" altLang="en-US" sz="1200" dirty="0" smtClean="0">
                <a:latin typeface="Times New Roman" panose="02020603050405020304" pitchFamily="18" charset="0"/>
                <a:cs typeface="Times New Roman" panose="02020603050405020304" pitchFamily="18" charset="0"/>
              </a:rPr>
              <a:t>博士可都是</a:t>
            </a:r>
            <a:r>
              <a:rPr lang="en-CA" sz="1200" dirty="0" smtClean="0">
                <a:latin typeface="Times New Roman" panose="02020603050405020304" pitchFamily="18" charset="0"/>
                <a:cs typeface="Times New Roman" panose="02020603050405020304" pitchFamily="18" charset="0"/>
              </a:rPr>
              <a:t> </a:t>
            </a:r>
            <a:r>
              <a:rPr lang="en-CA" sz="1200" dirty="0" smtClean="0">
                <a:latin typeface="Times New Roman" panose="02020603050405020304" pitchFamily="18" charset="0"/>
                <a:cs typeface="Times New Roman" panose="02020603050405020304" pitchFamily="18" charset="0"/>
                <a:hlinkClick r:id="rId3"/>
              </a:rPr>
              <a:t>@</a:t>
            </a:r>
            <a:r>
              <a:rPr lang="zh-CN" altLang="en-US" sz="1200" dirty="0" smtClean="0">
                <a:latin typeface="Times New Roman" panose="02020603050405020304" pitchFamily="18" charset="0"/>
                <a:cs typeface="Times New Roman" panose="02020603050405020304" pitchFamily="18" charset="0"/>
                <a:hlinkClick r:id="rId3"/>
              </a:rPr>
              <a:t>加拿大阿尔伯塔大学</a:t>
            </a:r>
            <a:r>
              <a:rPr lang="en-CA"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的校友哦</a:t>
            </a:r>
            <a:endParaRPr lang="en-CA" sz="1200" dirty="0" smtClean="0">
              <a:latin typeface="Times New Roman" panose="02020603050405020304" pitchFamily="18" charset="0"/>
              <a:cs typeface="Times New Roman" panose="02020603050405020304" pitchFamily="18" charset="0"/>
            </a:endParaRPr>
          </a:p>
          <a:p>
            <a:pPr>
              <a:defRPr/>
            </a:pPr>
            <a:endParaRPr lang="en-US" sz="1200" dirty="0" smtClean="0">
              <a:latin typeface="Times New Roman" panose="02020603050405020304" pitchFamily="18" charset="0"/>
              <a:ea typeface="宋体" pitchFamily="2" charset="-122"/>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b="1" baseline="0" dirty="0" smtClean="0">
                <a:solidFill>
                  <a:srgbClr val="FFFFFF"/>
                </a:solidFill>
                <a:latin typeface="Times New Roman" panose="02020603050405020304" pitchFamily="18" charset="0"/>
                <a:cs typeface="Times New Roman" panose="02020603050405020304" pitchFamily="18" charset="0"/>
              </a:rPr>
              <a:t>（</a:t>
            </a:r>
            <a:r>
              <a:rPr lang="zh-CN" altLang="en-US" sz="1200" b="1" dirty="0" smtClean="0">
                <a:solidFill>
                  <a:srgbClr val="FFFFFF"/>
                </a:solidFill>
                <a:latin typeface="Times New Roman" panose="02020603050405020304" pitchFamily="18" charset="0"/>
                <a:cs typeface="Times New Roman" panose="02020603050405020304" pitchFamily="18" charset="0"/>
              </a:rPr>
              <a:t>不同专业间、院校间、和其他国家之间有着灵活有保障的学分互认系统及转换方案，系统使学生能够顺利升学</a:t>
            </a:r>
            <a:r>
              <a:rPr lang="zh-CN" altLang="en-US" sz="1200" b="1" baseline="0" dirty="0" smtClean="0">
                <a:solidFill>
                  <a:srgbClr val="FFFFFF"/>
                </a:solidFill>
                <a:latin typeface="Times New Roman" panose="02020603050405020304" pitchFamily="18" charset="0"/>
                <a:cs typeface="Times New Roman" panose="02020603050405020304" pitchFamily="18" charset="0"/>
              </a:rPr>
              <a:t> ，并</a:t>
            </a:r>
            <a:r>
              <a:rPr lang="zh-CN" altLang="en-US" sz="1200" b="1" dirty="0" smtClean="0">
                <a:solidFill>
                  <a:srgbClr val="FFFFFF"/>
                </a:solidFill>
                <a:latin typeface="Times New Roman" panose="02020603050405020304" pitchFamily="18" charset="0"/>
                <a:cs typeface="Times New Roman" panose="02020603050405020304" pitchFamily="18" charset="0"/>
              </a:rPr>
              <a:t>带给学生更多升学途径的选择。</a:t>
            </a:r>
            <a:endParaRPr lang="en-CA" sz="1200" b="1" dirty="0" smtClean="0">
              <a:solidFill>
                <a:srgbClr val="FFFFFF"/>
              </a:solidFill>
              <a:latin typeface="Times New Roman" panose="02020603050405020304" pitchFamily="18" charset="0"/>
              <a:cs typeface="Times New Roman" panose="02020603050405020304" pitchFamily="18" charset="0"/>
            </a:endParaRPr>
          </a:p>
          <a:p>
            <a:pPr eaLnBrk="1" hangingPunct="1">
              <a:defRPr/>
            </a:pPr>
            <a:endParaRPr lang="en-CA" sz="1200" b="1" dirty="0" smtClean="0">
              <a:solidFill>
                <a:srgbClr val="FFFFFF"/>
              </a:solidFill>
              <a:latin typeface="Times New Roman" panose="02020603050405020304" pitchFamily="18" charset="0"/>
              <a:cs typeface="Times New Roman" panose="02020603050405020304" pitchFamily="18" charset="0"/>
            </a:endParaRPr>
          </a:p>
          <a:p>
            <a:endParaRPr lang="en-US" dirty="0" smtClean="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10</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smtClean="0"/>
              <a:t>注：这些数据根据加拿大境内不同的学校和专业、住宿选择和个人消费习惯将有浮动</a:t>
            </a:r>
            <a:endParaRPr lang="en-US" altLang="zh-CN" sz="1200" dirty="0" smtClean="0"/>
          </a:p>
          <a:p>
            <a:r>
              <a:rPr lang="en-US" altLang="zh-CN" sz="1200" dirty="0" smtClean="0"/>
              <a:t>*</a:t>
            </a:r>
            <a:r>
              <a:rPr lang="zh-CN" altLang="en-US" sz="1200" dirty="0" smtClean="0"/>
              <a:t>以上计算基于</a:t>
            </a:r>
            <a:r>
              <a:rPr lang="en-US" altLang="zh-CN" sz="1200" dirty="0" smtClean="0"/>
              <a:t>$320/</a:t>
            </a:r>
            <a:r>
              <a:rPr lang="zh-CN" altLang="en-US" sz="1200" dirty="0" smtClean="0"/>
              <a:t>周的平均学费，</a:t>
            </a:r>
            <a:r>
              <a:rPr lang="en-US" altLang="zh-CN" sz="1200" dirty="0" smtClean="0"/>
              <a:t>44</a:t>
            </a:r>
            <a:r>
              <a:rPr lang="zh-CN" altLang="en-US" sz="1200" dirty="0" smtClean="0"/>
              <a:t>周的最大学年长度。</a:t>
            </a:r>
            <a:endParaRPr lang="en-US" altLang="zh-CN" sz="1200" dirty="0" smtClean="0"/>
          </a:p>
          <a:p>
            <a:r>
              <a:rPr lang="en-US" altLang="zh-CN" sz="1200" dirty="0" smtClean="0"/>
              <a:t>**</a:t>
            </a:r>
            <a:r>
              <a:rPr lang="zh-CN" altLang="en-US" sz="1200" dirty="0" smtClean="0"/>
              <a:t>不包括高级管理人员</a:t>
            </a:r>
            <a:r>
              <a:rPr lang="en-US" altLang="zh-CN" sz="1200" dirty="0" smtClean="0"/>
              <a:t>MBA</a:t>
            </a:r>
            <a:r>
              <a:rPr lang="zh-CN" altLang="en-US" sz="1200" dirty="0" smtClean="0"/>
              <a:t>等年度学费明显较高的特殊学位</a:t>
            </a:r>
            <a:endParaRPr lang="en-US" altLang="zh-CN" sz="1200" dirty="0" smtClean="0"/>
          </a:p>
          <a:p>
            <a:r>
              <a:rPr lang="zh-CN" altLang="en-US" sz="1200" dirty="0" smtClean="0"/>
              <a:t>加元汇率以</a:t>
            </a:r>
            <a:r>
              <a:rPr lang="en-US" altLang="zh-CN" sz="1200" dirty="0" smtClean="0"/>
              <a:t>2016</a:t>
            </a:r>
            <a:r>
              <a:rPr lang="zh-CN" altLang="en-US" sz="1200" dirty="0" smtClean="0"/>
              <a:t>年</a:t>
            </a:r>
            <a:r>
              <a:rPr lang="en-US" altLang="zh-CN" sz="1200" dirty="0" smtClean="0"/>
              <a:t>5</a:t>
            </a:r>
            <a:r>
              <a:rPr lang="zh-CN" altLang="en-US" sz="1200" dirty="0" smtClean="0"/>
              <a:t>月</a:t>
            </a:r>
            <a:r>
              <a:rPr lang="en-US" altLang="zh-CN" sz="1200" dirty="0" smtClean="0"/>
              <a:t>3</a:t>
            </a:r>
            <a:r>
              <a:rPr lang="zh-CN" altLang="en-US" sz="1200" dirty="0" smtClean="0"/>
              <a:t>日中国银行中间价 </a:t>
            </a:r>
            <a:r>
              <a:rPr lang="en-US" altLang="zh-CN" sz="1200" dirty="0" smtClean="0"/>
              <a:t>5.15</a:t>
            </a:r>
            <a:r>
              <a:rPr lang="zh-CN" altLang="en-US" sz="1200" dirty="0" smtClean="0"/>
              <a:t> 为准</a:t>
            </a:r>
            <a:endParaRPr lang="en-US" altLang="zh-CN" sz="1200" dirty="0" smtClean="0"/>
          </a:p>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11</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b="1" dirty="0" smtClean="0">
                <a:solidFill>
                  <a:schemeClr val="bg1"/>
                </a:solidFill>
              </a:rPr>
              <a:t>加拿大在合理的花费之上提供</a:t>
            </a:r>
            <a:r>
              <a:rPr lang="zh-CN" altLang="en-US" sz="1200" b="1" dirty="0" smtClean="0">
                <a:solidFill>
                  <a:schemeClr val="tx1"/>
                </a:solidFill>
                <a:latin typeface="Arial" charset="0"/>
                <a:ea typeface="宋体" pitchFamily="2" charset="-122"/>
              </a:rPr>
              <a:t>极高的教育投资回报</a:t>
            </a:r>
            <a:endParaRPr lang="en-CA" altLang="en-US" sz="1200" b="1" dirty="0" smtClean="0">
              <a:solidFill>
                <a:schemeClr val="tx1"/>
              </a:solidFill>
              <a:latin typeface="Arial" charset="0"/>
            </a:endParaRPr>
          </a:p>
          <a:p>
            <a:r>
              <a:rPr lang="zh-CN" altLang="en-US" b="1" dirty="0" smtClean="0">
                <a:solidFill>
                  <a:schemeClr val="bg1"/>
                </a:solidFill>
              </a:rPr>
              <a:t>始终如一的高品质教育。</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12</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kern="1200" dirty="0" smtClean="0">
                <a:solidFill>
                  <a:schemeClr val="tx1"/>
                </a:solidFill>
                <a:effectLst/>
                <a:latin typeface="+mn-lt"/>
                <a:ea typeface="+mn-ea"/>
                <a:cs typeface="+mn-cs"/>
              </a:rPr>
              <a:t>在教育领域，中加两国政府有什么样的举措。</a:t>
            </a:r>
            <a:endParaRPr lang="en-US" altLang="zh-CN"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kern="1200" dirty="0" smtClean="0">
                <a:solidFill>
                  <a:schemeClr val="tx1"/>
                </a:solidFill>
                <a:effectLst/>
                <a:latin typeface="+mn-lt"/>
                <a:ea typeface="+mn-ea"/>
                <a:cs typeface="+mn-cs"/>
              </a:rPr>
              <a:t>就在刚刚过去的九月，加拿大总理特鲁多和中国总理李克强实现了互访，中加两国政府达成协议，未来将致力于扩大双向留学生交流，并简化签证受理程序作出努力。其中包括：</a:t>
            </a:r>
            <a:endParaRPr lang="en-US" altLang="zh-CN" sz="1100"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ea typeface="ＭＳ Ｐゴシック" pitchFamily="34" charset="-128"/>
              </a:rPr>
              <a:t>今年</a:t>
            </a:r>
            <a:r>
              <a:rPr lang="en-CA" altLang="en-US" sz="1100" dirty="0" smtClean="0">
                <a:ea typeface="ＭＳ Ｐゴシック" pitchFamily="34" charset="-128"/>
              </a:rPr>
              <a:t>8</a:t>
            </a:r>
            <a:r>
              <a:rPr lang="zh-CN" altLang="en-US" sz="1100" dirty="0" smtClean="0">
                <a:ea typeface="ＭＳ Ｐゴシック" pitchFamily="34" charset="-128"/>
              </a:rPr>
              <a:t>月底加拿大总理杜鲁多访华和中国达成协议，</a:t>
            </a:r>
            <a:r>
              <a:rPr lang="zh-CN" altLang="en-US" sz="1100" b="1" dirty="0" smtClean="0">
                <a:ea typeface="ＭＳ Ｐゴシック" pitchFamily="34" charset="-128"/>
              </a:rPr>
              <a:t>加拿大政府将在中国新开</a:t>
            </a:r>
            <a:r>
              <a:rPr lang="en-CA" altLang="en-US" sz="1100" b="1" dirty="0" smtClean="0">
                <a:ea typeface="ＭＳ Ｐゴシック" pitchFamily="34" charset="-128"/>
              </a:rPr>
              <a:t> 7 </a:t>
            </a:r>
            <a:r>
              <a:rPr lang="zh-CN" altLang="en-US" sz="1100" b="1" dirty="0" smtClean="0">
                <a:ea typeface="ＭＳ Ｐゴシック" pitchFamily="34" charset="-128"/>
              </a:rPr>
              <a:t>个签证中心</a:t>
            </a:r>
            <a:r>
              <a:rPr lang="zh-CN" altLang="en-US" sz="1100" dirty="0" smtClean="0">
                <a:ea typeface="ＭＳ Ｐゴシック" pitchFamily="34" charset="-128"/>
              </a:rPr>
              <a:t>，以满足迅速增长的中国公民赴加旅游，工作学习的需求。目前加拿大在中国仅有</a:t>
            </a:r>
            <a:r>
              <a:rPr lang="en-CA" altLang="en-US" sz="1100" dirty="0" smtClean="0">
                <a:ea typeface="ＭＳ Ｐゴシック" pitchFamily="34" charset="-128"/>
              </a:rPr>
              <a:t>5</a:t>
            </a:r>
            <a:r>
              <a:rPr lang="zh-CN" altLang="en-US" sz="1100" dirty="0" smtClean="0">
                <a:ea typeface="ＭＳ Ｐゴシック" pitchFamily="34" charset="-128"/>
              </a:rPr>
              <a:t>个签证中心，分别在北京、上海、香港、广州、重庆，根据移民部长此前的建议，新增的</a:t>
            </a:r>
            <a:r>
              <a:rPr lang="en-CA" altLang="en-US" sz="1100" dirty="0" smtClean="0">
                <a:ea typeface="ＭＳ Ｐゴシック" pitchFamily="34" charset="-128"/>
              </a:rPr>
              <a:t>7</a:t>
            </a:r>
            <a:r>
              <a:rPr lang="zh-CN" altLang="en-US" sz="1100" dirty="0" smtClean="0">
                <a:ea typeface="ＭＳ Ｐゴシック" pitchFamily="34" charset="-128"/>
              </a:rPr>
              <a:t>个签证中心可能为成都、南京、武汉、济南、沈阳等。</a:t>
            </a:r>
            <a:endParaRPr lang="en-US" altLang="zh-CN" sz="1100"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latin typeface="+mj-ea"/>
                <a:ea typeface="+mn-ea"/>
                <a:cs typeface="+mn-cs"/>
              </a:rPr>
              <a:t>9</a:t>
            </a:r>
            <a:r>
              <a:rPr lang="zh-CN" altLang="en-US" sz="1100" b="0" kern="1200" dirty="0" smtClean="0">
                <a:solidFill>
                  <a:schemeClr val="tx1"/>
                </a:solidFill>
                <a:latin typeface="+mj-ea"/>
                <a:ea typeface="+mn-ea"/>
                <a:cs typeface="+mn-cs"/>
              </a:rPr>
              <a:t>月底，李克强总理访问加拿大，中加</a:t>
            </a:r>
            <a:r>
              <a:rPr lang="zh-CN" altLang="en-US" sz="1100" kern="1200" dirty="0" smtClean="0">
                <a:solidFill>
                  <a:schemeClr val="tx1"/>
                </a:solidFill>
                <a:effectLst/>
                <a:latin typeface="+mn-lt"/>
                <a:ea typeface="+mn-ea"/>
                <a:cs typeface="+mn-cs"/>
              </a:rPr>
              <a:t>联合声明中提出</a:t>
            </a:r>
            <a:r>
              <a:rPr lang="en-US" altLang="zh-CN" sz="1100" b="1" dirty="0" smtClean="0">
                <a:latin typeface="Arial" charset="0"/>
              </a:rPr>
              <a:t>2025</a:t>
            </a:r>
            <a:r>
              <a:rPr lang="zh-CN" altLang="en-US" sz="1100" b="1" dirty="0" smtClean="0">
                <a:latin typeface="Arial" charset="0"/>
              </a:rPr>
              <a:t>年实现双向人员往来在</a:t>
            </a:r>
            <a:r>
              <a:rPr lang="en-US" altLang="zh-CN" sz="1100" b="1" dirty="0" smtClean="0">
                <a:latin typeface="Arial" charset="0"/>
              </a:rPr>
              <a:t>2015</a:t>
            </a:r>
            <a:r>
              <a:rPr lang="zh-CN" altLang="en-US" sz="1100" b="1" dirty="0" smtClean="0">
                <a:latin typeface="Arial" charset="0"/>
              </a:rPr>
              <a:t>年翻倍 ，留学人员是实现这个目标的关键。</a:t>
            </a:r>
            <a:endParaRPr lang="en-US" altLang="zh-CN" sz="1100" b="1" dirty="0" smtClean="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kern="1200" dirty="0" smtClean="0">
                <a:solidFill>
                  <a:schemeClr val="tx1"/>
                </a:solidFill>
                <a:effectLst/>
                <a:latin typeface="+mn-lt"/>
                <a:ea typeface="+mn-ea"/>
                <a:cs typeface="+mn-cs"/>
              </a:rPr>
              <a:t>两位领导人着重强调了民间交流的重要性。在李克强总理访加期间，两位领导人还共同见证了两国间第一份关于</a:t>
            </a:r>
            <a:r>
              <a:rPr lang="zh-CN" altLang="en-US" sz="1100" b="1" kern="1200" dirty="0" smtClean="0">
                <a:solidFill>
                  <a:schemeClr val="tx1"/>
                </a:solidFill>
                <a:effectLst/>
                <a:latin typeface="+mn-lt"/>
                <a:ea typeface="+mn-ea"/>
                <a:cs typeface="+mn-cs"/>
              </a:rPr>
              <a:t>教育领域合作的谅解备忘录</a:t>
            </a:r>
            <a:r>
              <a:rPr lang="zh-CN" altLang="en-US" sz="1100" kern="1200" dirty="0" smtClean="0">
                <a:solidFill>
                  <a:schemeClr val="tx1"/>
                </a:solidFill>
                <a:effectLst/>
                <a:latin typeface="+mn-lt"/>
                <a:ea typeface="+mn-ea"/>
                <a:cs typeface="+mn-cs"/>
              </a:rPr>
              <a:t>，以及一份关于旅游合作的谅解备忘录。</a:t>
            </a:r>
            <a:endParaRPr lang="en-CA" sz="1100" kern="1200" dirty="0" smtClean="0">
              <a:solidFill>
                <a:schemeClr val="tx1"/>
              </a:solidFill>
              <a:effectLst/>
              <a:latin typeface="+mn-lt"/>
              <a:ea typeface="+mn-ea"/>
              <a:cs typeface="+mn-cs"/>
            </a:endParaRPr>
          </a:p>
          <a:p>
            <a:endParaRPr lang="en-US" altLang="zh-CN" sz="1100" i="0" dirty="0" smtClean="0">
              <a:ea typeface="ＭＳ Ｐゴシック" pitchFamily="34" charset="-128"/>
            </a:endParaRPr>
          </a:p>
          <a:p>
            <a:r>
              <a:rPr lang="zh-CN" altLang="en-US" sz="1100" i="0" dirty="0" smtClean="0">
                <a:ea typeface="ＭＳ Ｐゴシック" pitchFamily="34" charset="-128"/>
              </a:rPr>
              <a:t>同时，加拿大被中国教育国际交流协会授予</a:t>
            </a:r>
            <a:r>
              <a:rPr lang="en-US" altLang="zh-CN" sz="1100" i="0" dirty="0" smtClean="0">
                <a:ea typeface="ＭＳ Ｐゴシック" pitchFamily="34" charset="-128"/>
              </a:rPr>
              <a:t>2017</a:t>
            </a:r>
            <a:r>
              <a:rPr lang="zh-CN" altLang="en-US" sz="1100" i="0" dirty="0" smtClean="0">
                <a:ea typeface="ＭＳ Ｐゴシック" pitchFamily="34" charset="-128"/>
              </a:rPr>
              <a:t>年国际教育展及教育年会</a:t>
            </a:r>
            <a:r>
              <a:rPr lang="zh-CN" altLang="en-US" sz="1100" b="1" i="0" dirty="0" smtClean="0">
                <a:ea typeface="ＭＳ Ｐゴシック" pitchFamily="34" charset="-128"/>
              </a:rPr>
              <a:t>主宾国荣誉</a:t>
            </a:r>
            <a:r>
              <a:rPr lang="zh-CN" altLang="en-US" sz="1100" i="0" dirty="0" smtClean="0">
                <a:ea typeface="ＭＳ Ｐゴシック" pitchFamily="34" charset="-128"/>
              </a:rPr>
              <a:t>。（</a:t>
            </a:r>
            <a:r>
              <a:rPr lang="en-US" altLang="zh-CN" sz="1100" dirty="0" smtClean="0">
                <a:ea typeface="ＭＳ Ｐゴシック" pitchFamily="34" charset="-128"/>
              </a:rPr>
              <a:t>2008</a:t>
            </a:r>
            <a:r>
              <a:rPr lang="zh-CN" altLang="en-US" sz="1100" dirty="0" smtClean="0">
                <a:ea typeface="ＭＳ Ｐゴシック" pitchFamily="34" charset="-128"/>
              </a:rPr>
              <a:t>） 今年，教育展将在北京，</a:t>
            </a:r>
            <a:r>
              <a:rPr lang="zh-CN" altLang="en-US" sz="1100" baseline="0" dirty="0" smtClean="0">
                <a:ea typeface="ＭＳ Ｐゴシック" pitchFamily="34" charset="-128"/>
              </a:rPr>
              <a:t> 成都， 广州，上海举办。共有</a:t>
            </a:r>
            <a:r>
              <a:rPr lang="en-US" altLang="zh-CN" sz="1100" baseline="0" dirty="0" smtClean="0">
                <a:ea typeface="ＭＳ Ｐゴシック" pitchFamily="34" charset="-128"/>
              </a:rPr>
              <a:t>70</a:t>
            </a:r>
            <a:r>
              <a:rPr lang="zh-CN" altLang="en-US" sz="1100" baseline="0" dirty="0" smtClean="0">
                <a:ea typeface="ＭＳ Ｐゴシック" pitchFamily="34" charset="-128"/>
              </a:rPr>
              <a:t>多所加拿大院校亮相加拿大展厅，欢迎大家去看看，和校方代表进行面对面的交流。</a:t>
            </a:r>
            <a:endParaRPr lang="en-US" altLang="zh-CN" sz="1100" baseline="0" dirty="0" smtClean="0">
              <a:ea typeface="ＭＳ Ｐゴシック" pitchFamily="34" charset="-128"/>
            </a:endParaRPr>
          </a:p>
          <a:p>
            <a:endParaRPr lang="en-US" altLang="en-US" sz="1100" dirty="0" smtClean="0">
              <a:latin typeface="Arial" charset="0"/>
              <a:ea typeface="宋体" pitchFamily="2" charset="-122"/>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中国是加拿大第</a:t>
            </a:r>
            <a:r>
              <a:rPr lang="en-US" altLang="zh-CN" sz="1100" dirty="0" smtClean="0"/>
              <a:t>2</a:t>
            </a:r>
            <a:r>
              <a:rPr lang="zh-CN" altLang="en-US" sz="1100" dirty="0" smtClean="0"/>
              <a:t>大贸易伙伴。</a:t>
            </a:r>
            <a:r>
              <a:rPr lang="zh-CN" altLang="en-US" sz="1100" b="0" kern="1200" dirty="0" smtClean="0">
                <a:solidFill>
                  <a:schemeClr val="tx1"/>
                </a:solidFill>
                <a:effectLst/>
                <a:latin typeface="+mn-lt"/>
                <a:ea typeface="+mn-ea"/>
                <a:cs typeface="+mn-cs"/>
              </a:rPr>
              <a:t>双边贸易额接近</a:t>
            </a:r>
            <a:r>
              <a:rPr lang="en-US" altLang="zh-CN" sz="1100" b="0" kern="1200" dirty="0" smtClean="0">
                <a:solidFill>
                  <a:schemeClr val="tx1"/>
                </a:solidFill>
                <a:effectLst/>
                <a:latin typeface="+mn-lt"/>
                <a:ea typeface="+mn-ea"/>
                <a:cs typeface="+mn-cs"/>
              </a:rPr>
              <a:t>858</a:t>
            </a:r>
            <a:r>
              <a:rPr lang="zh-CN" altLang="en-US" sz="1100" b="0" kern="1200" dirty="0" smtClean="0">
                <a:solidFill>
                  <a:schemeClr val="tx1"/>
                </a:solidFill>
                <a:effectLst/>
                <a:latin typeface="+mn-lt"/>
                <a:ea typeface="+mn-ea"/>
                <a:cs typeface="+mn-cs"/>
              </a:rPr>
              <a:t>亿美元，占加拿大全部贸易额的</a:t>
            </a:r>
            <a:r>
              <a:rPr lang="en-US" altLang="zh-CN" sz="1100" b="0" kern="1200" dirty="0" smtClean="0">
                <a:solidFill>
                  <a:schemeClr val="tx1"/>
                </a:solidFill>
                <a:effectLst/>
                <a:latin typeface="+mn-lt"/>
                <a:ea typeface="+mn-ea"/>
                <a:cs typeface="+mn-cs"/>
              </a:rPr>
              <a:t>8.1%</a:t>
            </a:r>
            <a:r>
              <a:rPr lang="zh-CN" altLang="en-US" sz="1100" b="0" kern="1200" dirty="0" smtClean="0">
                <a:solidFill>
                  <a:schemeClr val="tx1"/>
                </a:solidFill>
                <a:effectLst/>
                <a:latin typeface="+mn-lt"/>
                <a:ea typeface="+mn-ea"/>
                <a:cs typeface="+mn-cs"/>
              </a:rPr>
              <a:t>。</a:t>
            </a:r>
            <a:r>
              <a:rPr lang="en-US" altLang="zh-CN" sz="1100" dirty="0" smtClean="0"/>
              <a:t>2015</a:t>
            </a:r>
            <a:r>
              <a:rPr lang="zh-CN" altLang="en-US" sz="1100" dirty="0" smtClean="0"/>
              <a:t>年底，只有有效学习许可的中国公民超过</a:t>
            </a:r>
            <a:r>
              <a:rPr lang="en-US" altLang="zh-CN" sz="1100" dirty="0" smtClean="0"/>
              <a:t>12</a:t>
            </a:r>
            <a:r>
              <a:rPr lang="zh-CN" altLang="en-US" sz="1100" dirty="0" smtClean="0"/>
              <a:t>万人。占整个国际学生的</a:t>
            </a:r>
            <a:r>
              <a:rPr lang="en-US" altLang="zh-CN" sz="1100" dirty="0" smtClean="0"/>
              <a:t>1/3</a:t>
            </a:r>
            <a:r>
              <a:rPr lang="zh-CN" altLang="en-US" sz="1100" dirty="0" smtClean="0"/>
              <a:t>。</a:t>
            </a:r>
            <a:endParaRPr lang="en-US" altLang="zh-CN" sz="1100" dirty="0" smtClean="0"/>
          </a:p>
          <a:p>
            <a:endParaRPr lang="en-US" altLang="zh-CN" dirty="0" smtClean="0">
              <a:ea typeface="ＭＳ Ｐゴシック" pitchFamily="34" charset="-128"/>
            </a:endParaRPr>
          </a:p>
          <a:p>
            <a:endParaRPr lang="en-US" altLang="zh-CN" dirty="0" smtClean="0">
              <a:ea typeface="ＭＳ Ｐゴシック" pitchFamily="34" charset="-128"/>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13</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smtClean="0">
                <a:latin typeface="Arial" charset="0"/>
                <a:ea typeface="ＭＳ Ｐゴシック" pitchFamily="34" charset="-128"/>
              </a:rPr>
              <a:t>加拿大的高等教育一直在国际上得到充分的认可。</a:t>
            </a:r>
            <a:endParaRPr lang="en-US" altLang="zh-CN" sz="1200" dirty="0" smtClean="0">
              <a:latin typeface="Arial" charset="0"/>
              <a:ea typeface="ＭＳ Ｐゴシック" pitchFamily="34" charset="-128"/>
            </a:endParaRPr>
          </a:p>
          <a:p>
            <a:endParaRPr lang="en-US" altLang="zh-CN" sz="1200" dirty="0" smtClean="0">
              <a:latin typeface="Arial" charset="0"/>
              <a:ea typeface="ＭＳ Ｐゴシック" pitchFamily="34" charset="-128"/>
            </a:endParaRPr>
          </a:p>
          <a:p>
            <a:r>
              <a:rPr lang="zh-CN" altLang="en-US" sz="1200" dirty="0" smtClean="0">
                <a:latin typeface="Arial" charset="0"/>
                <a:ea typeface="ＭＳ Ｐゴシック" pitchFamily="34" charset="-128"/>
              </a:rPr>
              <a:t>拥有约</a:t>
            </a:r>
            <a:r>
              <a:rPr lang="en-US" altLang="en-US" sz="1200" dirty="0" smtClean="0">
                <a:latin typeface="Arial" charset="0"/>
                <a:ea typeface="宋体" pitchFamily="2" charset="-122"/>
              </a:rPr>
              <a:t>100</a:t>
            </a:r>
            <a:r>
              <a:rPr lang="zh-CN" altLang="en-US" sz="1200" dirty="0" smtClean="0">
                <a:latin typeface="Arial" charset="0"/>
                <a:ea typeface="ＭＳ Ｐゴシック" pitchFamily="34" charset="-128"/>
              </a:rPr>
              <a:t>所公立大学和私立非营利性大学。所有授予的本科，硕士，博士学位与其它英联邦国家和美国的学位具有</a:t>
            </a:r>
            <a:r>
              <a:rPr lang="zh-CN" altLang="en-US" sz="1200" b="1" dirty="0" smtClean="0">
                <a:latin typeface="Arial" charset="0"/>
                <a:ea typeface="ＭＳ Ｐゴシック" pitchFamily="34" charset="-128"/>
              </a:rPr>
              <a:t>同等效力</a:t>
            </a:r>
            <a:r>
              <a:rPr lang="zh-CN" altLang="en-US" sz="1200" dirty="0" smtClean="0">
                <a:latin typeface="Arial" charset="0"/>
                <a:ea typeface="ＭＳ Ｐゴシック" pitchFamily="34" charset="-128"/>
              </a:rPr>
              <a:t>。</a:t>
            </a:r>
            <a:endParaRPr lang="en-US" altLang="zh-CN" sz="1200" dirty="0" smtClean="0">
              <a:latin typeface="Arial" charset="0"/>
              <a:ea typeface="ＭＳ Ｐゴシック" pitchFamily="34" charset="-128"/>
            </a:endParaRPr>
          </a:p>
          <a:p>
            <a:endParaRPr lang="en-US" altLang="zh-CN" sz="1200" dirty="0" smtClean="0">
              <a:solidFill>
                <a:schemeClr val="bg1"/>
              </a:solidFill>
              <a:ea typeface="ＭＳ Ｐゴシック" pitchFamily="34" charset="-128"/>
            </a:endParaRPr>
          </a:p>
          <a:p>
            <a:r>
              <a:rPr lang="zh-CN" altLang="en-US" sz="1200" dirty="0" smtClean="0">
                <a:latin typeface="Arial" charset="0"/>
                <a:ea typeface="ＭＳ Ｐゴシック" pitchFamily="34" charset="-128"/>
              </a:rPr>
              <a:t>政府等官方机构对大学或学院没有官方排名，加拿大的雇主也不在乎大学排名。加拿大高等教育主要都是政府资金支持，只有</a:t>
            </a:r>
            <a:r>
              <a:rPr lang="en-US" altLang="en-US" sz="1200" dirty="0" smtClean="0">
                <a:latin typeface="Arial" charset="0"/>
                <a:ea typeface="宋体" pitchFamily="2" charset="-122"/>
              </a:rPr>
              <a:t>100</a:t>
            </a:r>
            <a:r>
              <a:rPr lang="zh-CN" altLang="en-US" sz="1200" dirty="0" smtClean="0">
                <a:latin typeface="Arial" charset="0"/>
                <a:ea typeface="ＭＳ Ｐゴシック" pitchFamily="34" charset="-128"/>
              </a:rPr>
              <a:t>余所大学，政府不希望大学分成三六九等，所以不鼓励将大学排名。目前在国内使用最多的是</a:t>
            </a:r>
            <a:r>
              <a:rPr lang="en-US" altLang="en-US" sz="1200" dirty="0" smtClean="0">
                <a:latin typeface="Arial" charset="0"/>
                <a:ea typeface="宋体" pitchFamily="2" charset="-122"/>
              </a:rPr>
              <a:t>《</a:t>
            </a:r>
            <a:r>
              <a:rPr lang="zh-CN" altLang="en-US" sz="1200" dirty="0" smtClean="0">
                <a:latin typeface="Arial" charset="0"/>
                <a:ea typeface="ＭＳ Ｐゴシック" pitchFamily="34" charset="-128"/>
              </a:rPr>
              <a:t>麦克林</a:t>
            </a:r>
            <a:r>
              <a:rPr lang="en-US" altLang="en-US" sz="1200" dirty="0" smtClean="0">
                <a:latin typeface="Arial" charset="0"/>
                <a:ea typeface="宋体" pitchFamily="2" charset="-122"/>
              </a:rPr>
              <a:t>》</a:t>
            </a:r>
            <a:r>
              <a:rPr lang="zh-CN" altLang="en-US" sz="1200" dirty="0" smtClean="0">
                <a:latin typeface="Arial" charset="0"/>
                <a:ea typeface="ＭＳ Ｐゴシック" pitchFamily="34" charset="-128"/>
              </a:rPr>
              <a:t>杂志做的一份排名。该杂志于</a:t>
            </a:r>
            <a:r>
              <a:rPr lang="en-US" altLang="en-US" sz="1200" dirty="0" smtClean="0">
                <a:latin typeface="Arial" charset="0"/>
                <a:ea typeface="宋体" pitchFamily="2" charset="-122"/>
              </a:rPr>
              <a:t>1991</a:t>
            </a:r>
            <a:r>
              <a:rPr lang="zh-CN" altLang="en-US" sz="1200" dirty="0" smtClean="0">
                <a:latin typeface="Arial" charset="0"/>
                <a:ea typeface="ＭＳ Ｐゴシック" pitchFamily="34" charset="-128"/>
              </a:rPr>
              <a:t>年加拿大大学进行排名，至今已经举办了二十多届，已成为加拿大本土学生及国际学生了解加拿大大学的一份重要指南。</a:t>
            </a:r>
            <a:endParaRPr lang="en-US" altLang="zh-CN" sz="1200" dirty="0" smtClean="0">
              <a:latin typeface="Arial" charset="0"/>
              <a:ea typeface="ＭＳ Ｐゴシック" pitchFamily="34" charset="-128"/>
            </a:endParaRPr>
          </a:p>
          <a:p>
            <a:endParaRPr lang="en-US" altLang="zh-CN" sz="1200" dirty="0" smtClean="0">
              <a:solidFill>
                <a:schemeClr val="bg1"/>
              </a:solidFill>
              <a:ea typeface="ＭＳ Ｐゴシック" pitchFamily="34" charset="-128"/>
            </a:endParaRPr>
          </a:p>
          <a:p>
            <a:r>
              <a:rPr lang="zh-CN" altLang="en-US" dirty="0" smtClean="0">
                <a:latin typeface="Arial" charset="0"/>
              </a:rPr>
              <a:t>医博类大学：所有大学都有广泛的博士项目，同时都有医学院。（</a:t>
            </a:r>
            <a:r>
              <a:rPr lang="en-US" altLang="zh-CN" dirty="0" smtClean="0">
                <a:latin typeface="Arial" charset="0"/>
              </a:rPr>
              <a:t>McGill, UBC</a:t>
            </a:r>
            <a:r>
              <a:rPr lang="zh-CN" altLang="en-US" dirty="0" smtClean="0">
                <a:latin typeface="Arial" charset="0"/>
              </a:rPr>
              <a:t>，</a:t>
            </a:r>
            <a:r>
              <a:rPr lang="en-US" altLang="zh-CN" dirty="0" err="1" smtClean="0">
                <a:latin typeface="Arial" charset="0"/>
              </a:rPr>
              <a:t>UofT</a:t>
            </a:r>
            <a:r>
              <a:rPr lang="en-US" altLang="zh-CN" dirty="0" smtClean="0">
                <a:latin typeface="Arial" charset="0"/>
              </a:rPr>
              <a:t>)</a:t>
            </a:r>
            <a:endParaRPr lang="en-US" dirty="0" smtClean="0">
              <a:latin typeface="Arial" charset="0"/>
              <a:ea typeface="宋体" pitchFamily="2" charset="-122"/>
            </a:endParaRPr>
          </a:p>
          <a:p>
            <a:r>
              <a:rPr lang="zh-CN" altLang="en-US" dirty="0" smtClean="0">
                <a:latin typeface="Arial" charset="0"/>
              </a:rPr>
              <a:t>综合类大学：拥有大量研究项目和广泛的本科和研究生水平的课程，包括职业学位课程。</a:t>
            </a:r>
            <a:r>
              <a:rPr lang="en-US" altLang="zh-CN" dirty="0" smtClean="0">
                <a:latin typeface="Arial" charset="0"/>
              </a:rPr>
              <a:t>(SFU, York, Waterloo)</a:t>
            </a:r>
            <a:endParaRPr lang="zh-CN" altLang="en-US" dirty="0" smtClean="0">
              <a:latin typeface="Arial" charset="0"/>
            </a:endParaRPr>
          </a:p>
          <a:p>
            <a:r>
              <a:rPr lang="zh-CN" altLang="en-US" dirty="0" smtClean="0">
                <a:latin typeface="Arial" charset="0"/>
              </a:rPr>
              <a:t>基础类大学：重点在本科教育，并有比较少的研究生项目。</a:t>
            </a:r>
            <a:r>
              <a:rPr lang="en-US" altLang="zh-CN" dirty="0" smtClean="0">
                <a:latin typeface="Arial" charset="0"/>
              </a:rPr>
              <a:t>(Winnipeg, St. Thomas,  Cape Breton, Mount Alison)</a:t>
            </a:r>
            <a:endParaRPr lang="zh-CN" altLang="en-US" dirty="0" smtClean="0">
              <a:latin typeface="Arial" charset="0"/>
            </a:endParaRPr>
          </a:p>
          <a:p>
            <a:endParaRPr lang="en-US" altLang="zh-CN" sz="1200" dirty="0" smtClean="0">
              <a:latin typeface="Arial" charset="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latin typeface="Arial" charset="0"/>
              </a:rPr>
              <a:t>我们大多数学生有先入为主的想法：觉得医博类大学、综合类大学、基础类大学相当于我们国内的一本、二本、三本。其实这是完全错误的。</a:t>
            </a:r>
            <a:endParaRPr lang="en-US" dirty="0" smtClean="0">
              <a:latin typeface="Arial" charset="0"/>
              <a:ea typeface="宋体" pitchFamily="2" charset="-122"/>
            </a:endParaRPr>
          </a:p>
          <a:p>
            <a:endParaRPr lang="en-US" altLang="en-US" sz="1200" dirty="0" smtClean="0">
              <a:latin typeface="Arial" charset="0"/>
              <a:ea typeface="宋体" pitchFamily="2" charset="-122"/>
            </a:endParaRPr>
          </a:p>
          <a:p>
            <a:pPr marL="171450" indent="-171450">
              <a:buFont typeface="Arial" panose="020B0604020202020204" pitchFamily="34" charset="0"/>
              <a:buChar char="•"/>
            </a:pPr>
            <a:r>
              <a:rPr lang="en-US" altLang="zh-CN" sz="1200" dirty="0" smtClean="0">
                <a:solidFill>
                  <a:srgbClr val="FFFFFF"/>
                </a:solidFill>
                <a:ea typeface="ＭＳ Ｐゴシック" pitchFamily="34" charset="-128"/>
              </a:rPr>
              <a:t>3</a:t>
            </a:r>
            <a:r>
              <a:rPr lang="zh-CN" altLang="en-US" sz="1200" dirty="0" smtClean="0">
                <a:solidFill>
                  <a:srgbClr val="FFFFFF"/>
                </a:solidFill>
                <a:ea typeface="ＭＳ Ｐゴシック" pitchFamily="34" charset="-128"/>
              </a:rPr>
              <a:t>所加拿大大学在</a:t>
            </a:r>
            <a:r>
              <a:rPr lang="en-US" altLang="zh-CN" sz="1200" dirty="0" smtClean="0">
                <a:solidFill>
                  <a:srgbClr val="FFFFFF"/>
                </a:solidFill>
                <a:ea typeface="ＭＳ Ｐゴシック" pitchFamily="34" charset="-128"/>
              </a:rPr>
              <a:t>2015/2016</a:t>
            </a:r>
            <a:r>
              <a:rPr lang="zh-CN" altLang="en-US" sz="1200" dirty="0" smtClean="0">
                <a:solidFill>
                  <a:srgbClr val="FFFFFF"/>
                </a:solidFill>
                <a:ea typeface="ＭＳ Ｐゴシック" pitchFamily="34" charset="-128"/>
              </a:rPr>
              <a:t>年</a:t>
            </a:r>
            <a:r>
              <a:rPr lang="en-US" altLang="zh-CN" sz="1200" dirty="0" smtClean="0">
                <a:solidFill>
                  <a:srgbClr val="FFFFFF"/>
                </a:solidFill>
                <a:ea typeface="ＭＳ Ｐゴシック" pitchFamily="34" charset="-128"/>
              </a:rPr>
              <a:t>QS</a:t>
            </a:r>
            <a:r>
              <a:rPr lang="zh-CN" altLang="en-US" sz="1200" dirty="0" smtClean="0">
                <a:solidFill>
                  <a:srgbClr val="FFFFFF"/>
                </a:solidFill>
                <a:ea typeface="ＭＳ Ｐゴシック" pitchFamily="34" charset="-128"/>
              </a:rPr>
              <a:t>世界大学排行榜上名列前</a:t>
            </a:r>
            <a:r>
              <a:rPr lang="en-US" altLang="zh-CN" sz="1200" dirty="0" smtClean="0">
                <a:solidFill>
                  <a:srgbClr val="FFFFFF"/>
                </a:solidFill>
                <a:ea typeface="ＭＳ Ｐゴシック" pitchFamily="34" charset="-128"/>
              </a:rPr>
              <a:t>50</a:t>
            </a:r>
            <a:r>
              <a:rPr lang="zh-CN" altLang="en-US" sz="1200" dirty="0" smtClean="0">
                <a:solidFill>
                  <a:srgbClr val="FFFFFF"/>
                </a:solidFill>
                <a:ea typeface="ＭＳ Ｐゴシック" pitchFamily="34" charset="-128"/>
              </a:rPr>
              <a:t>，</a:t>
            </a:r>
            <a:r>
              <a:rPr lang="en-US" altLang="zh-CN" sz="1200" dirty="0" smtClean="0">
                <a:solidFill>
                  <a:srgbClr val="FFFFFF"/>
                </a:solidFill>
                <a:ea typeface="ＭＳ Ｐゴシック" pitchFamily="34" charset="-128"/>
              </a:rPr>
              <a:t>20</a:t>
            </a:r>
            <a:r>
              <a:rPr lang="zh-CN" altLang="en-US" sz="1200" dirty="0" smtClean="0">
                <a:solidFill>
                  <a:srgbClr val="FFFFFF"/>
                </a:solidFill>
                <a:ea typeface="ＭＳ Ｐゴシック" pitchFamily="34" charset="-128"/>
              </a:rPr>
              <a:t>所名列前</a:t>
            </a:r>
            <a:r>
              <a:rPr lang="en-US" altLang="zh-CN" sz="1200" dirty="0" smtClean="0">
                <a:solidFill>
                  <a:srgbClr val="FFFFFF"/>
                </a:solidFill>
                <a:ea typeface="ＭＳ Ｐゴシック" pitchFamily="34" charset="-128"/>
              </a:rPr>
              <a:t>500</a:t>
            </a:r>
          </a:p>
          <a:p>
            <a:pPr marL="171450" indent="-171450">
              <a:buFont typeface="Arial" panose="020B0604020202020204" pitchFamily="34" charset="0"/>
              <a:buChar char="•"/>
            </a:pPr>
            <a:endParaRPr lang="en-US" altLang="en-US" sz="1200" dirty="0" smtClean="0">
              <a:ea typeface="ＭＳ Ｐゴシック" pitchFamily="34" charset="-128"/>
            </a:endParaRPr>
          </a:p>
          <a:p>
            <a:pPr marL="171450" indent="-171450">
              <a:buFont typeface="Arial" panose="020B0604020202020204" pitchFamily="34" charset="0"/>
              <a:buChar char="•"/>
            </a:pPr>
            <a:r>
              <a:rPr lang="en-US" altLang="zh-CN" sz="1200" dirty="0" smtClean="0">
                <a:solidFill>
                  <a:srgbClr val="FFFFFF"/>
                </a:solidFill>
                <a:ea typeface="ＭＳ Ｐゴシック" pitchFamily="34" charset="-128"/>
              </a:rPr>
              <a:t>4</a:t>
            </a:r>
            <a:r>
              <a:rPr lang="zh-CN" altLang="en-US" sz="1200" dirty="0" smtClean="0">
                <a:solidFill>
                  <a:srgbClr val="FFFFFF"/>
                </a:solidFill>
                <a:ea typeface="ＭＳ Ｐゴシック" pitchFamily="34" charset="-128"/>
              </a:rPr>
              <a:t>所加拿大大学在</a:t>
            </a:r>
            <a:r>
              <a:rPr lang="en-US" altLang="zh-CN" sz="1200" dirty="0" smtClean="0">
                <a:solidFill>
                  <a:srgbClr val="FFFFFF"/>
                </a:solidFill>
                <a:ea typeface="ＭＳ Ｐゴシック" pitchFamily="34" charset="-128"/>
              </a:rPr>
              <a:t>2015</a:t>
            </a:r>
            <a:r>
              <a:rPr lang="zh-CN" altLang="en-US" sz="1200" dirty="0" smtClean="0">
                <a:solidFill>
                  <a:srgbClr val="FFFFFF"/>
                </a:solidFill>
                <a:ea typeface="ＭＳ Ｐゴシック" pitchFamily="34" charset="-128"/>
              </a:rPr>
              <a:t> 年泰晤示高等教育世界大学排名名列前</a:t>
            </a:r>
            <a:r>
              <a:rPr lang="en-US" altLang="zh-CN" sz="1200" dirty="0" smtClean="0">
                <a:solidFill>
                  <a:srgbClr val="FFFFFF"/>
                </a:solidFill>
                <a:ea typeface="ＭＳ Ｐゴシック" pitchFamily="34" charset="-128"/>
              </a:rPr>
              <a:t>100</a:t>
            </a:r>
            <a:endParaRPr lang="en-US" altLang="en-US" sz="1200" dirty="0" smtClean="0">
              <a:solidFill>
                <a:srgbClr val="FFFFFF"/>
              </a:solidFill>
              <a:ea typeface="ＭＳ Ｐゴシック" pitchFamily="34" charset="-128"/>
            </a:endParaRPr>
          </a:p>
          <a:p>
            <a:pPr marL="171450" indent="-171450">
              <a:buFont typeface="Arial" panose="020B0604020202020204" pitchFamily="34" charset="0"/>
              <a:buChar char="•"/>
            </a:pPr>
            <a:endParaRPr lang="en-US" altLang="en-US" sz="1200" dirty="0" smtClean="0">
              <a:ea typeface="ＭＳ Ｐゴシック" pitchFamily="34" charset="-128"/>
            </a:endParaRPr>
          </a:p>
          <a:p>
            <a:pPr marL="171450" indent="-171450">
              <a:buFont typeface="Arial" panose="020B0604020202020204" pitchFamily="34" charset="0"/>
              <a:buChar char="•"/>
            </a:pPr>
            <a:r>
              <a:rPr lang="en-US" altLang="zh-CN" sz="1200" dirty="0" smtClean="0">
                <a:solidFill>
                  <a:srgbClr val="FFFFFF"/>
                </a:solidFill>
                <a:ea typeface="ＭＳ Ｐゴシック" pitchFamily="34" charset="-128"/>
              </a:rPr>
              <a:t>6</a:t>
            </a:r>
            <a:r>
              <a:rPr lang="zh-CN" altLang="en-US" sz="1200" dirty="0" smtClean="0">
                <a:solidFill>
                  <a:srgbClr val="FFFFFF"/>
                </a:solidFill>
                <a:ea typeface="ＭＳ Ｐゴシック" pitchFamily="34" charset="-128"/>
              </a:rPr>
              <a:t>所加拿大</a:t>
            </a:r>
            <a:r>
              <a:rPr lang="en-US" altLang="zh-CN" sz="1200" dirty="0" smtClean="0">
                <a:solidFill>
                  <a:srgbClr val="FFFFFF"/>
                </a:solidFill>
                <a:ea typeface="ＭＳ Ｐゴシック" pitchFamily="34" charset="-128"/>
              </a:rPr>
              <a:t>MBA</a:t>
            </a:r>
            <a:r>
              <a:rPr lang="zh-CN" altLang="en-US" sz="1200" dirty="0" smtClean="0">
                <a:solidFill>
                  <a:srgbClr val="FFFFFF"/>
                </a:solidFill>
                <a:ea typeface="ＭＳ Ｐゴシック" pitchFamily="34" charset="-128"/>
              </a:rPr>
              <a:t>商学院在</a:t>
            </a:r>
            <a:r>
              <a:rPr lang="en-US" altLang="zh-CN" sz="1200" dirty="0" smtClean="0">
                <a:solidFill>
                  <a:srgbClr val="FFFFFF"/>
                </a:solidFill>
                <a:ea typeface="ＭＳ Ｐゴシック" pitchFamily="34" charset="-128"/>
              </a:rPr>
              <a:t>2015</a:t>
            </a:r>
            <a:r>
              <a:rPr lang="zh-CN" altLang="en-US" sz="1200" dirty="0" smtClean="0">
                <a:solidFill>
                  <a:srgbClr val="FFFFFF"/>
                </a:solidFill>
                <a:ea typeface="ＭＳ Ｐゴシック" pitchFamily="34" charset="-128"/>
              </a:rPr>
              <a:t>年金融时报全球</a:t>
            </a:r>
            <a:r>
              <a:rPr lang="en-US" altLang="zh-CN" sz="1200" dirty="0" smtClean="0">
                <a:solidFill>
                  <a:srgbClr val="FFFFFF"/>
                </a:solidFill>
                <a:ea typeface="ＭＳ Ｐゴシック" pitchFamily="34" charset="-128"/>
              </a:rPr>
              <a:t>MBA</a:t>
            </a:r>
            <a:r>
              <a:rPr lang="zh-CN" altLang="en-US" sz="1200" dirty="0" smtClean="0">
                <a:solidFill>
                  <a:srgbClr val="FFFFFF"/>
                </a:solidFill>
                <a:ea typeface="ＭＳ Ｐゴシック" pitchFamily="34" charset="-128"/>
              </a:rPr>
              <a:t>排行榜上名列前</a:t>
            </a:r>
            <a:r>
              <a:rPr lang="en-US" altLang="zh-CN" sz="1200" dirty="0" smtClean="0">
                <a:solidFill>
                  <a:srgbClr val="FFFFFF"/>
                </a:solidFill>
                <a:ea typeface="ＭＳ Ｐゴシック" pitchFamily="34" charset="-128"/>
              </a:rPr>
              <a:t>100</a:t>
            </a:r>
          </a:p>
          <a:p>
            <a:pPr marL="0" indent="0">
              <a:buFont typeface="Arial" panose="020B0604020202020204" pitchFamily="34" charset="0"/>
              <a:buNone/>
            </a:pPr>
            <a:endParaRPr lang="en-US" altLang="zh-CN" sz="1200" dirty="0" smtClean="0">
              <a:solidFill>
                <a:srgbClr val="FFFFFF"/>
              </a:solidFill>
              <a:ea typeface="ＭＳ Ｐゴシック" pitchFamily="34" charset="-128"/>
            </a:endParaRPr>
          </a:p>
          <a:p>
            <a:pPr marL="0" indent="0">
              <a:buFont typeface="Arial" panose="020B0604020202020204" pitchFamily="34" charset="0"/>
              <a:buNone/>
            </a:pPr>
            <a:r>
              <a:rPr lang="en-US" altLang="zh-CN" sz="1200" dirty="0" smtClean="0">
                <a:solidFill>
                  <a:srgbClr val="FFFFFF"/>
                </a:solidFill>
                <a:ea typeface="ＭＳ Ｐゴシック" pitchFamily="34" charset="-128"/>
              </a:rPr>
              <a:t>10%</a:t>
            </a:r>
            <a:r>
              <a:rPr lang="zh-CN" altLang="en-US" sz="1200" dirty="0" smtClean="0">
                <a:solidFill>
                  <a:srgbClr val="FFFFFF"/>
                </a:solidFill>
                <a:ea typeface="ＭＳ Ｐゴシック" pitchFamily="34" charset="-128"/>
              </a:rPr>
              <a:t>的加拿大大学跻身世界大学</a:t>
            </a:r>
            <a:r>
              <a:rPr lang="en-US" altLang="zh-CN" sz="1200" dirty="0" smtClean="0">
                <a:solidFill>
                  <a:srgbClr val="FFFFFF"/>
                </a:solidFill>
                <a:ea typeface="ＭＳ Ｐゴシック" pitchFamily="34" charset="-128"/>
              </a:rPr>
              <a:t>200</a:t>
            </a:r>
            <a:r>
              <a:rPr lang="zh-CN" altLang="en-US" sz="1200" dirty="0" smtClean="0">
                <a:solidFill>
                  <a:srgbClr val="FFFFFF"/>
                </a:solidFill>
                <a:ea typeface="ＭＳ Ｐゴシック" pitchFamily="34" charset="-128"/>
              </a:rPr>
              <a:t>强（</a:t>
            </a:r>
            <a:r>
              <a:rPr lang="en-US" altLang="zh-CN" sz="1200" dirty="0" smtClean="0">
                <a:solidFill>
                  <a:srgbClr val="FFFFFF"/>
                </a:solidFill>
                <a:ea typeface="ＭＳ Ｐゴシック" pitchFamily="34" charset="-128"/>
              </a:rPr>
              <a:t>2015-2016</a:t>
            </a:r>
            <a:r>
              <a:rPr lang="zh-CN" altLang="en-US" sz="1200" baseline="0" dirty="0" smtClean="0">
                <a:solidFill>
                  <a:srgbClr val="FFFFFF"/>
                </a:solidFill>
                <a:ea typeface="ＭＳ Ｐゴシック" pitchFamily="34" charset="-128"/>
              </a:rPr>
              <a:t> 泰晤士高等教育）。中国学校很少（</a:t>
            </a:r>
            <a:r>
              <a:rPr lang="en-US" altLang="zh-CN" sz="1200" baseline="0" dirty="0" smtClean="0">
                <a:solidFill>
                  <a:srgbClr val="FFFFFF"/>
                </a:solidFill>
                <a:ea typeface="ＭＳ Ｐゴシック" pitchFamily="34" charset="-128"/>
              </a:rPr>
              <a:t>7</a:t>
            </a:r>
            <a:r>
              <a:rPr lang="zh-CN" altLang="en-US" sz="1200" baseline="0" dirty="0" smtClean="0">
                <a:solidFill>
                  <a:srgbClr val="FFFFFF"/>
                </a:solidFill>
                <a:ea typeface="ＭＳ Ｐゴシック" pitchFamily="34" charset="-128"/>
              </a:rPr>
              <a:t>所）。</a:t>
            </a:r>
            <a:endParaRPr lang="en-US" altLang="zh-CN" sz="1200" dirty="0" smtClean="0">
              <a:solidFill>
                <a:srgbClr val="FFFFFF"/>
              </a:solidFill>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dirty="0" smtClean="0">
              <a:solidFill>
                <a:srgbClr val="FFFFFF"/>
              </a:solidFill>
              <a:ea typeface="ＭＳ Ｐゴシック" pitchFamily="34" charset="-128"/>
            </a:endParaRPr>
          </a:p>
          <a:p>
            <a:pPr hangingPunct="1"/>
            <a:r>
              <a:rPr lang="zh-CN" altLang="en-US" sz="1200" dirty="0" smtClean="0">
                <a:solidFill>
                  <a:srgbClr val="FFFFFF"/>
                </a:solidFill>
                <a:ea typeface="ＭＳ Ｐゴシック" pitchFamily="34" charset="-128"/>
              </a:rPr>
              <a:t>加拿大学术机构与商界和业界合作紧密：很多大学和学院都有实习工作机会</a:t>
            </a:r>
            <a:r>
              <a:rPr lang="en-US" altLang="zh-CN" sz="1200" dirty="0" smtClean="0">
                <a:solidFill>
                  <a:srgbClr val="FFFFFF"/>
                </a:solidFill>
                <a:ea typeface="ＭＳ Ｐゴシック" pitchFamily="34" charset="-128"/>
              </a:rPr>
              <a:t>Co-op</a:t>
            </a:r>
            <a:r>
              <a:rPr lang="zh-CN" altLang="en-US" sz="1200" dirty="0" smtClean="0">
                <a:solidFill>
                  <a:srgbClr val="FFFFFF"/>
                </a:solidFill>
                <a:ea typeface="ＭＳ Ｐゴシック" pitchFamily="34" charset="-128"/>
              </a:rPr>
              <a:t>。</a:t>
            </a:r>
            <a:r>
              <a:rPr lang="zh-CN" altLang="en-US" sz="1200" dirty="0" smtClean="0">
                <a:ea typeface="ＭＳ Ｐゴシック" pitchFamily="34" charset="-128"/>
              </a:rPr>
              <a:t>大学实习项目，越来越受到学生和雇主的欢迎。除了工程和商业领域，实习项目还涵盖从生化到酒店管理到旅游等多个领域。学习期间学生不但可以通过实习项目</a:t>
            </a:r>
            <a:r>
              <a:rPr lang="zh-CN" altLang="en-US" sz="1200" b="1" dirty="0" smtClean="0">
                <a:ea typeface="ＭＳ Ｐゴシック" pitchFamily="34" charset="-128"/>
              </a:rPr>
              <a:t>获得工作经验</a:t>
            </a:r>
            <a:r>
              <a:rPr lang="zh-CN" altLang="en-US" sz="1200" dirty="0" smtClean="0">
                <a:ea typeface="ＭＳ Ｐゴシック" pitchFamily="34" charset="-128"/>
              </a:rPr>
              <a:t>，并能从每个实习项目阶段赚得两万五</a:t>
            </a:r>
            <a:r>
              <a:rPr lang="en-US" altLang="zh-CN" sz="1200" dirty="0" smtClean="0">
                <a:ea typeface="ＭＳ Ｐゴシック" pitchFamily="34" charset="-128"/>
              </a:rPr>
              <a:t>-</a:t>
            </a:r>
            <a:r>
              <a:rPr lang="zh-CN" altLang="en-US" sz="1200" dirty="0" smtClean="0">
                <a:ea typeface="ＭＳ Ｐゴシック" pitchFamily="34" charset="-128"/>
              </a:rPr>
              <a:t>七万五加元不等的收入。具备一定工作经验的学生不论在加拿大还是中国的劳动力市场都更有竞争力。 </a:t>
            </a:r>
            <a:endParaRPr lang="en-CA" altLang="zh-CN" sz="1200" dirty="0" smtClean="0">
              <a:solidFill>
                <a:srgbClr val="FFFFFF"/>
              </a:solidFill>
              <a:ea typeface="ＭＳ Ｐゴシック" pitchFamily="34" charset="-128"/>
            </a:endParaRPr>
          </a:p>
          <a:p>
            <a:endParaRPr lang="en-US" altLang="en-US" sz="1200" dirty="0" smtClean="0">
              <a:latin typeface="Arial" charset="0"/>
              <a:ea typeface="宋体" pitchFamily="2" charset="-122"/>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dirty="0" smtClean="0">
                <a:solidFill>
                  <a:srgbClr val="FFFFFF"/>
                </a:solidFill>
                <a:ea typeface="ＭＳ Ｐゴシック" pitchFamily="34" charset="-128"/>
              </a:rPr>
              <a:t>另外值得一提的是，</a:t>
            </a:r>
            <a:r>
              <a:rPr lang="zh-CN" altLang="en-US" sz="1200" kern="1200" dirty="0" smtClean="0">
                <a:solidFill>
                  <a:schemeClr val="tx1"/>
                </a:solidFill>
                <a:effectLst/>
                <a:latin typeface="+mn-lt"/>
                <a:ea typeface="ＭＳ Ｐゴシック" pitchFamily="18" charset="-128"/>
                <a:cs typeface="ＭＳ Ｐゴシック" pitchFamily="18" charset="-128"/>
              </a:rPr>
              <a:t>加拿大大学在技术创新和研发能力上世界领先。</a:t>
            </a:r>
            <a:r>
              <a:rPr lang="zh-CN" altLang="en-US" sz="1200" dirty="0" smtClean="0">
                <a:latin typeface="Arial" charset="0"/>
                <a:ea typeface="ＭＳ Ｐゴシック" pitchFamily="34" charset="-128"/>
              </a:rPr>
              <a:t>加拿大大学承担国家三分之一的科研工作（</a:t>
            </a:r>
            <a:r>
              <a:rPr lang="en-US" altLang="en-US" sz="1200" dirty="0" smtClean="0">
                <a:latin typeface="Arial" charset="0"/>
                <a:ea typeface="宋体" pitchFamily="2" charset="-122"/>
              </a:rPr>
              <a:t>G 8 </a:t>
            </a:r>
            <a:r>
              <a:rPr lang="zh-CN" altLang="en-US" sz="1200" dirty="0" smtClean="0">
                <a:latin typeface="Arial" charset="0"/>
                <a:ea typeface="ＭＳ Ｐゴシック" pitchFamily="34" charset="-128"/>
              </a:rPr>
              <a:t>国家中比例最高）私有企业在大学中投入的科研经费在</a:t>
            </a:r>
            <a:r>
              <a:rPr lang="en-US" altLang="en-US" sz="1200" dirty="0" smtClean="0">
                <a:latin typeface="Arial" charset="0"/>
                <a:ea typeface="宋体" pitchFamily="2" charset="-122"/>
              </a:rPr>
              <a:t>G 8 </a:t>
            </a:r>
            <a:r>
              <a:rPr lang="zh-CN" altLang="en-US" sz="1200" dirty="0" smtClean="0">
                <a:latin typeface="Arial" charset="0"/>
                <a:ea typeface="ＭＳ Ｐゴシック" pitchFamily="34" charset="-128"/>
              </a:rPr>
              <a:t>国家中比例最高。很多大学都拥有世界领先的技术和科研设施。我们生活息息相关的很多</a:t>
            </a:r>
            <a:r>
              <a:rPr lang="zh-CN" altLang="en-US" sz="1200" baseline="0" dirty="0" smtClean="0">
                <a:latin typeface="Arial" charset="0"/>
                <a:ea typeface="ＭＳ Ｐゴシック" pitchFamily="34" charset="-128"/>
              </a:rPr>
              <a:t>产品都是在加拿大大学学习和进行科研的工作人员发明的。 比如：</a:t>
            </a:r>
            <a:r>
              <a:rPr lang="zh-CN" altLang="en-US" sz="1200" dirty="0" smtClean="0">
                <a:latin typeface="Arial" charset="0"/>
                <a:ea typeface="ＭＳ Ｐゴシック" pitchFamily="34" charset="-128"/>
              </a:rPr>
              <a:t>黑霉手机，平板显示屏技术，电子白板，</a:t>
            </a:r>
            <a:r>
              <a:rPr lang="en-US" altLang="zh-CN" sz="1200" dirty="0" smtClean="0">
                <a:latin typeface="Arial" charset="0"/>
                <a:ea typeface="ＭＳ Ｐゴシック" pitchFamily="34" charset="-128"/>
              </a:rPr>
              <a:t>IMAX</a:t>
            </a:r>
            <a:r>
              <a:rPr lang="en-US" altLang="zh-CN" sz="1200" baseline="0" dirty="0" smtClean="0">
                <a:latin typeface="Arial" charset="0"/>
                <a:ea typeface="ＭＳ Ｐゴシック" pitchFamily="34" charset="-128"/>
              </a:rPr>
              <a:t> </a:t>
            </a:r>
            <a:r>
              <a:rPr lang="zh-CN" altLang="en-US" sz="1200" baseline="0" dirty="0" smtClean="0">
                <a:latin typeface="Arial" charset="0"/>
                <a:ea typeface="ＭＳ Ｐゴシック" pitchFamily="34" charset="-128"/>
              </a:rPr>
              <a:t>环幕电影，高速列车的车厢。 </a:t>
            </a:r>
            <a:r>
              <a:rPr lang="zh-CN" altLang="en-US" sz="1200" kern="1200" dirty="0" smtClean="0">
                <a:solidFill>
                  <a:schemeClr val="tx1"/>
                </a:solidFill>
                <a:effectLst/>
                <a:latin typeface="+mn-lt"/>
                <a:ea typeface="ＭＳ Ｐゴシック" pitchFamily="18" charset="-128"/>
                <a:cs typeface="ＭＳ Ｐゴシック" pitchFamily="18" charset="-128"/>
              </a:rPr>
              <a:t>最近</a:t>
            </a:r>
            <a:r>
              <a:rPr lang="en-CA" sz="1200" kern="1200" dirty="0" err="1" smtClean="0">
                <a:solidFill>
                  <a:schemeClr val="tx1"/>
                </a:solidFill>
                <a:effectLst/>
                <a:latin typeface="+mn-lt"/>
                <a:ea typeface="ＭＳ Ｐゴシック" pitchFamily="18" charset="-128"/>
                <a:cs typeface="ＭＳ Ｐゴシック" pitchFamily="18" charset="-128"/>
              </a:rPr>
              <a:t>AlphaGo</a:t>
            </a:r>
            <a:r>
              <a:rPr lang="zh-CN" altLang="en-US" sz="1200" kern="1200" dirty="0" smtClean="0">
                <a:solidFill>
                  <a:schemeClr val="tx1"/>
                </a:solidFill>
                <a:effectLst/>
                <a:latin typeface="+mn-lt"/>
                <a:ea typeface="ＭＳ Ｐゴシック" pitchFamily="18" charset="-128"/>
                <a:cs typeface="ＭＳ Ｐゴシック" pitchFamily="18" charset="-128"/>
              </a:rPr>
              <a:t>与韩国棋手李世石的对决成为大家热议的话题。 你知道吗？</a:t>
            </a:r>
            <a:r>
              <a:rPr lang="en-CA" sz="1200" kern="1200" dirty="0" smtClean="0">
                <a:solidFill>
                  <a:schemeClr val="tx1"/>
                </a:solidFill>
                <a:effectLst/>
                <a:latin typeface="+mn-lt"/>
                <a:ea typeface="ＭＳ Ｐゴシック" pitchFamily="18" charset="-128"/>
                <a:cs typeface="ＭＳ Ｐゴシック" pitchFamily="18" charset="-128"/>
              </a:rPr>
              <a:t> Google DeepMind</a:t>
            </a:r>
            <a:r>
              <a:rPr lang="zh-CN" altLang="en-US" sz="1200" kern="1200" dirty="0" smtClean="0">
                <a:solidFill>
                  <a:schemeClr val="tx1"/>
                </a:solidFill>
                <a:effectLst/>
                <a:latin typeface="+mn-lt"/>
                <a:ea typeface="ＭＳ Ｐゴシック" pitchFamily="18" charset="-128"/>
                <a:cs typeface="ＭＳ Ｐゴシック" pitchFamily="18" charset="-128"/>
              </a:rPr>
              <a:t>的科研团队里，包括主要程序员</a:t>
            </a:r>
            <a:r>
              <a:rPr lang="en-CA" sz="1200" kern="1200" dirty="0" smtClean="0">
                <a:solidFill>
                  <a:schemeClr val="tx1"/>
                </a:solidFill>
                <a:effectLst/>
                <a:latin typeface="+mn-lt"/>
                <a:ea typeface="ＭＳ Ｐゴシック" pitchFamily="18" charset="-128"/>
                <a:cs typeface="ＭＳ Ｐゴシック" pitchFamily="18" charset="-128"/>
              </a:rPr>
              <a:t>David Silver</a:t>
            </a:r>
            <a:r>
              <a:rPr lang="zh-CN" altLang="en-US" sz="1200" kern="1200" dirty="0" smtClean="0">
                <a:solidFill>
                  <a:schemeClr val="tx1"/>
                </a:solidFill>
                <a:effectLst/>
                <a:latin typeface="+mn-lt"/>
                <a:ea typeface="ＭＳ Ｐゴシック" pitchFamily="18" charset="-128"/>
                <a:cs typeface="ＭＳ Ｐゴシック" pitchFamily="18" charset="-128"/>
              </a:rPr>
              <a:t>博士在内，以及</a:t>
            </a:r>
            <a:r>
              <a:rPr lang="en-CA" sz="1200" kern="1200" dirty="0" smtClean="0">
                <a:solidFill>
                  <a:schemeClr val="tx1"/>
                </a:solidFill>
                <a:effectLst/>
                <a:latin typeface="+mn-lt"/>
                <a:ea typeface="ＭＳ Ｐゴシック" pitchFamily="18" charset="-128"/>
                <a:cs typeface="ＭＳ Ｐゴシック" pitchFamily="18" charset="-128"/>
              </a:rPr>
              <a:t>Aja Huang</a:t>
            </a:r>
            <a:r>
              <a:rPr lang="zh-CN" altLang="en-US" sz="1200" kern="1200" dirty="0" smtClean="0">
                <a:solidFill>
                  <a:schemeClr val="tx1"/>
                </a:solidFill>
                <a:effectLst/>
                <a:latin typeface="+mn-lt"/>
                <a:ea typeface="ＭＳ Ｐゴシック" pitchFamily="18" charset="-128"/>
                <a:cs typeface="ＭＳ Ｐゴシック" pitchFamily="18" charset="-128"/>
              </a:rPr>
              <a:t>博士和</a:t>
            </a:r>
            <a:r>
              <a:rPr lang="en-CA" sz="1200" kern="1200" dirty="0" smtClean="0">
                <a:solidFill>
                  <a:schemeClr val="tx1"/>
                </a:solidFill>
                <a:effectLst/>
                <a:latin typeface="+mn-lt"/>
                <a:ea typeface="ＭＳ Ｐゴシック" pitchFamily="18" charset="-128"/>
                <a:cs typeface="ＭＳ Ｐゴシック" pitchFamily="18" charset="-128"/>
              </a:rPr>
              <a:t>Marc </a:t>
            </a:r>
            <a:r>
              <a:rPr lang="en-CA" sz="1200" kern="1200" dirty="0" err="1" smtClean="0">
                <a:solidFill>
                  <a:schemeClr val="tx1"/>
                </a:solidFill>
                <a:effectLst/>
                <a:latin typeface="+mn-lt"/>
                <a:ea typeface="ＭＳ Ｐゴシック" pitchFamily="18" charset="-128"/>
                <a:cs typeface="ＭＳ Ｐゴシック" pitchFamily="18" charset="-128"/>
              </a:rPr>
              <a:t>Lanctot</a:t>
            </a:r>
            <a:r>
              <a:rPr lang="zh-CN" altLang="en-US" sz="1200" kern="1200" dirty="0" smtClean="0">
                <a:solidFill>
                  <a:schemeClr val="tx1"/>
                </a:solidFill>
                <a:effectLst/>
                <a:latin typeface="+mn-lt"/>
                <a:ea typeface="ＭＳ Ｐゴシック" pitchFamily="18" charset="-128"/>
                <a:cs typeface="ＭＳ Ｐゴシック" pitchFamily="18" charset="-128"/>
              </a:rPr>
              <a:t>博士可都是</a:t>
            </a:r>
            <a:r>
              <a:rPr lang="en-CA" sz="1200" kern="1200" dirty="0" smtClean="0">
                <a:solidFill>
                  <a:schemeClr val="tx1"/>
                </a:solidFill>
                <a:effectLst/>
                <a:latin typeface="+mn-lt"/>
                <a:ea typeface="ＭＳ Ｐゴシック" pitchFamily="18" charset="-128"/>
                <a:cs typeface="ＭＳ Ｐゴシック" pitchFamily="18" charset="-128"/>
              </a:rPr>
              <a:t> </a:t>
            </a:r>
            <a:r>
              <a:rPr lang="en-CA" sz="1200" u="none" strike="noStrike" kern="1200" dirty="0" smtClean="0">
                <a:solidFill>
                  <a:schemeClr val="tx1"/>
                </a:solidFill>
                <a:effectLst/>
                <a:latin typeface="+mn-lt"/>
                <a:ea typeface="ＭＳ Ｐゴシック" pitchFamily="18" charset="-128"/>
                <a:cs typeface="ＭＳ Ｐゴシック" pitchFamily="18" charset="-128"/>
                <a:hlinkClick r:id="rId3"/>
              </a:rPr>
              <a:t>@</a:t>
            </a:r>
            <a:r>
              <a:rPr lang="zh-CN" altLang="en-US" sz="1200" u="none" strike="noStrike" kern="1200" dirty="0" smtClean="0">
                <a:solidFill>
                  <a:schemeClr val="tx1"/>
                </a:solidFill>
                <a:effectLst/>
                <a:latin typeface="+mn-lt"/>
                <a:ea typeface="ＭＳ Ｐゴシック" pitchFamily="18" charset="-128"/>
                <a:cs typeface="ＭＳ Ｐゴシック" pitchFamily="18" charset="-128"/>
                <a:hlinkClick r:id="rId3"/>
              </a:rPr>
              <a:t>加拿大阿尔伯塔大学</a:t>
            </a:r>
            <a:r>
              <a:rPr lang="en-CA" sz="1200" kern="1200" dirty="0" smtClean="0">
                <a:solidFill>
                  <a:schemeClr val="tx1"/>
                </a:solidFill>
                <a:effectLst/>
                <a:latin typeface="+mn-lt"/>
                <a:ea typeface="ＭＳ Ｐゴシック" pitchFamily="18" charset="-128"/>
                <a:cs typeface="ＭＳ Ｐゴシック" pitchFamily="18" charset="-128"/>
              </a:rPr>
              <a:t> </a:t>
            </a:r>
            <a:r>
              <a:rPr lang="zh-CN" altLang="en-US" sz="1200" kern="1200" dirty="0" smtClean="0">
                <a:solidFill>
                  <a:schemeClr val="tx1"/>
                </a:solidFill>
                <a:effectLst/>
                <a:latin typeface="+mn-lt"/>
                <a:ea typeface="ＭＳ Ｐゴシック" pitchFamily="18" charset="-128"/>
                <a:cs typeface="ＭＳ Ｐゴシック" pitchFamily="18" charset="-128"/>
              </a:rPr>
              <a:t>的校友。</a:t>
            </a:r>
            <a:endParaRPr lang="en-US" altLang="zh-CN" sz="1200" kern="1200" dirty="0" smtClean="0">
              <a:solidFill>
                <a:schemeClr val="tx1"/>
              </a:solidFill>
              <a:effectLst/>
              <a:latin typeface="+mn-lt"/>
              <a:ea typeface="ＭＳ Ｐゴシック" pitchFamily="18" charset="-128"/>
              <a:cs typeface="ＭＳ Ｐゴシック" pitchFamily="18"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ＭＳ Ｐゴシック" pitchFamily="18" charset="-128"/>
              <a:cs typeface="ＭＳ Ｐゴシック" pitchFamily="18"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ＭＳ Ｐゴシック" pitchFamily="18" charset="-128"/>
                <a:cs typeface="ＭＳ Ｐゴシック" pitchFamily="18" charset="-128"/>
              </a:rPr>
              <a:t>国际学生比例</a:t>
            </a:r>
            <a:r>
              <a:rPr lang="en-US" altLang="zh-CN" sz="1200" kern="1200" dirty="0" smtClean="0">
                <a:solidFill>
                  <a:schemeClr val="tx1"/>
                </a:solidFill>
                <a:effectLst/>
                <a:latin typeface="+mn-lt"/>
                <a:ea typeface="ＭＳ Ｐゴシック" pitchFamily="18" charset="-128"/>
                <a:cs typeface="ＭＳ Ｐゴシック" pitchFamily="18" charset="-128"/>
              </a:rPr>
              <a:t>7-8%</a:t>
            </a:r>
            <a:r>
              <a:rPr lang="zh-CN" altLang="en-US" sz="1200" kern="1200" dirty="0" smtClean="0">
                <a:solidFill>
                  <a:schemeClr val="tx1"/>
                </a:solidFill>
                <a:effectLst/>
                <a:latin typeface="+mn-lt"/>
                <a:ea typeface="ＭＳ Ｐゴシック" pitchFamily="18" charset="-128"/>
                <a:cs typeface="ＭＳ Ｐゴシック" pitchFamily="18" charset="-128"/>
              </a:rPr>
              <a:t>，比很多主流留学目的地国要低一倍左右。很多加拿大大学校长提出在不影响教学质量前提下，还有更多接纳国际学生的能力。</a:t>
            </a:r>
            <a:endParaRPr lang="en-US" altLang="zh-CN" sz="1200" dirty="0" smtClean="0">
              <a:solidFill>
                <a:srgbClr val="FFFFFF"/>
              </a:solidFill>
              <a:ea typeface="ＭＳ Ｐゴシック" pitchFamily="34" charset="-128"/>
            </a:endParaRPr>
          </a:p>
          <a:p>
            <a:pPr eaLnBrk="1" hangingPunct="1">
              <a:lnSpc>
                <a:spcPct val="80000"/>
              </a:lnSpc>
              <a:spcBef>
                <a:spcPct val="0"/>
              </a:spcBef>
            </a:pPr>
            <a:endParaRPr lang="en-CA" sz="1000" dirty="0" smtClean="0">
              <a:ea typeface="ＭＳ Ｐゴシック" pitchFamily="34" charset="-128"/>
            </a:endParaRPr>
          </a:p>
          <a:p>
            <a:r>
              <a:rPr lang="zh-CN" altLang="en-US" sz="1200" b="0" i="0" u="none" strike="noStrike" kern="1200" baseline="0" dirty="0" smtClean="0">
                <a:solidFill>
                  <a:schemeClr val="tx1"/>
                </a:solidFill>
                <a:latin typeface="+mn-lt"/>
                <a:ea typeface="ＭＳ Ｐゴシック" pitchFamily="18" charset="-128"/>
                <a:cs typeface="ＭＳ Ｐゴシック" pitchFamily="18" charset="-128"/>
              </a:rPr>
              <a:t>今年</a:t>
            </a:r>
            <a:r>
              <a:rPr lang="en-US" altLang="zh-CN" sz="1200" b="0" i="0" u="none" strike="noStrike" kern="1200" baseline="0" dirty="0" smtClean="0">
                <a:solidFill>
                  <a:schemeClr val="tx1"/>
                </a:solidFill>
                <a:latin typeface="+mn-lt"/>
                <a:ea typeface="ＭＳ Ｐゴシック" pitchFamily="18" charset="-128"/>
                <a:cs typeface="ＭＳ Ｐゴシック" pitchFamily="18" charset="-128"/>
              </a:rPr>
              <a:t>2</a:t>
            </a:r>
            <a:r>
              <a:rPr lang="zh-CN" altLang="en-US" sz="1200" b="0" i="0" u="none" strike="noStrike" kern="1200" baseline="0" dirty="0" smtClean="0">
                <a:solidFill>
                  <a:schemeClr val="tx1"/>
                </a:solidFill>
                <a:latin typeface="+mn-lt"/>
                <a:ea typeface="ＭＳ Ｐゴシック" pitchFamily="18" charset="-128"/>
                <a:cs typeface="ＭＳ Ｐゴシック" pitchFamily="18" charset="-128"/>
              </a:rPr>
              <a:t>月份，加拿大移民部发布了“加拿大留学生新法规定案”，对国际学生赴加学习和工作做出了进一步的明确和规定。这些法规于今年</a:t>
            </a:r>
            <a:r>
              <a:rPr lang="en-US" altLang="zh-CN" sz="1200" b="0" i="0" u="none" strike="noStrike" kern="1200" baseline="0" dirty="0" smtClean="0">
                <a:solidFill>
                  <a:schemeClr val="tx1"/>
                </a:solidFill>
                <a:latin typeface="+mn-lt"/>
                <a:ea typeface="ＭＳ Ｐゴシック" pitchFamily="18" charset="-128"/>
                <a:cs typeface="ＭＳ Ｐゴシック" pitchFamily="18" charset="-128"/>
              </a:rPr>
              <a:t>6</a:t>
            </a:r>
            <a:r>
              <a:rPr lang="zh-CN" altLang="en-US" sz="1200" b="0" i="0" u="none" strike="noStrike" kern="1200" baseline="0" dirty="0" smtClean="0">
                <a:solidFill>
                  <a:schemeClr val="tx1"/>
                </a:solidFill>
                <a:latin typeface="+mn-lt"/>
                <a:ea typeface="ＭＳ Ｐゴシック" pitchFamily="18" charset="-128"/>
                <a:cs typeface="ＭＳ Ｐゴシック" pitchFamily="18" charset="-128"/>
              </a:rPr>
              <a:t>月</a:t>
            </a:r>
            <a:r>
              <a:rPr lang="en-US" altLang="zh-CN" sz="1200" b="0" i="0" u="none" strike="noStrike" kern="1200" baseline="0" dirty="0" smtClean="0">
                <a:solidFill>
                  <a:schemeClr val="tx1"/>
                </a:solidFill>
                <a:latin typeface="+mn-lt"/>
                <a:ea typeface="ＭＳ Ｐゴシック" pitchFamily="18" charset="-128"/>
                <a:cs typeface="ＭＳ Ｐゴシック" pitchFamily="18" charset="-128"/>
              </a:rPr>
              <a:t>1</a:t>
            </a:r>
            <a:r>
              <a:rPr lang="zh-CN" altLang="en-US" sz="1200" b="0" i="0" u="none" strike="noStrike" kern="1200" baseline="0" dirty="0" smtClean="0">
                <a:solidFill>
                  <a:schemeClr val="tx1"/>
                </a:solidFill>
                <a:latin typeface="+mn-lt"/>
                <a:ea typeface="ＭＳ Ｐゴシック" pitchFamily="18" charset="-128"/>
                <a:cs typeface="ＭＳ Ｐゴシック" pitchFamily="18" charset="-128"/>
              </a:rPr>
              <a:t>日生效，其中有</a:t>
            </a:r>
            <a:r>
              <a:rPr lang="en-US" altLang="zh-CN" sz="1200" b="0" i="0" u="none" strike="noStrike" kern="1200" baseline="0" dirty="0" smtClean="0">
                <a:solidFill>
                  <a:schemeClr val="tx1"/>
                </a:solidFill>
                <a:latin typeface="+mn-lt"/>
                <a:ea typeface="ＭＳ Ｐゴシック" pitchFamily="18" charset="-128"/>
                <a:cs typeface="ＭＳ Ｐゴシック" pitchFamily="18" charset="-128"/>
              </a:rPr>
              <a:t>7</a:t>
            </a:r>
            <a:r>
              <a:rPr lang="zh-CN" altLang="en-US" sz="1200" b="0" i="0" u="none" strike="noStrike" kern="1200" baseline="0" dirty="0" smtClean="0">
                <a:solidFill>
                  <a:schemeClr val="tx1"/>
                </a:solidFill>
                <a:latin typeface="+mn-lt"/>
                <a:ea typeface="ＭＳ Ｐゴシック" pitchFamily="18" charset="-128"/>
                <a:cs typeface="ＭＳ Ｐゴシック" pitchFamily="18" charset="-128"/>
              </a:rPr>
              <a:t>条涉及中国留学生。在</a:t>
            </a:r>
          </a:p>
          <a:p>
            <a:r>
              <a:rPr lang="zh-CN" altLang="en-US" sz="1200" b="0" i="0" u="none" strike="noStrike" kern="1200" baseline="0" dirty="0" smtClean="0">
                <a:solidFill>
                  <a:schemeClr val="tx1"/>
                </a:solidFill>
                <a:latin typeface="+mn-lt"/>
                <a:ea typeface="ＭＳ Ｐゴシック" pitchFamily="18" charset="-128"/>
                <a:cs typeface="ＭＳ Ｐゴシック" pitchFamily="18" charset="-128"/>
              </a:rPr>
              <a:t>有些人看来，新政策的出台让学生“混”在加拿大的想法成为泡影。</a:t>
            </a:r>
            <a:r>
              <a:rPr lang="zh-CN" altLang="en-US" sz="1000" dirty="0" smtClean="0">
                <a:effectLst/>
              </a:rPr>
              <a:t>这些规定在保障加拿大的国际声誉和教育质量，减少对相关项目的欺骗和滥用的同时，还将提高对优秀学生的服务水准。使申请边的更容易，签证更便捷。</a:t>
            </a:r>
            <a:r>
              <a:rPr lang="zh-CN" altLang="en-US" sz="1000" b="1" dirty="0" smtClean="0">
                <a:effectLst/>
              </a:rPr>
              <a:t>学生签证只发给指定有资格的能接收国际学生的教育机构的成申请者。家长不必担心</a:t>
            </a:r>
            <a:r>
              <a:rPr lang="zh-CN" altLang="en-US" sz="1000" dirty="0" smtClean="0">
                <a:effectLst/>
              </a:rPr>
              <a:t>。</a:t>
            </a:r>
            <a:endParaRPr lang="en-US" altLang="zh-CN" sz="1000" dirty="0" smtClean="0">
              <a:effectLst/>
            </a:endParaRPr>
          </a:p>
          <a:p>
            <a:endParaRPr lang="en-US" sz="1000" dirty="0" smtClean="0">
              <a:effectLst/>
              <a:ea typeface="ＭＳ Ｐゴシック" pitchFamily="34" charset="-128"/>
            </a:endParaRPr>
          </a:p>
          <a:p>
            <a:endParaRPr lang="en-US" altLang="zh-CN" sz="1200" dirty="0" smtClean="0">
              <a:solidFill>
                <a:srgbClr val="FFFFFF"/>
              </a:solidFill>
              <a:ea typeface="ＭＳ Ｐゴシック" pitchFamily="34" charset="-128"/>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14</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zh-CN" altLang="en-US" sz="1200" dirty="0" smtClean="0">
                <a:latin typeface="Times New Roman" panose="02020603050405020304" pitchFamily="18" charset="0"/>
                <a:ea typeface="ＭＳ Ｐゴシック" pitchFamily="34" charset="-128"/>
                <a:cs typeface="Times New Roman" panose="02020603050405020304" pitchFamily="18" charset="0"/>
              </a:rPr>
              <a:t>在加拿大大学和大专同视为高等教育。加拿大用有</a:t>
            </a:r>
            <a:r>
              <a:rPr lang="en-US" altLang="en-US" sz="1200" dirty="0" smtClean="0">
                <a:latin typeface="Times New Roman" panose="02020603050405020304" pitchFamily="18" charset="0"/>
                <a:ea typeface="宋体" pitchFamily="2" charset="-122"/>
                <a:cs typeface="Times New Roman" panose="02020603050405020304" pitchFamily="18" charset="0"/>
              </a:rPr>
              <a:t>1</a:t>
            </a:r>
            <a:r>
              <a:rPr lang="en-US" altLang="zh-CN" sz="1200" dirty="0" smtClean="0">
                <a:latin typeface="Times New Roman" panose="02020603050405020304" pitchFamily="18" charset="0"/>
                <a:ea typeface="宋体" pitchFamily="2" charset="-122"/>
                <a:cs typeface="Times New Roman" panose="02020603050405020304" pitchFamily="18" charset="0"/>
              </a:rPr>
              <a:t>3</a:t>
            </a:r>
            <a:r>
              <a:rPr lang="en-US" altLang="en-US" sz="1200" dirty="0" smtClean="0">
                <a:latin typeface="Times New Roman" panose="02020603050405020304" pitchFamily="18" charset="0"/>
                <a:ea typeface="宋体" pitchFamily="2" charset="-122"/>
                <a:cs typeface="Times New Roman" panose="02020603050405020304" pitchFamily="18" charset="0"/>
              </a:rPr>
              <a:t>0</a:t>
            </a:r>
            <a:r>
              <a:rPr lang="zh-CN" altLang="en-US" sz="1200" dirty="0" smtClean="0">
                <a:latin typeface="Times New Roman" panose="02020603050405020304" pitchFamily="18" charset="0"/>
                <a:ea typeface="ＭＳ Ｐゴシック" pitchFamily="34" charset="-128"/>
                <a:cs typeface="Times New Roman" panose="02020603050405020304" pitchFamily="18" charset="0"/>
              </a:rPr>
              <a:t>余所公立社区学院。以及数千计的职业学校。</a:t>
            </a:r>
            <a:endParaRPr lang="en-US" altLang="zh-CN"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a:endParaRPr lang="en-US" altLang="zh-CN"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a:r>
              <a:rPr lang="zh-CN" altLang="en-US" sz="1200" dirty="0" smtClean="0">
                <a:latin typeface="Times New Roman" panose="02020603050405020304" pitchFamily="18" charset="0"/>
                <a:ea typeface="ＭＳ Ｐゴシック" pitchFamily="34" charset="-128"/>
                <a:cs typeface="Times New Roman" panose="02020603050405020304" pitchFamily="18" charset="0"/>
              </a:rPr>
              <a:t>大学与学院学院与大学的区别：大学偏重于理论，学术研究。学院提倡以能力为本的课程，与实用性研究，以满足雇主的需求。学生在社区学院毕业是将具备工作时所需要的能力。加拿大社</a:t>
            </a:r>
            <a:endParaRPr lang="en-US" altLang="zh-CN"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a:r>
              <a:rPr lang="zh-CN" altLang="en-US" sz="1200" dirty="0" smtClean="0">
                <a:latin typeface="Times New Roman" panose="02020603050405020304" pitchFamily="18" charset="0"/>
                <a:ea typeface="ＭＳ Ｐゴシック" pitchFamily="34" charset="-128"/>
                <a:cs typeface="Times New Roman" panose="02020603050405020304" pitchFamily="18" charset="0"/>
              </a:rPr>
              <a:t>学院协会与雇主保持长期紧密的联系合作， 以确保从社区学院毕业的学生实现从学习到工作领域的平稳过渡。 加拿大的职业技术学院并不想把自己半升级为大学。</a:t>
            </a:r>
            <a:endParaRPr lang="en-US" altLang="zh-CN"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a:endParaRPr lang="en-US" altLang="zh-CN" sz="1200" dirty="0" smtClean="0">
              <a:latin typeface="Times New Roman" panose="02020603050405020304" pitchFamily="18" charset="0"/>
              <a:ea typeface="ＭＳ Ｐゴシック" pitchFamily="34" charset="-128"/>
              <a:cs typeface="Times New Roman" panose="02020603050405020304" pitchFamily="18" charset="0"/>
            </a:endParaRPr>
          </a:p>
          <a:p>
            <a:pPr marL="171450" indent="-171450"/>
            <a:r>
              <a:rPr lang="zh-CN" altLang="en-US" sz="1200" dirty="0" smtClean="0">
                <a:latin typeface="Times New Roman" panose="02020603050405020304" pitchFamily="18" charset="0"/>
                <a:ea typeface="ＭＳ Ｐゴシック" pitchFamily="34" charset="-128"/>
                <a:cs typeface="Times New Roman" panose="02020603050405020304" pitchFamily="18" charset="0"/>
              </a:rPr>
              <a:t>你也许不相信，很多加拿大本地的大学本科毕业生（</a:t>
            </a:r>
            <a:r>
              <a:rPr lang="en-US" altLang="en-US" sz="1200" dirty="0" smtClean="0">
                <a:latin typeface="Times New Roman" panose="02020603050405020304" pitchFamily="18" charset="0"/>
                <a:ea typeface="宋体" pitchFamily="2" charset="-122"/>
                <a:cs typeface="Times New Roman" panose="02020603050405020304" pitchFamily="18" charset="0"/>
              </a:rPr>
              <a:t>20%</a:t>
            </a:r>
            <a:r>
              <a:rPr lang="zh-CN" altLang="en-US" sz="1200" dirty="0" smtClean="0">
                <a:latin typeface="Times New Roman" panose="02020603050405020304" pitchFamily="18" charset="0"/>
                <a:ea typeface="ＭＳ Ｐゴシック" pitchFamily="34" charset="-128"/>
                <a:cs typeface="Times New Roman" panose="02020603050405020304" pitchFamily="18" charset="0"/>
              </a:rPr>
              <a:t>）也会再去社区学院读一年大专通过社区学习为的就是找一份好一点的工作，谋求进一步的发展。</a:t>
            </a:r>
            <a:endParaRPr lang="en-US" altLang="zh-CN" sz="1200" dirty="0" smtClean="0">
              <a:latin typeface="Times New Roman" panose="02020603050405020304" pitchFamily="18" charset="0"/>
              <a:ea typeface="宋体" pitchFamily="2" charset="-122"/>
              <a:cs typeface="Times New Roman" panose="02020603050405020304" pitchFamily="18" charset="0"/>
            </a:endParaRPr>
          </a:p>
          <a:p>
            <a:pPr marL="171450" indent="-171450">
              <a:spcAft>
                <a:spcPts val="1200"/>
              </a:spcAft>
              <a:buFontTx/>
              <a:buChar char="•"/>
            </a:pPr>
            <a:endParaRPr lang="en-US" altLang="zh-CN" sz="1200" dirty="0" smtClean="0">
              <a:latin typeface="Times New Roman" panose="02020603050405020304" pitchFamily="18" charset="0"/>
              <a:ea typeface="宋体" pitchFamily="2" charset="-122"/>
              <a:cs typeface="Times New Roman" panose="02020603050405020304" pitchFamily="18" charset="0"/>
            </a:endParaRPr>
          </a:p>
          <a:p>
            <a:pPr marL="171450" indent="-171450">
              <a:spcAft>
                <a:spcPts val="1200"/>
              </a:spcAft>
              <a:buFontTx/>
              <a:buChar char="•"/>
            </a:pPr>
            <a:r>
              <a:rPr lang="zh-CN" altLang="en-US" sz="1200" dirty="0" smtClean="0">
                <a:latin typeface="Times New Roman" panose="02020603050405020304" pitchFamily="18" charset="0"/>
                <a:ea typeface="宋体" pitchFamily="2" charset="-122"/>
                <a:cs typeface="Times New Roman" panose="02020603050405020304" pitchFamily="18" charset="0"/>
              </a:rPr>
              <a:t>我们的毕业生平均</a:t>
            </a:r>
            <a:r>
              <a:rPr lang="en-US" altLang="zh-CN" sz="1200" dirty="0" smtClean="0">
                <a:latin typeface="Times New Roman" panose="02020603050405020304" pitchFamily="18" charset="0"/>
                <a:ea typeface="宋体" pitchFamily="2" charset="-122"/>
                <a:cs typeface="Times New Roman" panose="02020603050405020304" pitchFamily="18" charset="0"/>
              </a:rPr>
              <a:t>90</a:t>
            </a:r>
            <a:r>
              <a:rPr lang="zh-CN" altLang="en-US" sz="1200" dirty="0" smtClean="0">
                <a:latin typeface="Times New Roman" panose="02020603050405020304" pitchFamily="18" charset="0"/>
                <a:ea typeface="宋体" pitchFamily="2" charset="-122"/>
                <a:cs typeface="Times New Roman" panose="02020603050405020304" pitchFamily="18" charset="0"/>
              </a:rPr>
              <a:t>％在毕业后</a:t>
            </a:r>
            <a:r>
              <a:rPr lang="en-US" altLang="zh-CN" sz="1200" dirty="0" smtClean="0">
                <a:latin typeface="Times New Roman" panose="02020603050405020304" pitchFamily="18" charset="0"/>
                <a:ea typeface="宋体" pitchFamily="2" charset="-122"/>
                <a:cs typeface="Times New Roman" panose="02020603050405020304" pitchFamily="18" charset="0"/>
              </a:rPr>
              <a:t>6</a:t>
            </a:r>
            <a:r>
              <a:rPr lang="zh-CN" altLang="en-US" sz="1200" dirty="0" smtClean="0">
                <a:latin typeface="Times New Roman" panose="02020603050405020304" pitchFamily="18" charset="0"/>
                <a:ea typeface="宋体" pitchFamily="2" charset="-122"/>
                <a:cs typeface="Times New Roman" panose="02020603050405020304" pitchFamily="18" charset="0"/>
              </a:rPr>
              <a:t>个月内实现就业</a:t>
            </a:r>
          </a:p>
          <a:p>
            <a:pPr marL="171450" indent="-171450">
              <a:spcAft>
                <a:spcPts val="1200"/>
              </a:spcAft>
              <a:buFontTx/>
              <a:buChar char="•"/>
            </a:pPr>
            <a:r>
              <a:rPr lang="zh-CN" altLang="en-US" sz="1200" dirty="0" smtClean="0">
                <a:latin typeface="Times New Roman" panose="02020603050405020304" pitchFamily="18" charset="0"/>
                <a:ea typeface="宋体" pitchFamily="2" charset="-122"/>
                <a:cs typeface="Times New Roman" panose="02020603050405020304" pitchFamily="18" charset="0"/>
              </a:rPr>
              <a:t>据加拿大独立企业联盟（加拿大中小企业独立企业联盟）预计，未来十年，各中小企业所需的职业学院毕业生与大学毕业生之比为</a:t>
            </a:r>
            <a:r>
              <a:rPr lang="en-US" altLang="zh-CN" sz="1200" dirty="0" smtClean="0">
                <a:latin typeface="Times New Roman" panose="02020603050405020304" pitchFamily="18" charset="0"/>
                <a:ea typeface="宋体" pitchFamily="2" charset="-122"/>
                <a:cs typeface="Times New Roman" panose="02020603050405020304" pitchFamily="18" charset="0"/>
              </a:rPr>
              <a:t>3</a:t>
            </a:r>
            <a:r>
              <a:rPr lang="zh-CN" altLang="en-US" sz="1200" dirty="0" smtClean="0">
                <a:latin typeface="Times New Roman" panose="02020603050405020304" pitchFamily="18" charset="0"/>
                <a:ea typeface="宋体" pitchFamily="2" charset="-122"/>
                <a:cs typeface="Times New Roman" panose="02020603050405020304" pitchFamily="18" charset="0"/>
              </a:rPr>
              <a:t>比</a:t>
            </a:r>
            <a:r>
              <a:rPr lang="en-US" altLang="zh-CN" sz="1200" dirty="0" smtClean="0">
                <a:latin typeface="Times New Roman" panose="02020603050405020304" pitchFamily="18" charset="0"/>
                <a:ea typeface="宋体" pitchFamily="2" charset="-122"/>
                <a:cs typeface="Times New Roman" panose="02020603050405020304" pitchFamily="18" charset="0"/>
              </a:rPr>
              <a:t>1</a:t>
            </a:r>
            <a:r>
              <a:rPr lang="zh-CN" altLang="en-US" sz="1200" dirty="0" smtClean="0">
                <a:latin typeface="Times New Roman" panose="02020603050405020304" pitchFamily="18" charset="0"/>
                <a:ea typeface="宋体" pitchFamily="2" charset="-122"/>
                <a:cs typeface="Times New Roman" panose="02020603050405020304" pitchFamily="18" charset="0"/>
              </a:rPr>
              <a:t>。</a:t>
            </a:r>
            <a:endParaRPr lang="en-US" altLang="zh-CN" sz="1200" dirty="0" smtClean="0">
              <a:latin typeface="Times New Roman" panose="02020603050405020304" pitchFamily="18" charset="0"/>
              <a:ea typeface="宋体" pitchFamily="2" charset="-122"/>
              <a:cs typeface="Times New Roman" panose="02020603050405020304" pitchFamily="18" charset="0"/>
            </a:endParaRPr>
          </a:p>
          <a:p>
            <a:pPr marL="0" indent="0">
              <a:spcAft>
                <a:spcPts val="1200"/>
              </a:spcAft>
              <a:buFontTx/>
              <a:buNone/>
            </a:pPr>
            <a:endParaRPr lang="en-US" altLang="zh-CN" sz="1200" dirty="0" smtClean="0">
              <a:latin typeface="Times New Roman" panose="02020603050405020304" pitchFamily="18" charset="0"/>
              <a:ea typeface="宋体" pitchFamily="2" charset="-122"/>
              <a:cs typeface="Times New Roman" panose="02020603050405020304" pitchFamily="18" charset="0"/>
            </a:endParaRPr>
          </a:p>
          <a:p>
            <a:pPr marL="171450" indent="-171450">
              <a:spcAft>
                <a:spcPts val="1200"/>
              </a:spcAft>
              <a:buFontTx/>
              <a:buChar char="•"/>
            </a:pPr>
            <a:endParaRPr lang="en-US" altLang="zh-CN" sz="1200" b="1" dirty="0" smtClean="0">
              <a:solidFill>
                <a:srgbClr val="FFFFFF"/>
              </a:solidFill>
              <a:latin typeface="Times New Roman" panose="02020603050405020304" pitchFamily="18" charset="0"/>
              <a:ea typeface="ＭＳ Ｐゴシック" pitchFamily="34" charset="-128"/>
              <a:cs typeface="Times New Roman" panose="02020603050405020304" pitchFamily="18" charset="0"/>
            </a:endParaRPr>
          </a:p>
          <a:p>
            <a:pPr marL="171450" indent="-171450">
              <a:spcAft>
                <a:spcPts val="1200"/>
              </a:spcAft>
              <a:buFontTx/>
              <a:buChar char="•"/>
            </a:pPr>
            <a:r>
              <a:rPr lang="zh-CN" altLang="en-US" sz="1200" b="1" dirty="0" smtClean="0">
                <a:solidFill>
                  <a:srgbClr val="FFFFFF"/>
                </a:solidFill>
                <a:latin typeface="Times New Roman" panose="02020603050405020304" pitchFamily="18" charset="0"/>
                <a:ea typeface="ＭＳ Ｐゴシック" pitchFamily="34" charset="-128"/>
                <a:cs typeface="Times New Roman" panose="02020603050405020304" pitchFamily="18" charset="0"/>
              </a:rPr>
              <a:t>课程设置灵活，与大学系统无缝衔接</a:t>
            </a:r>
            <a:endParaRPr lang="en-US" altLang="zh-CN" sz="1200" b="1" dirty="0" smtClean="0">
              <a:solidFill>
                <a:srgbClr val="FFFFFF"/>
              </a:solidFill>
              <a:latin typeface="Times New Roman" panose="02020603050405020304" pitchFamily="18" charset="0"/>
              <a:ea typeface="ＭＳ Ｐゴシック" pitchFamily="34" charset="-128"/>
              <a:cs typeface="Times New Roman" panose="02020603050405020304" pitchFamily="18" charset="0"/>
            </a:endParaRPr>
          </a:p>
          <a:p>
            <a:pPr marL="171450" indent="-171450">
              <a:spcAft>
                <a:spcPts val="1200"/>
              </a:spcAft>
              <a:buFont typeface="Calibri" pitchFamily="34" charset="0"/>
              <a:buAutoNum type="arabicPeriod"/>
            </a:pPr>
            <a:endParaRPr lang="en-US" altLang="zh-CN" sz="1200" dirty="0" smtClean="0">
              <a:latin typeface="Times New Roman" panose="02020603050405020304" pitchFamily="18" charset="0"/>
              <a:ea typeface="宋体" pitchFamily="2" charset="-122"/>
              <a:cs typeface="Times New Roman" panose="02020603050405020304" pitchFamily="18" charset="0"/>
            </a:endParaRPr>
          </a:p>
          <a:p>
            <a:pPr marL="171450" indent="-171450">
              <a:spcAft>
                <a:spcPts val="1200"/>
              </a:spcAft>
              <a:buFontTx/>
              <a:buChar char="•"/>
            </a:pPr>
            <a:r>
              <a:rPr lang="zh-CN" altLang="en-US" sz="1200" dirty="0" smtClean="0">
                <a:latin typeface="Times New Roman" panose="02020603050405020304" pitchFamily="18" charset="0"/>
                <a:ea typeface="宋体" pitchFamily="2" charset="-122"/>
                <a:cs typeface="Times New Roman" panose="02020603050405020304" pitchFamily="18" charset="0"/>
              </a:rPr>
              <a:t>类似于大学学士学位，但专注于某个特定领域的应用，如：</a:t>
            </a:r>
          </a:p>
          <a:p>
            <a:pPr marL="1028700" lvl="1" indent="-571500">
              <a:spcAft>
                <a:spcPts val="1200"/>
              </a:spcAft>
              <a:buFont typeface="Wingdings" pitchFamily="2" charset="2"/>
              <a:buChar char="ü"/>
            </a:pPr>
            <a:r>
              <a:rPr lang="zh-CN" altLang="en-US" sz="1200" dirty="0" smtClean="0">
                <a:latin typeface="Times New Roman" panose="02020603050405020304" pitchFamily="18" charset="0"/>
                <a:ea typeface="宋体" pitchFamily="2" charset="-122"/>
                <a:cs typeface="Times New Roman" panose="02020603050405020304" pitchFamily="18" charset="0"/>
              </a:rPr>
              <a:t>工业设计应用技术学士 </a:t>
            </a:r>
          </a:p>
          <a:p>
            <a:pPr marL="1028700" lvl="1" indent="-571500">
              <a:spcAft>
                <a:spcPts val="1200"/>
              </a:spcAft>
              <a:buFont typeface="Wingdings" pitchFamily="2" charset="2"/>
              <a:buChar char="ü"/>
            </a:pPr>
            <a:r>
              <a:rPr lang="zh-CN" altLang="en-US" sz="1200" dirty="0" smtClean="0">
                <a:latin typeface="Times New Roman" panose="02020603050405020304" pitchFamily="18" charset="0"/>
                <a:ea typeface="宋体" pitchFamily="2" charset="-122"/>
                <a:cs typeface="Times New Roman" panose="02020603050405020304" pitchFamily="18" charset="0"/>
              </a:rPr>
              <a:t>电子商务应用商学学士</a:t>
            </a:r>
          </a:p>
          <a:p>
            <a:pPr marL="1028700" lvl="1" indent="-571500">
              <a:spcAft>
                <a:spcPts val="1200"/>
              </a:spcAft>
              <a:buFont typeface="Wingdings" pitchFamily="2" charset="2"/>
              <a:buChar char="ü"/>
            </a:pPr>
            <a:r>
              <a:rPr lang="zh-CN" altLang="en-US" sz="1200" dirty="0" smtClean="0">
                <a:latin typeface="Times New Roman" panose="02020603050405020304" pitchFamily="18" charset="0"/>
                <a:ea typeface="宋体" pitchFamily="2" charset="-122"/>
                <a:cs typeface="Times New Roman" panose="02020603050405020304" pitchFamily="18" charset="0"/>
              </a:rPr>
              <a:t>刑事司法文科学士</a:t>
            </a:r>
          </a:p>
          <a:p>
            <a:pPr marL="1028700" lvl="1" indent="-571500">
              <a:spcAft>
                <a:spcPts val="1200"/>
              </a:spcAft>
              <a:buFont typeface="Wingdings" pitchFamily="2" charset="2"/>
              <a:buChar char="ü"/>
            </a:pPr>
            <a:r>
              <a:rPr lang="zh-CN" altLang="en-US" sz="1200" dirty="0" smtClean="0">
                <a:latin typeface="Times New Roman" panose="02020603050405020304" pitchFamily="18" charset="0"/>
                <a:ea typeface="宋体" pitchFamily="2" charset="-122"/>
                <a:cs typeface="Times New Roman" panose="02020603050405020304" pitchFamily="18" charset="0"/>
              </a:rPr>
              <a:t>建筑科学与管理应用技术学士</a:t>
            </a:r>
          </a:p>
          <a:p>
            <a:pPr marL="1028700" lvl="1" indent="-571500">
              <a:spcAft>
                <a:spcPts val="1200"/>
              </a:spcAft>
              <a:buFont typeface="Wingdings" pitchFamily="2" charset="2"/>
              <a:buChar char="ü"/>
            </a:pPr>
            <a:r>
              <a:rPr lang="zh-CN" altLang="en-US" sz="1200" dirty="0" smtClean="0">
                <a:latin typeface="Times New Roman" panose="02020603050405020304" pitchFamily="18" charset="0"/>
                <a:ea typeface="宋体" pitchFamily="2" charset="-122"/>
                <a:cs typeface="Times New Roman" panose="02020603050405020304" pitchFamily="18" charset="0"/>
              </a:rPr>
              <a:t>应用信息系统技术学士</a:t>
            </a:r>
            <a:endParaRPr lang="en-US" altLang="zh-CN" sz="1200" dirty="0" smtClean="0">
              <a:latin typeface="Times New Roman" panose="02020603050405020304" pitchFamily="18" charset="0"/>
              <a:ea typeface="宋体" pitchFamily="2" charset="-122"/>
              <a:cs typeface="Times New Roman" panose="02020603050405020304" pitchFamily="18" charset="0"/>
            </a:endParaRPr>
          </a:p>
          <a:p>
            <a:pPr marL="1028700" lvl="1" indent="-571500">
              <a:spcAft>
                <a:spcPts val="1200"/>
              </a:spcAft>
              <a:buFont typeface="Wingdings" pitchFamily="2" charset="2"/>
              <a:buChar char="ü"/>
            </a:pPr>
            <a:endParaRPr lang="zh-CN" altLang="en-US" sz="1200" dirty="0" smtClean="0">
              <a:latin typeface="Times New Roman" panose="02020603050405020304" pitchFamily="18" charset="0"/>
              <a:ea typeface="宋体" pitchFamily="2" charset="-122"/>
              <a:cs typeface="Times New Roman" panose="02020603050405020304" pitchFamily="18" charset="0"/>
            </a:endParaRPr>
          </a:p>
          <a:p>
            <a:pPr marL="171450" indent="-171450">
              <a:spcAft>
                <a:spcPts val="1200"/>
              </a:spcAft>
              <a:buFontTx/>
              <a:buChar char="•"/>
            </a:pPr>
            <a:r>
              <a:rPr lang="zh-CN" altLang="en-US" sz="1200" dirty="0" smtClean="0">
                <a:latin typeface="Times New Roman" panose="02020603050405020304" pitchFamily="18" charset="0"/>
                <a:ea typeface="宋体" pitchFamily="2" charset="-122"/>
                <a:cs typeface="Times New Roman" panose="02020603050405020304" pitchFamily="18" charset="0"/>
              </a:rPr>
              <a:t>适合那些想要获得学位，但更偏重应用与就业的国际学生。</a:t>
            </a:r>
          </a:p>
          <a:p>
            <a:pPr marL="171450" indent="-171450">
              <a:spcAft>
                <a:spcPts val="1200"/>
              </a:spcAft>
              <a:buFont typeface="Calibri" pitchFamily="34" charset="0"/>
              <a:buAutoNum type="arabicPeriod"/>
            </a:pPr>
            <a:endParaRPr lang="zh-CN" altLang="en-US" sz="1200" dirty="0" smtClean="0">
              <a:latin typeface="Times New Roman" panose="02020603050405020304" pitchFamily="18" charset="0"/>
              <a:ea typeface="宋体" pitchFamily="2" charset="-122"/>
              <a:cs typeface="Times New Roman" panose="02020603050405020304" pitchFamily="18" charset="0"/>
            </a:endParaRPr>
          </a:p>
          <a:p>
            <a:pPr marL="1028700" lvl="1" indent="-571500">
              <a:buFontTx/>
              <a:buChar char="•"/>
            </a:pPr>
            <a:r>
              <a:rPr lang="zh-CN" altLang="en-US" sz="1200" dirty="0" smtClean="0">
                <a:latin typeface="Times New Roman" panose="02020603050405020304" pitchFamily="18" charset="0"/>
                <a:ea typeface="宋体" pitchFamily="2" charset="-122"/>
                <a:cs typeface="Times New Roman" panose="02020603050405020304" pitchFamily="18" charset="0"/>
              </a:rPr>
              <a:t>更加专业化，并专注于当前行业实务，从而提高毕业生在就业市场的竞争力</a:t>
            </a:r>
          </a:p>
          <a:p>
            <a:pPr marL="1028700" lvl="1" indent="-571500">
              <a:buFontTx/>
              <a:buChar char="•"/>
            </a:pPr>
            <a:r>
              <a:rPr lang="zh-CN" altLang="en-US" sz="1200" dirty="0" smtClean="0">
                <a:latin typeface="Times New Roman" panose="02020603050405020304" pitchFamily="18" charset="0"/>
                <a:ea typeface="宋体" pitchFamily="2" charset="-122"/>
                <a:cs typeface="Times New Roman" panose="02020603050405020304" pitchFamily="18" charset="0"/>
              </a:rPr>
              <a:t>专业举例：基因技术、可再生能源、数字测绘、创业学、三维计算机图形、电子游戏设计、健康信息管理、网络安全管理、水质管理、超声诊断技术</a:t>
            </a:r>
            <a:endParaRPr lang="en-US" altLang="zh-CN" sz="1200" dirty="0" smtClean="0">
              <a:latin typeface="Times New Roman" panose="02020603050405020304" pitchFamily="18" charset="0"/>
              <a:ea typeface="宋体" pitchFamily="2" charset="-122"/>
              <a:cs typeface="Times New Roman" panose="02020603050405020304" pitchFamily="18" charset="0"/>
            </a:endParaRPr>
          </a:p>
          <a:p>
            <a:pPr marL="1028700" lvl="1" indent="-571500">
              <a:buFontTx/>
              <a:buChar char="•"/>
            </a:pPr>
            <a:endParaRPr lang="zh-CN" altLang="en-US" sz="1200" dirty="0" smtClean="0">
              <a:latin typeface="Times New Roman" panose="02020603050405020304" pitchFamily="18" charset="0"/>
              <a:ea typeface="宋体" pitchFamily="2" charset="-122"/>
              <a:cs typeface="Times New Roman" panose="02020603050405020304" pitchFamily="18" charset="0"/>
            </a:endParaRPr>
          </a:p>
          <a:p>
            <a:pPr marL="171450" indent="-171450">
              <a:buFontTx/>
              <a:buChar char="•"/>
            </a:pPr>
            <a:r>
              <a:rPr lang="zh-CN" altLang="en-US" sz="1200" dirty="0" smtClean="0">
                <a:latin typeface="Times New Roman" panose="02020603050405020304" pitchFamily="18" charset="0"/>
                <a:ea typeface="ＭＳ Ｐゴシック" pitchFamily="34" charset="-128"/>
                <a:cs typeface="Times New Roman" panose="02020603050405020304" pitchFamily="18" charset="0"/>
              </a:rPr>
              <a:t>学院 因学制短，投入少，就业容易近几年倍受青睐。</a:t>
            </a:r>
            <a:endParaRPr lang="en-US" altLang="en-US" sz="1200" dirty="0" smtClean="0">
              <a:latin typeface="Times New Roman" panose="02020603050405020304" pitchFamily="18" charset="0"/>
              <a:ea typeface="ＭＳ Ｐゴシック" pitchFamily="34" charset="-128"/>
              <a:cs typeface="Times New Roman" panose="02020603050405020304" pitchFamily="18" charset="0"/>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15</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zh-CN" altLang="en-US" dirty="0" smtClean="0">
                <a:latin typeface="Arial" charset="0"/>
                <a:ea typeface="ＭＳ Ｐゴシック" pitchFamily="34" charset="-128"/>
              </a:rPr>
              <a:t>判断标准一般连个：标准的考试成绩，有无社会实践经历。两者并重。一般申请硕士，博士奖学金的机会比本科生多，有些学校不需要单独申请，只要录取，就是全奖。</a:t>
            </a:r>
          </a:p>
          <a:p>
            <a:pPr>
              <a:lnSpc>
                <a:spcPct val="80000"/>
              </a:lnSpc>
            </a:pPr>
            <a:endParaRPr lang="zh-CN" altLang="en-US" dirty="0" smtClean="0">
              <a:latin typeface="Arial" charset="0"/>
              <a:ea typeface="ＭＳ Ｐゴシック" pitchFamily="34" charset="-128"/>
            </a:endParaRPr>
          </a:p>
          <a:p>
            <a:pPr>
              <a:lnSpc>
                <a:spcPct val="80000"/>
              </a:lnSpc>
            </a:pPr>
            <a:r>
              <a:rPr lang="zh-CN" altLang="en-US" dirty="0" smtClean="0">
                <a:latin typeface="Arial" charset="0"/>
                <a:ea typeface="ＭＳ Ｐゴシック" pitchFamily="34" charset="-128"/>
              </a:rPr>
              <a:t>申请硕士（博士）：</a:t>
            </a:r>
          </a:p>
          <a:p>
            <a:pPr>
              <a:lnSpc>
                <a:spcPct val="80000"/>
              </a:lnSpc>
            </a:pPr>
            <a:endParaRPr lang="zh-CN" altLang="en-US" dirty="0" smtClean="0">
              <a:latin typeface="Arial" charset="0"/>
              <a:ea typeface="ＭＳ Ｐゴシック" pitchFamily="34" charset="-128"/>
            </a:endParaRPr>
          </a:p>
          <a:p>
            <a:pPr>
              <a:lnSpc>
                <a:spcPct val="80000"/>
              </a:lnSpc>
            </a:pPr>
            <a:r>
              <a:rPr lang="zh-CN" altLang="en-US" dirty="0" smtClean="0">
                <a:latin typeface="Arial" charset="0"/>
                <a:ea typeface="ＭＳ Ｐゴシック" pitchFamily="34" charset="-128"/>
              </a:rPr>
              <a:t>-对学历审核严格，避免提供虚假信息。</a:t>
            </a:r>
          </a:p>
          <a:p>
            <a:pPr>
              <a:lnSpc>
                <a:spcPct val="80000"/>
              </a:lnSpc>
            </a:pPr>
            <a:r>
              <a:rPr lang="zh-CN" altLang="en-US" dirty="0" smtClean="0">
                <a:latin typeface="Arial" charset="0"/>
                <a:ea typeface="ＭＳ Ｐゴシック" pitchFamily="34" charset="-128"/>
              </a:rPr>
              <a:t>-让校方认可自己，要向学校展示自己出了学习之外的优秀才能。综合能力要强。体现在一封优秀的介绍信里。团队精神，社团工作经历，国际交流方面的表现等等，为申请加大筹码。</a:t>
            </a:r>
            <a:endParaRPr lang="en-US" altLang="en-US" dirty="0" smtClean="0">
              <a:latin typeface="Arial" charset="0"/>
              <a:ea typeface="宋体" pitchFamily="2" charset="-122"/>
            </a:endParaRPr>
          </a:p>
          <a:p>
            <a:pPr>
              <a:lnSpc>
                <a:spcPct val="80000"/>
              </a:lnSpc>
            </a:pPr>
            <a:endParaRPr lang="zh-CN" altLang="en-US" dirty="0" smtClean="0">
              <a:latin typeface="Arial" charset="0"/>
              <a:ea typeface="ＭＳ Ｐゴシック" pitchFamily="34" charset="-128"/>
            </a:endParaRPr>
          </a:p>
          <a:p>
            <a:pPr>
              <a:lnSpc>
                <a:spcPct val="80000"/>
              </a:lnSpc>
            </a:pPr>
            <a:endParaRPr lang="en-US" altLang="zh-CN" dirty="0" smtClean="0">
              <a:latin typeface="Arial" charset="0"/>
              <a:ea typeface="ＭＳ Ｐゴシック" pitchFamily="34" charset="-128"/>
            </a:endParaRPr>
          </a:p>
          <a:p>
            <a:pPr>
              <a:lnSpc>
                <a:spcPct val="80000"/>
              </a:lnSpc>
            </a:pPr>
            <a:r>
              <a:rPr lang="zh-CN" altLang="en-US" dirty="0" smtClean="0">
                <a:latin typeface="Arial" charset="0"/>
                <a:ea typeface="ＭＳ Ｐゴシック" pitchFamily="34" charset="-128"/>
              </a:rPr>
              <a:t>申请类型：</a:t>
            </a:r>
          </a:p>
          <a:p>
            <a:pPr>
              <a:lnSpc>
                <a:spcPct val="80000"/>
              </a:lnSpc>
            </a:pPr>
            <a:endParaRPr lang="zh-CN" altLang="en-US" dirty="0" smtClean="0">
              <a:latin typeface="Arial" charset="0"/>
              <a:ea typeface="ＭＳ Ｐゴシック" pitchFamily="34" charset="-128"/>
            </a:endParaRPr>
          </a:p>
          <a:p>
            <a:r>
              <a:rPr lang="zh-CN" altLang="en-US" dirty="0" smtClean="0">
                <a:latin typeface="Arial" charset="0"/>
                <a:ea typeface="ＭＳ Ｐゴシック" pitchFamily="34" charset="-128"/>
              </a:rPr>
              <a:t>留学基金委与加拿大</a:t>
            </a:r>
            <a:r>
              <a:rPr lang="en-US" altLang="en-US" dirty="0" smtClean="0">
                <a:latin typeface="Arial" charset="0"/>
                <a:ea typeface="宋体" pitchFamily="2" charset="-122"/>
              </a:rPr>
              <a:t>20</a:t>
            </a:r>
            <a:r>
              <a:rPr lang="zh-CN" altLang="en-US" dirty="0" smtClean="0">
                <a:latin typeface="Arial" charset="0"/>
                <a:ea typeface="ＭＳ Ｐゴシック" pitchFamily="34" charset="-128"/>
              </a:rPr>
              <a:t>个高校建立合作关系。每年国家留学基金委将选拔</a:t>
            </a:r>
            <a:r>
              <a:rPr lang="zh-CN" altLang="en-US" b="1" dirty="0" smtClean="0">
                <a:latin typeface="Arial" charset="0"/>
                <a:ea typeface="ＭＳ Ｐゴシック" pitchFamily="34" charset="-128"/>
              </a:rPr>
              <a:t>中加学者</a:t>
            </a:r>
            <a:r>
              <a:rPr lang="zh-CN" altLang="en-US" dirty="0" smtClean="0">
                <a:latin typeface="Arial" charset="0"/>
                <a:ea typeface="ＭＳ Ｐゴシック" pitchFamily="34" charset="-128"/>
              </a:rPr>
              <a:t>赴加拿大有关高校作为访问学者开展学习和研究。</a:t>
            </a:r>
          </a:p>
          <a:p>
            <a:endParaRPr lang="zh-CN" altLang="en-US" dirty="0" smtClean="0">
              <a:latin typeface="Arial" charset="0"/>
              <a:ea typeface="ＭＳ Ｐゴシック" pitchFamily="34" charset="-128"/>
            </a:endParaRPr>
          </a:p>
          <a:p>
            <a:r>
              <a:rPr lang="zh-CN" altLang="en-US" u="sng" dirty="0" smtClean="0">
                <a:latin typeface="Arial" charset="0"/>
                <a:ea typeface="ＭＳ Ｐゴシック" pitchFamily="34" charset="-128"/>
              </a:rPr>
              <a:t>留学期限：</a:t>
            </a:r>
            <a:r>
              <a:rPr lang="en-US" altLang="en-US" dirty="0" smtClean="0">
                <a:latin typeface="Arial" charset="0"/>
                <a:ea typeface="宋体" pitchFamily="2" charset="-122"/>
              </a:rPr>
              <a:t>4-12</a:t>
            </a:r>
            <a:r>
              <a:rPr lang="zh-CN" altLang="en-US" dirty="0" smtClean="0">
                <a:latin typeface="Arial" charset="0"/>
                <a:ea typeface="ＭＳ Ｐゴシック" pitchFamily="34" charset="-128"/>
              </a:rPr>
              <a:t>个月  </a:t>
            </a:r>
          </a:p>
          <a:p>
            <a:r>
              <a:rPr lang="zh-CN" altLang="en-US" u="sng" dirty="0" smtClean="0">
                <a:latin typeface="Arial" charset="0"/>
                <a:ea typeface="ＭＳ Ｐゴシック" pitchFamily="34" charset="-128"/>
              </a:rPr>
              <a:t>选派规模：</a:t>
            </a:r>
            <a:r>
              <a:rPr lang="zh-CN" altLang="en-US" dirty="0" smtClean="0">
                <a:latin typeface="Arial" charset="0"/>
                <a:ea typeface="ＭＳ Ｐゴシック" pitchFamily="34" charset="-128"/>
              </a:rPr>
              <a:t>不超过</a:t>
            </a:r>
            <a:r>
              <a:rPr lang="en-US" altLang="en-US" dirty="0" smtClean="0">
                <a:latin typeface="Arial" charset="0"/>
                <a:ea typeface="宋体" pitchFamily="2" charset="-122"/>
              </a:rPr>
              <a:t>100</a:t>
            </a:r>
            <a:r>
              <a:rPr lang="zh-CN" altLang="en-US" dirty="0" smtClean="0">
                <a:latin typeface="Arial" charset="0"/>
                <a:ea typeface="ＭＳ Ｐゴシック" pitchFamily="34" charset="-128"/>
              </a:rPr>
              <a:t>人</a:t>
            </a:r>
            <a:r>
              <a:rPr lang="en-US" altLang="en-US" dirty="0" smtClean="0">
                <a:latin typeface="Arial" charset="0"/>
                <a:ea typeface="宋体" pitchFamily="2" charset="-122"/>
              </a:rPr>
              <a:t>·</a:t>
            </a:r>
            <a:r>
              <a:rPr lang="zh-CN" altLang="en-US" dirty="0" smtClean="0">
                <a:latin typeface="Arial" charset="0"/>
                <a:ea typeface="ＭＳ Ｐゴシック" pitchFamily="34" charset="-128"/>
              </a:rPr>
              <a:t>月</a:t>
            </a:r>
            <a:r>
              <a:rPr lang="en-US" altLang="en-US" dirty="0" smtClean="0">
                <a:latin typeface="Arial" charset="0"/>
                <a:ea typeface="宋体" pitchFamily="2" charset="-122"/>
              </a:rPr>
              <a:t>/</a:t>
            </a:r>
            <a:r>
              <a:rPr lang="zh-CN" altLang="en-US" dirty="0" smtClean="0">
                <a:latin typeface="Arial" charset="0"/>
                <a:ea typeface="ＭＳ Ｐゴシック" pitchFamily="34" charset="-128"/>
              </a:rPr>
              <a:t>年（即每年录取人员留学期限之和不超过</a:t>
            </a:r>
            <a:r>
              <a:rPr lang="en-US" altLang="en-US" dirty="0" smtClean="0">
                <a:latin typeface="Arial" charset="0"/>
                <a:ea typeface="宋体" pitchFamily="2" charset="-122"/>
              </a:rPr>
              <a:t>100</a:t>
            </a:r>
            <a:r>
              <a:rPr lang="zh-CN" altLang="en-US" dirty="0" smtClean="0">
                <a:latin typeface="Arial" charset="0"/>
                <a:ea typeface="ＭＳ Ｐゴシック" pitchFamily="34" charset="-128"/>
              </a:rPr>
              <a:t>个月） </a:t>
            </a:r>
            <a:endParaRPr lang="en-US" altLang="en-US" dirty="0" smtClean="0">
              <a:latin typeface="Arial" charset="0"/>
              <a:ea typeface="宋体" pitchFamily="2" charset="-122"/>
            </a:endParaRPr>
          </a:p>
          <a:p>
            <a:r>
              <a:rPr lang="zh-CN" altLang="en-US" u="sng" dirty="0" smtClean="0">
                <a:latin typeface="Arial" charset="0"/>
                <a:ea typeface="ＭＳ Ｐゴシック" pitchFamily="34" charset="-128"/>
              </a:rPr>
              <a:t>资助内容</a:t>
            </a:r>
            <a:r>
              <a:rPr lang="zh-CN" altLang="en-US" dirty="0" smtClean="0">
                <a:latin typeface="Arial" charset="0"/>
                <a:ea typeface="ＭＳ Ｐゴシック" pitchFamily="34" charset="-128"/>
              </a:rPr>
              <a:t>：在加留学期间的奖学金（约</a:t>
            </a:r>
            <a:r>
              <a:rPr lang="en-US" altLang="en-US" dirty="0" smtClean="0">
                <a:latin typeface="Arial" charset="0"/>
                <a:ea typeface="宋体" pitchFamily="2" charset="-122"/>
              </a:rPr>
              <a:t>2200</a:t>
            </a:r>
            <a:r>
              <a:rPr lang="zh-CN" altLang="en-US" dirty="0" smtClean="0">
                <a:latin typeface="Arial" charset="0"/>
                <a:ea typeface="ＭＳ Ｐゴシック" pitchFamily="34" charset="-128"/>
              </a:rPr>
              <a:t>加元</a:t>
            </a:r>
            <a:r>
              <a:rPr lang="en-US" altLang="en-US" dirty="0" smtClean="0">
                <a:latin typeface="Arial" charset="0"/>
                <a:ea typeface="宋体" pitchFamily="2" charset="-122"/>
              </a:rPr>
              <a:t>/</a:t>
            </a:r>
            <a:r>
              <a:rPr lang="zh-CN" altLang="en-US" dirty="0" smtClean="0">
                <a:latin typeface="Arial" charset="0"/>
                <a:ea typeface="ＭＳ Ｐゴシック" pitchFamily="34" charset="-128"/>
              </a:rPr>
              <a:t>月）、由加出入境城市至留学目的地的食宿费（最高为</a:t>
            </a:r>
            <a:r>
              <a:rPr lang="en-US" altLang="en-US" dirty="0" smtClean="0">
                <a:latin typeface="Arial" charset="0"/>
                <a:ea typeface="宋体" pitchFamily="2" charset="-122"/>
              </a:rPr>
              <a:t>350</a:t>
            </a:r>
            <a:r>
              <a:rPr lang="zh-CN" altLang="en-US" dirty="0" smtClean="0">
                <a:latin typeface="Arial" charset="0"/>
                <a:ea typeface="ＭＳ Ｐゴシック" pitchFamily="34" charset="-128"/>
              </a:rPr>
              <a:t>加元）及医疗保险费用均由加方承担；国家留学基金提供一次性往返国际旅费</a:t>
            </a:r>
          </a:p>
          <a:p>
            <a:r>
              <a:rPr lang="zh-CN" altLang="en-US" u="sng" dirty="0" smtClean="0">
                <a:latin typeface="Arial" charset="0"/>
                <a:ea typeface="ＭＳ Ｐゴシック" pitchFamily="34" charset="-128"/>
              </a:rPr>
              <a:t>选派专业</a:t>
            </a:r>
            <a:r>
              <a:rPr lang="zh-CN" altLang="en-US" dirty="0" smtClean="0">
                <a:latin typeface="Arial" charset="0"/>
                <a:ea typeface="ＭＳ Ｐゴシック" pitchFamily="34" charset="-128"/>
              </a:rPr>
              <a:t>：申请人从事有关加拿大的研究，侧重于社会科学和人文学科，如商学、经济学、法律、国际关系、历史、政治、社会学、地理、艺术、英语或法语文学、语言学、教育、传播政策、媒体研究、规划、科学政策、社会管理、环境研究、建筑及其它相关领域。 </a:t>
            </a:r>
            <a:endParaRPr lang="en-US" altLang="en-US" dirty="0" smtClean="0">
              <a:latin typeface="Arial" charset="0"/>
              <a:ea typeface="宋体" pitchFamily="2" charset="-122"/>
            </a:endParaRPr>
          </a:p>
          <a:p>
            <a:r>
              <a:rPr lang="zh-CN" altLang="en-US" u="sng" dirty="0" smtClean="0">
                <a:latin typeface="Arial" charset="0"/>
                <a:ea typeface="ＭＳ Ｐゴシック" pitchFamily="34" charset="-128"/>
              </a:rPr>
              <a:t>申报条件 ：</a:t>
            </a:r>
            <a:r>
              <a:rPr lang="zh-CN" altLang="en-US" dirty="0" smtClean="0">
                <a:latin typeface="Arial" charset="0"/>
                <a:ea typeface="ＭＳ Ｐゴシック" pitchFamily="34" charset="-128"/>
              </a:rPr>
              <a:t>符合</a:t>
            </a:r>
            <a:r>
              <a:rPr lang="en-US" altLang="en-US" dirty="0" smtClean="0">
                <a:latin typeface="Arial" charset="0"/>
                <a:ea typeface="宋体" pitchFamily="2" charset="-122"/>
              </a:rPr>
              <a:t>《2014</a:t>
            </a:r>
            <a:r>
              <a:rPr lang="zh-CN" altLang="en-US" dirty="0" smtClean="0">
                <a:latin typeface="Arial" charset="0"/>
                <a:ea typeface="ＭＳ Ｐゴシック" pitchFamily="34" charset="-128"/>
              </a:rPr>
              <a:t>年国家留学基金资助出国留学人员选拔简章</a:t>
            </a:r>
            <a:r>
              <a:rPr lang="en-US" altLang="en-US" dirty="0" smtClean="0">
                <a:latin typeface="Arial" charset="0"/>
                <a:ea typeface="宋体" pitchFamily="2" charset="-122"/>
              </a:rPr>
              <a:t>》</a:t>
            </a:r>
            <a:r>
              <a:rPr lang="zh-CN" altLang="en-US" dirty="0" smtClean="0">
                <a:latin typeface="Arial" charset="0"/>
                <a:ea typeface="ＭＳ Ｐゴシック" pitchFamily="34" charset="-128"/>
              </a:rPr>
              <a:t>规定的申请人基本条件及</a:t>
            </a:r>
            <a:r>
              <a:rPr lang="en-US" altLang="en-US" dirty="0" smtClean="0">
                <a:latin typeface="Arial" charset="0"/>
                <a:ea typeface="宋体" pitchFamily="2" charset="-122"/>
              </a:rPr>
              <a:t>《2014</a:t>
            </a:r>
            <a:r>
              <a:rPr lang="zh-CN" altLang="en-US" dirty="0" smtClean="0">
                <a:latin typeface="Arial" charset="0"/>
                <a:ea typeface="ＭＳ Ｐゴシック" pitchFamily="34" charset="-128"/>
              </a:rPr>
              <a:t>年国家公派高级研究学者及访问学者（含博士后）项目选派办法</a:t>
            </a:r>
            <a:r>
              <a:rPr lang="en-US" altLang="en-US" dirty="0" smtClean="0">
                <a:latin typeface="Arial" charset="0"/>
                <a:ea typeface="宋体" pitchFamily="2" charset="-122"/>
              </a:rPr>
              <a:t>》</a:t>
            </a:r>
            <a:r>
              <a:rPr lang="zh-CN" altLang="en-US" dirty="0" smtClean="0">
                <a:latin typeface="Arial" charset="0"/>
                <a:ea typeface="ＭＳ Ｐゴシック" pitchFamily="34" charset="-128"/>
              </a:rPr>
              <a:t>规定的申请条件。</a:t>
            </a:r>
          </a:p>
          <a:p>
            <a:endParaRPr lang="zh-CN" altLang="en-US" dirty="0" smtClean="0">
              <a:latin typeface="Arial" charset="0"/>
              <a:ea typeface="ＭＳ Ｐゴシック" pitchFamily="34" charset="-128"/>
            </a:endParaRPr>
          </a:p>
          <a:p>
            <a:r>
              <a:rPr lang="zh-CN" altLang="en-US" dirty="0" smtClean="0">
                <a:latin typeface="Arial" charset="0"/>
                <a:ea typeface="ＭＳ Ｐゴシック" pitchFamily="34" charset="-128"/>
              </a:rPr>
              <a:t> </a:t>
            </a:r>
          </a:p>
          <a:p>
            <a:r>
              <a:rPr lang="zh-CN" altLang="en-US" b="1" dirty="0" smtClean="0">
                <a:latin typeface="Arial" charset="0"/>
                <a:ea typeface="ＭＳ Ｐゴシック" pitchFamily="34" charset="-128"/>
              </a:rPr>
              <a:t>加拿大</a:t>
            </a:r>
            <a:r>
              <a:rPr lang="en-US" altLang="en-US" b="1" dirty="0" err="1" smtClean="0">
                <a:latin typeface="Arial" charset="0"/>
                <a:ea typeface="宋体" pitchFamily="2" charset="-122"/>
              </a:rPr>
              <a:t>Mitacs</a:t>
            </a:r>
            <a:r>
              <a:rPr lang="zh-CN" altLang="en-US" b="1" dirty="0" smtClean="0">
                <a:latin typeface="Arial" charset="0"/>
                <a:ea typeface="ＭＳ Ｐゴシック" pitchFamily="34" charset="-128"/>
              </a:rPr>
              <a:t>本科生实习项目</a:t>
            </a:r>
            <a:r>
              <a:rPr lang="zh-CN" altLang="en-US" dirty="0" smtClean="0">
                <a:latin typeface="Arial" charset="0"/>
                <a:ea typeface="ＭＳ Ｐゴシック" pitchFamily="34" charset="-128"/>
              </a:rPr>
              <a:t>（</a:t>
            </a:r>
            <a:r>
              <a:rPr lang="en-US" altLang="en-US" dirty="0" err="1" smtClean="0">
                <a:latin typeface="Arial" charset="0"/>
                <a:ea typeface="宋体" pitchFamily="2" charset="-122"/>
              </a:rPr>
              <a:t>Mitacs</a:t>
            </a:r>
            <a:r>
              <a:rPr lang="en-US" altLang="en-US" dirty="0" smtClean="0">
                <a:latin typeface="Arial" charset="0"/>
                <a:ea typeface="宋体" pitchFamily="2" charset="-122"/>
              </a:rPr>
              <a:t> </a:t>
            </a:r>
            <a:r>
              <a:rPr lang="en-US" altLang="en-US" dirty="0" err="1" smtClean="0">
                <a:latin typeface="Arial" charset="0"/>
                <a:ea typeface="宋体" pitchFamily="2" charset="-122"/>
              </a:rPr>
              <a:t>Globalink</a:t>
            </a:r>
            <a:r>
              <a:rPr lang="zh-CN" altLang="en-US" dirty="0" smtClean="0">
                <a:latin typeface="Arial" charset="0"/>
                <a:ea typeface="ＭＳ Ｐゴシック" pitchFamily="34" charset="-128"/>
              </a:rPr>
              <a:t>）</a:t>
            </a:r>
            <a:endParaRPr lang="en-US" altLang="en-US" dirty="0" smtClean="0">
              <a:latin typeface="Arial" charset="0"/>
              <a:ea typeface="宋体" pitchFamily="2" charset="-122"/>
            </a:endParaRPr>
          </a:p>
          <a:p>
            <a:r>
              <a:rPr lang="en-US" altLang="en-US" dirty="0" err="1" smtClean="0">
                <a:latin typeface="Arial" charset="0"/>
                <a:ea typeface="宋体" pitchFamily="2" charset="-122"/>
              </a:rPr>
              <a:t>Mitacs</a:t>
            </a:r>
            <a:r>
              <a:rPr lang="zh-CN" altLang="en-US" dirty="0" smtClean="0">
                <a:latin typeface="Arial" charset="0"/>
                <a:ea typeface="ＭＳ Ｐゴシック" pitchFamily="34" charset="-128"/>
              </a:rPr>
              <a:t>为加拿大全国性的非盈利研究机构</a:t>
            </a:r>
            <a:endParaRPr lang="en-US" altLang="en-US" dirty="0" smtClean="0">
              <a:latin typeface="Arial" charset="0"/>
              <a:ea typeface="宋体" pitchFamily="2" charset="-122"/>
            </a:endParaRPr>
          </a:p>
          <a:p>
            <a:endParaRPr lang="en-US" altLang="en-US" dirty="0" smtClean="0">
              <a:latin typeface="Arial" charset="0"/>
              <a:ea typeface="宋体" pitchFamily="2" charset="-122"/>
            </a:endParaRPr>
          </a:p>
          <a:p>
            <a:r>
              <a:rPr lang="zh-CN" altLang="en-US" dirty="0" smtClean="0">
                <a:latin typeface="Arial" charset="0"/>
                <a:ea typeface="ＭＳ Ｐゴシック" pitchFamily="34" charset="-128"/>
              </a:rPr>
              <a:t>为了吸引更多高新人才来到加拿大，加拿大设立了一项名为</a:t>
            </a:r>
            <a:r>
              <a:rPr lang="en-US" altLang="en-US" dirty="0" err="1" smtClean="0">
                <a:latin typeface="Arial" charset="0"/>
                <a:ea typeface="宋体" pitchFamily="2" charset="-122"/>
              </a:rPr>
              <a:t>Mitacs</a:t>
            </a:r>
            <a:r>
              <a:rPr lang="zh-CN" altLang="en-US" dirty="0" smtClean="0">
                <a:latin typeface="Arial" charset="0"/>
                <a:ea typeface="ＭＳ Ｐゴシック" pitchFamily="34" charset="-128"/>
              </a:rPr>
              <a:t>本科生实习项目的计划（</a:t>
            </a:r>
            <a:r>
              <a:rPr lang="en-US" altLang="en-US" dirty="0" smtClean="0">
                <a:latin typeface="Arial" charset="0"/>
                <a:ea typeface="宋体" pitchFamily="2" charset="-122"/>
              </a:rPr>
              <a:t>www.mitacs.ca</a:t>
            </a:r>
            <a:r>
              <a:rPr lang="zh-CN" altLang="en-US" dirty="0" smtClean="0">
                <a:latin typeface="Arial" charset="0"/>
                <a:ea typeface="ＭＳ Ｐゴシック" pitchFamily="34" charset="-128"/>
              </a:rPr>
              <a:t>），条件非常诱人：</a:t>
            </a:r>
            <a:r>
              <a:rPr lang="en-US" altLang="en-US" dirty="0" smtClean="0">
                <a:latin typeface="Arial" charset="0"/>
                <a:ea typeface="宋体" pitchFamily="2" charset="-122"/>
              </a:rPr>
              <a:t>2013</a:t>
            </a:r>
            <a:r>
              <a:rPr lang="zh-CN" altLang="en-US" dirty="0" smtClean="0">
                <a:latin typeface="Arial" charset="0"/>
                <a:ea typeface="ＭＳ Ｐゴシック" pitchFamily="34" charset="-128"/>
              </a:rPr>
              <a:t>年起，每年从中国挑选约 </a:t>
            </a:r>
            <a:r>
              <a:rPr lang="en-US" altLang="en-US" dirty="0" smtClean="0">
                <a:latin typeface="Arial" charset="0"/>
                <a:ea typeface="宋体" pitchFamily="2" charset="-122"/>
              </a:rPr>
              <a:t>100</a:t>
            </a:r>
            <a:r>
              <a:rPr lang="zh-CN" altLang="en-US" dirty="0" smtClean="0">
                <a:latin typeface="Arial" charset="0"/>
                <a:ea typeface="ＭＳ Ｐゴシック" pitchFamily="34" charset="-128"/>
              </a:rPr>
              <a:t>位自然科学、科技、工程与数学等领域（主要涉及但不限于以上领域）最优秀的本科生，在暑期</a:t>
            </a:r>
            <a:r>
              <a:rPr lang="en-US" altLang="en-US" dirty="0" smtClean="0">
                <a:latin typeface="Arial" charset="0"/>
                <a:ea typeface="宋体" pitchFamily="2" charset="-122"/>
              </a:rPr>
              <a:t>3</a:t>
            </a:r>
            <a:r>
              <a:rPr lang="zh-CN" altLang="en-US" dirty="0" smtClean="0">
                <a:latin typeface="Arial" charset="0"/>
                <a:ea typeface="ＭＳ Ｐゴシック" pitchFamily="34" charset="-128"/>
              </a:rPr>
              <a:t>个月期间，进入加拿大最顶尖的机构与教授一起做研究，机票、生活费全部由政府资助，还能赚取工资。该计划使中国学生通过带薪实习的机会体验加拿大。招生对象今后将扩大到硕士，博士。</a:t>
            </a:r>
          </a:p>
          <a:p>
            <a:endParaRPr lang="zh-CN" altLang="en-US" dirty="0" smtClean="0">
              <a:latin typeface="Arial" charset="0"/>
              <a:ea typeface="ＭＳ Ｐゴシック" pitchFamily="34" charset="-128"/>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16</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latin typeface="Arial" charset="0"/>
              <a:ea typeface="宋体" pitchFamily="2" charset="-122"/>
            </a:endParaRPr>
          </a:p>
          <a:p>
            <a:r>
              <a:rPr lang="zh-CN" altLang="en-US" sz="1200" dirty="0" smtClean="0">
                <a:latin typeface="Arial" charset="0"/>
                <a:ea typeface="宋体" pitchFamily="2" charset="-122"/>
              </a:rPr>
              <a:t>在加拿大学习，超过</a:t>
            </a:r>
            <a:r>
              <a:rPr lang="en-US" altLang="zh-CN" sz="1200" dirty="0" smtClean="0">
                <a:latin typeface="Arial" charset="0"/>
                <a:ea typeface="宋体" pitchFamily="2" charset="-122"/>
              </a:rPr>
              <a:t>6</a:t>
            </a:r>
            <a:r>
              <a:rPr lang="zh-CN" altLang="en-US" sz="1200" dirty="0" smtClean="0">
                <a:latin typeface="Arial" charset="0"/>
                <a:ea typeface="宋体" pitchFamily="2" charset="-122"/>
              </a:rPr>
              <a:t>个月，必须申请学习许可。目前，分为普通类（</a:t>
            </a:r>
            <a:r>
              <a:rPr lang="en-US" altLang="zh-CN" sz="1200" dirty="0" smtClean="0">
                <a:latin typeface="Arial" charset="0"/>
                <a:ea typeface="宋体" pitchFamily="2" charset="-122"/>
              </a:rPr>
              <a:t>5</a:t>
            </a:r>
            <a:r>
              <a:rPr lang="zh-CN" altLang="en-US" sz="1200" dirty="0" smtClean="0">
                <a:latin typeface="Arial" charset="0"/>
                <a:ea typeface="宋体" pitchFamily="2" charset="-122"/>
              </a:rPr>
              <a:t>周），和便捷类（审理周期短，申请文件简化）。</a:t>
            </a:r>
            <a:endParaRPr lang="en-US" altLang="zh-CN" sz="1200" dirty="0" smtClean="0">
              <a:latin typeface="Arial" charset="0"/>
              <a:ea typeface="宋体" pitchFamily="2" charset="-122"/>
            </a:endParaRPr>
          </a:p>
          <a:p>
            <a:endParaRPr lang="en-US" altLang="zh-CN" sz="1200" dirty="0" smtClean="0">
              <a:latin typeface="Arial" charset="0"/>
              <a:ea typeface="宋体" pitchFamily="2" charset="-122"/>
            </a:endParaRPr>
          </a:p>
          <a:p>
            <a:r>
              <a:rPr lang="zh-CN" altLang="en-US" sz="1200" dirty="0" smtClean="0">
                <a:latin typeface="Arial" charset="0"/>
                <a:ea typeface="宋体" pitchFamily="2" charset="-122"/>
              </a:rPr>
              <a:t>普通类别学生签证批准率（</a:t>
            </a:r>
            <a:r>
              <a:rPr lang="en-US" altLang="zh-CN" sz="1200" dirty="0" smtClean="0">
                <a:latin typeface="Arial" charset="0"/>
                <a:ea typeface="宋体" pitchFamily="2" charset="-122"/>
              </a:rPr>
              <a:t>》80%</a:t>
            </a:r>
            <a:r>
              <a:rPr lang="zh-CN" altLang="en-US" sz="1200" dirty="0" smtClean="0">
                <a:latin typeface="Arial" charset="0"/>
                <a:ea typeface="宋体" pitchFamily="2" charset="-122"/>
              </a:rPr>
              <a:t>），便捷类学习许可（</a:t>
            </a:r>
            <a:r>
              <a:rPr lang="en-US" altLang="zh-CN" sz="1200" dirty="0" smtClean="0">
                <a:latin typeface="Arial" charset="0"/>
                <a:ea typeface="宋体" pitchFamily="2" charset="-122"/>
              </a:rPr>
              <a:t>》95%</a:t>
            </a:r>
            <a:r>
              <a:rPr lang="zh-CN" altLang="en-US" sz="1200" dirty="0" smtClean="0">
                <a:latin typeface="Arial" charset="0"/>
                <a:ea typeface="宋体" pitchFamily="2" charset="-122"/>
              </a:rPr>
              <a:t>）</a:t>
            </a:r>
            <a:endParaRPr lang="en-US" altLang="zh-CN" sz="1200" dirty="0" smtClean="0">
              <a:latin typeface="Arial" charset="0"/>
              <a:ea typeface="宋体" pitchFamily="2" charset="-122"/>
            </a:endParaRPr>
          </a:p>
          <a:p>
            <a:endParaRPr lang="en-US" altLang="en-US" sz="1200" dirty="0" smtClean="0">
              <a:latin typeface="Arial" charset="0"/>
              <a:ea typeface="宋体" pitchFamily="2" charset="-122"/>
            </a:endParaRPr>
          </a:p>
          <a:p>
            <a:endParaRPr lang="en-US" altLang="en-US" sz="1200" dirty="0" smtClean="0">
              <a:ea typeface="ＭＳ Ｐゴシック" pitchFamily="34" charset="-128"/>
            </a:endParaRPr>
          </a:p>
          <a:p>
            <a:endParaRPr lang="en-US" altLang="zh-CN" sz="1200" dirty="0" smtClean="0">
              <a:latin typeface="Arial" charset="0"/>
              <a:ea typeface="ＭＳ Ｐゴシック" pitchFamily="34" charset="-128"/>
            </a:endParaRPr>
          </a:p>
          <a:p>
            <a:r>
              <a:rPr lang="zh-CN" altLang="en-US" sz="1000" b="1" kern="1200" dirty="0" smtClean="0">
                <a:solidFill>
                  <a:schemeClr val="tx1"/>
                </a:solidFill>
                <a:effectLst/>
                <a:latin typeface="+mn-lt"/>
                <a:ea typeface="+mn-ea"/>
                <a:cs typeface="+mn-cs"/>
              </a:rPr>
              <a:t>中学试验项目</a:t>
            </a:r>
            <a:r>
              <a:rPr lang="en-CA" sz="1000" b="1"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(SDS Secondary)</a:t>
            </a:r>
            <a:endParaRPr lang="en-CA"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考虑就读加拿大</a:t>
            </a:r>
            <a:r>
              <a:rPr lang="en-US" sz="1200" kern="1200" dirty="0" smtClean="0">
                <a:solidFill>
                  <a:schemeClr val="tx1"/>
                </a:solidFill>
                <a:effectLst/>
                <a:latin typeface="+mn-lt"/>
                <a:ea typeface="+mn-ea"/>
                <a:cs typeface="+mn-cs"/>
              </a:rPr>
              <a:t>10</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11</a:t>
            </a:r>
            <a:r>
              <a:rPr lang="zh-CN" altLang="en-US" sz="1200" kern="1200" dirty="0" smtClean="0">
                <a:solidFill>
                  <a:schemeClr val="tx1"/>
                </a:solidFill>
                <a:effectLst/>
                <a:latin typeface="+mn-lt"/>
                <a:ea typeface="+mn-ea"/>
                <a:cs typeface="+mn-cs"/>
              </a:rPr>
              <a:t>或</a:t>
            </a:r>
            <a:r>
              <a:rPr lang="en-US" sz="1200" kern="1200" dirty="0" smtClean="0">
                <a:solidFill>
                  <a:schemeClr val="tx1"/>
                </a:solidFill>
                <a:effectLst/>
                <a:latin typeface="+mn-lt"/>
                <a:ea typeface="+mn-ea"/>
                <a:cs typeface="+mn-cs"/>
              </a:rPr>
              <a:t>12</a:t>
            </a:r>
            <a:r>
              <a:rPr lang="zh-CN" altLang="en-US" sz="1200" kern="1200" dirty="0" smtClean="0">
                <a:solidFill>
                  <a:schemeClr val="tx1"/>
                </a:solidFill>
                <a:effectLst/>
                <a:latin typeface="+mn-lt"/>
                <a:ea typeface="+mn-ea"/>
                <a:cs typeface="+mn-cs"/>
              </a:rPr>
              <a:t>年级的学生可申请的特殊试验计划，类似于学习直入计划，需要在过去</a:t>
            </a:r>
            <a:r>
              <a:rPr lang="en-CA" sz="1200" kern="1200" dirty="0" smtClean="0">
                <a:solidFill>
                  <a:schemeClr val="tx1"/>
                </a:solidFill>
                <a:effectLst/>
                <a:latin typeface="+mn-lt"/>
                <a:ea typeface="+mn-ea"/>
                <a:cs typeface="+mn-cs"/>
              </a:rPr>
              <a:t>24</a:t>
            </a:r>
            <a:r>
              <a:rPr lang="zh-CN" altLang="en-US" sz="1200" kern="1200" dirty="0" smtClean="0">
                <a:solidFill>
                  <a:schemeClr val="tx1"/>
                </a:solidFill>
                <a:effectLst/>
                <a:latin typeface="+mn-lt"/>
                <a:ea typeface="+mn-ea"/>
                <a:cs typeface="+mn-cs"/>
              </a:rPr>
              <a:t>个月中至少</a:t>
            </a:r>
            <a:r>
              <a:rPr lang="en-CA" sz="1200" kern="1200" dirty="0" smtClean="0">
                <a:solidFill>
                  <a:schemeClr val="tx1"/>
                </a:solidFill>
                <a:effectLst/>
                <a:latin typeface="+mn-lt"/>
                <a:ea typeface="+mn-ea"/>
                <a:cs typeface="+mn-cs"/>
              </a:rPr>
              <a:t>12</a:t>
            </a:r>
            <a:r>
              <a:rPr lang="zh-CN" altLang="en-US" sz="1200" kern="1200" dirty="0" smtClean="0">
                <a:solidFill>
                  <a:schemeClr val="tx1"/>
                </a:solidFill>
                <a:effectLst/>
                <a:latin typeface="+mn-lt"/>
                <a:ea typeface="+mn-ea"/>
                <a:cs typeface="+mn-cs"/>
              </a:rPr>
              <a:t>个月就读于指定的在华加拿大课程高中的证明。</a:t>
            </a:r>
            <a:endParaRPr lang="en-CA" sz="1800" kern="1200" dirty="0" smtClean="0">
              <a:solidFill>
                <a:schemeClr val="tx1"/>
              </a:solidFill>
              <a:effectLst/>
              <a:latin typeface="+mn-lt"/>
              <a:ea typeface="+mn-ea"/>
              <a:cs typeface="+mn-cs"/>
            </a:endParaRPr>
          </a:p>
          <a:p>
            <a:pPr marL="0" lvl="1" eaLnBrk="1" hangingPunct="1">
              <a:spcBef>
                <a:spcPct val="0"/>
              </a:spcBef>
            </a:pPr>
            <a:endParaRPr lang="en-US" altLang="zh-CN" dirty="0" smtClean="0">
              <a:latin typeface="Arial" charset="0"/>
              <a:ea typeface="ＭＳ Ｐゴシック" pitchFamily="34" charset="-128"/>
            </a:endParaRPr>
          </a:p>
          <a:p>
            <a:r>
              <a:rPr lang="zh-CN" altLang="en-US" sz="1200" b="1" kern="1200" dirty="0" smtClean="0">
                <a:solidFill>
                  <a:schemeClr val="tx1"/>
                </a:solidFill>
                <a:effectLst/>
                <a:latin typeface="+mn-lt"/>
                <a:ea typeface="+mn-ea"/>
                <a:cs typeface="+mn-cs"/>
              </a:rPr>
              <a:t>学习许可</a:t>
            </a:r>
            <a:r>
              <a:rPr lang="en-CA" sz="1200" b="1" kern="1200" dirty="0" smtClean="0">
                <a:solidFill>
                  <a:schemeClr val="tx1"/>
                </a:solidFill>
                <a:effectLst/>
                <a:latin typeface="+mn-lt"/>
                <a:ea typeface="+mn-ea"/>
                <a:cs typeface="+mn-cs"/>
              </a:rPr>
              <a:t>- </a:t>
            </a:r>
            <a:r>
              <a:rPr lang="zh-CN" altLang="en-US" sz="1200" b="1" kern="1200" dirty="0" smtClean="0">
                <a:solidFill>
                  <a:schemeClr val="tx1"/>
                </a:solidFill>
                <a:effectLst/>
                <a:latin typeface="+mn-lt"/>
                <a:ea typeface="+mn-ea"/>
                <a:cs typeface="+mn-cs"/>
              </a:rPr>
              <a:t>学位学生计划</a:t>
            </a:r>
            <a:r>
              <a:rPr lang="en-CA" sz="1200" b="1" kern="1200" dirty="0" smtClean="0">
                <a:solidFill>
                  <a:schemeClr val="tx1"/>
                </a:solidFill>
                <a:effectLst/>
                <a:latin typeface="+mn-lt"/>
                <a:ea typeface="+mn-ea"/>
                <a:cs typeface="+mn-cs"/>
              </a:rPr>
              <a:t> </a:t>
            </a:r>
            <a:r>
              <a:rPr lang="zh-CN" altLang="en-US" sz="1200" b="1" kern="1200" dirty="0" smtClean="0">
                <a:solidFill>
                  <a:schemeClr val="tx1"/>
                </a:solidFill>
                <a:effectLst/>
                <a:latin typeface="+mn-lt"/>
                <a:ea typeface="+mn-ea"/>
                <a:cs typeface="+mn-cs"/>
              </a:rPr>
              <a:t>（</a:t>
            </a:r>
            <a:r>
              <a:rPr lang="en-CA" sz="1200" b="1" kern="1200" dirty="0" smtClean="0">
                <a:solidFill>
                  <a:schemeClr val="tx1"/>
                </a:solidFill>
                <a:effectLst/>
                <a:latin typeface="+mn-lt"/>
                <a:ea typeface="+mn-ea"/>
                <a:cs typeface="+mn-cs"/>
              </a:rPr>
              <a:t>Degree</a:t>
            </a:r>
            <a:r>
              <a:rPr lang="zh-CN" altLang="en-US" sz="1200" b="1" kern="1200" dirty="0" smtClean="0">
                <a:solidFill>
                  <a:schemeClr val="tx1"/>
                </a:solidFill>
                <a:effectLst/>
                <a:latin typeface="+mn-lt"/>
                <a:ea typeface="+mn-ea"/>
                <a:cs typeface="+mn-cs"/>
              </a:rPr>
              <a:t>） </a:t>
            </a:r>
            <a:endParaRPr lang="en-CA" sz="18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适用于被认证加拿大大学或学院接收学习学士</a:t>
            </a:r>
            <a:r>
              <a:rPr lang="en-CA"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硕士</a:t>
            </a:r>
            <a:r>
              <a:rPr lang="en-CA"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博士学位的学生</a:t>
            </a:r>
            <a:endParaRPr lang="en-US" altLang="zh-CN" sz="1200" kern="1200" dirty="0" smtClean="0">
              <a:solidFill>
                <a:schemeClr val="tx1"/>
              </a:solidFill>
              <a:effectLst/>
              <a:latin typeface="+mn-lt"/>
              <a:ea typeface="+mn-ea"/>
              <a:cs typeface="+mn-cs"/>
            </a:endParaRPr>
          </a:p>
          <a:p>
            <a:endParaRPr lang="en-CA" sz="1800" kern="1200" dirty="0" smtClean="0">
              <a:solidFill>
                <a:schemeClr val="tx1"/>
              </a:solidFill>
              <a:effectLst/>
              <a:latin typeface="+mn-lt"/>
              <a:ea typeface="+mn-ea"/>
              <a:cs typeface="+mn-cs"/>
            </a:endParaRPr>
          </a:p>
          <a:p>
            <a:r>
              <a:rPr lang="zh-CN" altLang="en-US" sz="1200" b="1" kern="1200" dirty="0" smtClean="0">
                <a:solidFill>
                  <a:schemeClr val="tx1"/>
                </a:solidFill>
                <a:effectLst/>
                <a:latin typeface="+mn-lt"/>
                <a:ea typeface="+mn-ea"/>
                <a:cs typeface="+mn-cs"/>
              </a:rPr>
              <a:t>学习许可</a:t>
            </a:r>
            <a:r>
              <a:rPr lang="en-CA" sz="1200" b="1" kern="1200" dirty="0" smtClean="0">
                <a:solidFill>
                  <a:schemeClr val="tx1"/>
                </a:solidFill>
                <a:effectLst/>
                <a:latin typeface="+mn-lt"/>
                <a:ea typeface="+mn-ea"/>
                <a:cs typeface="+mn-cs"/>
              </a:rPr>
              <a:t>- CAN+ </a:t>
            </a:r>
            <a:r>
              <a:rPr lang="zh-CN" altLang="en-US" sz="1200" b="1" kern="1200" dirty="0" smtClean="0">
                <a:solidFill>
                  <a:schemeClr val="tx1"/>
                </a:solidFill>
                <a:effectLst/>
                <a:latin typeface="+mn-lt"/>
                <a:ea typeface="+mn-ea"/>
                <a:cs typeface="+mn-cs"/>
              </a:rPr>
              <a:t>学生计划</a:t>
            </a:r>
            <a:r>
              <a:rPr lang="en-CA" sz="1200" b="1" kern="1200" dirty="0" smtClean="0">
                <a:solidFill>
                  <a:schemeClr val="tx1"/>
                </a:solidFill>
                <a:effectLst/>
                <a:latin typeface="+mn-lt"/>
                <a:ea typeface="+mn-ea"/>
                <a:cs typeface="+mn-cs"/>
              </a:rPr>
              <a:t>  </a:t>
            </a:r>
            <a:endParaRPr lang="en-CA" sz="18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适用于曾获得过签证并且访问过加拿大</a:t>
            </a:r>
            <a:r>
              <a:rPr lang="en-CA"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美国的学生</a:t>
            </a:r>
            <a:r>
              <a:rPr lang="en-CA"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或目前持有有效美国签证的学生</a:t>
            </a:r>
            <a:endParaRPr lang="en-CA" sz="1800" kern="1200" dirty="0" smtClean="0">
              <a:solidFill>
                <a:schemeClr val="tx1"/>
              </a:solidFill>
              <a:effectLst/>
              <a:latin typeface="+mn-lt"/>
              <a:ea typeface="+mn-ea"/>
              <a:cs typeface="+mn-cs"/>
            </a:endParaRPr>
          </a:p>
          <a:p>
            <a:pPr marL="0" lvl="1" eaLnBrk="1" hangingPunct="1">
              <a:spcBef>
                <a:spcPct val="0"/>
              </a:spcBef>
            </a:pPr>
            <a:endParaRPr lang="en-US" altLang="zh-CN" dirty="0" smtClean="0">
              <a:latin typeface="Arial" charset="0"/>
              <a:ea typeface="ＭＳ Ｐゴシック" pitchFamily="34" charset="-128"/>
            </a:endParaRPr>
          </a:p>
          <a:p>
            <a:pPr marL="0" marR="0" lvl="1" indent="0" algn="l" defTabSz="457200" rtl="0" eaLnBrk="1" fontAlgn="auto" latinLnBrk="0" hangingPunct="1">
              <a:lnSpc>
                <a:spcPct val="100000"/>
              </a:lnSpc>
              <a:spcBef>
                <a:spcPct val="0"/>
              </a:spcBef>
              <a:spcAft>
                <a:spcPts val="0"/>
              </a:spcAft>
              <a:buClrTx/>
              <a:buSzTx/>
              <a:buFontTx/>
              <a:buNone/>
              <a:tabLst/>
              <a:defRPr/>
            </a:pPr>
            <a:r>
              <a:rPr lang="en-US" altLang="en-US" sz="1200" dirty="0" smtClean="0">
                <a:ea typeface="ＭＳ Ｐゴシック" pitchFamily="34" charset="-128"/>
              </a:rPr>
              <a:t>We strongly encourage using the streamlined processes if possible!</a:t>
            </a:r>
            <a:r>
              <a:rPr lang="zh-CN" altLang="en-US" sz="1200" dirty="0" smtClean="0">
                <a:ea typeface="ＭＳ Ｐゴシック" pitchFamily="34" charset="-128"/>
              </a:rPr>
              <a:t> 尽早申请，错过夏季高峰。</a:t>
            </a:r>
            <a:endParaRPr lang="en-US" altLang="en-US" sz="1200" dirty="0" smtClean="0">
              <a:ea typeface="ＭＳ Ｐゴシック" pitchFamily="34" charset="-128"/>
            </a:endParaRPr>
          </a:p>
          <a:p>
            <a:pPr marL="0" lvl="1" eaLnBrk="1" hangingPunct="1">
              <a:spcBef>
                <a:spcPct val="0"/>
              </a:spcBef>
            </a:pPr>
            <a:endParaRPr lang="en-US" altLang="zh-CN" dirty="0" smtClean="0">
              <a:latin typeface="Arial" charset="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altLang="en-US" sz="1200" dirty="0" smtClean="0">
              <a:latin typeface="Arial" charset="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dirty="0" smtClean="0">
                <a:latin typeface="Arial" charset="0"/>
                <a:ea typeface="ＭＳ Ｐゴシック" pitchFamily="34" charset="-128"/>
              </a:rPr>
              <a:t>SDS</a:t>
            </a:r>
            <a:r>
              <a:rPr lang="en-CA" altLang="en-US" sz="1200" baseline="0" dirty="0" smtClean="0">
                <a:latin typeface="Arial" charset="0"/>
                <a:ea typeface="ＭＳ Ｐゴシック" pitchFamily="34" charset="-128"/>
              </a:rPr>
              <a:t> /SPP -2012.4</a:t>
            </a:r>
          </a:p>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baseline="0" dirty="0" smtClean="0">
                <a:latin typeface="Arial" charset="0"/>
                <a:ea typeface="ＭＳ Ｐゴシック" pitchFamily="34" charset="-128"/>
              </a:rPr>
              <a:t>SDS Secondary 2016.5</a:t>
            </a:r>
          </a:p>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baseline="0" dirty="0" smtClean="0">
                <a:latin typeface="Arial" charset="0"/>
                <a:ea typeface="ＭＳ Ｐゴシック" pitchFamily="34" charset="-128"/>
              </a:rPr>
              <a:t>Degree/CAN+ 2015.5</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smtClean="0">
              <a:latin typeface="Arial" charset="0"/>
              <a:ea typeface="宋体" pitchFamily="2" charset="-122"/>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17</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宋体" pitchFamily="2" charset="-122"/>
                <a:cs typeface="Times New Roman" pitchFamily="18" charset="0"/>
              </a:rPr>
              <a:t>SPP</a:t>
            </a:r>
            <a:r>
              <a:rPr lang="zh-CN" altLang="en-US" b="1" dirty="0" smtClean="0">
                <a:latin typeface="Times New Roman" pitchFamily="18" charset="0"/>
                <a:cs typeface="Times New Roman" pitchFamily="18" charset="0"/>
              </a:rPr>
              <a:t>-学生合作计划</a:t>
            </a:r>
            <a:r>
              <a:rPr lang="en-US" dirty="0" smtClean="0">
                <a:latin typeface="Times New Roman" pitchFamily="18" charset="0"/>
                <a:ea typeface="宋体" pitchFamily="2" charset="-122"/>
                <a:cs typeface="Times New Roman" pitchFamily="18" charset="0"/>
              </a:rPr>
              <a:t>(Student Partners Program</a:t>
            </a:r>
            <a:r>
              <a:rPr lang="zh-CN" altLang="en-US" dirty="0" smtClean="0">
                <a:latin typeface="Times New Roman" pitchFamily="18" charset="0"/>
                <a:cs typeface="Times New Roman" pitchFamily="18" charset="0"/>
              </a:rPr>
              <a:t>），是加拿大移民部与加拿大社区学院协会合作，为中国学生前往加拿大留学设立的特别渠道。专门为前往加拿大公立学院的学生设立。学生在获得学院录取通知书后，到指定银行开具1万加元存款的证明，并且雅思达到5.5分以上，就有资格申请该类别的签证。</a:t>
            </a:r>
          </a:p>
          <a:p>
            <a:endParaRPr lang="zh-CN" altLang="en-US" dirty="0" smtClean="0">
              <a:latin typeface="Times New Roman" pitchFamily="18" charset="0"/>
              <a:cs typeface="Times New Roman" pitchFamily="18" charset="0"/>
            </a:endParaRPr>
          </a:p>
          <a:p>
            <a:r>
              <a:rPr lang="en-US" dirty="0" smtClean="0">
                <a:latin typeface="Times New Roman" pitchFamily="18" charset="0"/>
                <a:ea typeface="宋体" pitchFamily="2" charset="-122"/>
                <a:cs typeface="Times New Roman" pitchFamily="18" charset="0"/>
              </a:rPr>
              <a:t>SPP</a:t>
            </a:r>
            <a:r>
              <a:rPr lang="zh-CN" altLang="en-US" dirty="0" smtClean="0">
                <a:latin typeface="Times New Roman" pitchFamily="18" charset="0"/>
                <a:cs typeface="Times New Roman" pitchFamily="18" charset="0"/>
              </a:rPr>
              <a:t>目前制定了</a:t>
            </a:r>
            <a:r>
              <a:rPr lang="en-US" dirty="0" smtClean="0">
                <a:latin typeface="Times New Roman" pitchFamily="18" charset="0"/>
                <a:ea typeface="宋体" pitchFamily="2" charset="-122"/>
                <a:cs typeface="Times New Roman" pitchFamily="18" charset="0"/>
              </a:rPr>
              <a:t>44</a:t>
            </a:r>
            <a:r>
              <a:rPr lang="zh-CN" altLang="en-US" dirty="0" smtClean="0">
                <a:latin typeface="Times New Roman" pitchFamily="18" charset="0"/>
                <a:cs typeface="Times New Roman" pitchFamily="18" charset="0"/>
              </a:rPr>
              <a:t>所院校，其中</a:t>
            </a:r>
            <a:r>
              <a:rPr lang="en-US" dirty="0" smtClean="0">
                <a:latin typeface="Times New Roman" pitchFamily="18" charset="0"/>
                <a:ea typeface="宋体" pitchFamily="2" charset="-122"/>
                <a:cs typeface="Times New Roman" pitchFamily="18" charset="0"/>
              </a:rPr>
              <a:t>4</a:t>
            </a:r>
            <a:r>
              <a:rPr lang="zh-CN" altLang="en-US" dirty="0" smtClean="0">
                <a:latin typeface="Times New Roman" pitchFamily="18" charset="0"/>
                <a:cs typeface="Times New Roman" pitchFamily="18" charset="0"/>
              </a:rPr>
              <a:t>所大学包括阿尔伯塔省的麦考文大学，</a:t>
            </a:r>
            <a:r>
              <a:rPr lang="en-US" dirty="0" smtClean="0">
                <a:latin typeface="Times New Roman" pitchFamily="18" charset="0"/>
                <a:ea typeface="宋体" pitchFamily="2" charset="-122"/>
                <a:cs typeface="Times New Roman" pitchFamily="18" charset="0"/>
              </a:rPr>
              <a:t>BC</a:t>
            </a:r>
            <a:r>
              <a:rPr lang="zh-CN" altLang="en-US" dirty="0" smtClean="0">
                <a:latin typeface="Times New Roman" pitchFamily="18" charset="0"/>
                <a:cs typeface="Times New Roman" pitchFamily="18" charset="0"/>
              </a:rPr>
              <a:t>省的温哥华岛大学、菲莎河谷大学、昆特兰理工大学。其余</a:t>
            </a:r>
            <a:r>
              <a:rPr lang="en-US" dirty="0" smtClean="0">
                <a:latin typeface="Times New Roman" pitchFamily="18" charset="0"/>
                <a:ea typeface="宋体" pitchFamily="2" charset="-122"/>
                <a:cs typeface="Times New Roman" pitchFamily="18" charset="0"/>
              </a:rPr>
              <a:t>40</a:t>
            </a:r>
            <a:r>
              <a:rPr lang="zh-CN" altLang="en-US" dirty="0" smtClean="0">
                <a:latin typeface="Times New Roman" pitchFamily="18" charset="0"/>
                <a:cs typeface="Times New Roman" pitchFamily="18" charset="0"/>
              </a:rPr>
              <a:t>所院校均为学院，以</a:t>
            </a:r>
            <a:r>
              <a:rPr lang="en-US" dirty="0" smtClean="0">
                <a:latin typeface="Times New Roman" pitchFamily="18" charset="0"/>
                <a:ea typeface="宋体" pitchFamily="2" charset="-122"/>
                <a:cs typeface="Times New Roman" pitchFamily="18" charset="0"/>
              </a:rPr>
              <a:t>BC</a:t>
            </a:r>
            <a:r>
              <a:rPr lang="zh-CN" altLang="en-US" dirty="0" smtClean="0">
                <a:latin typeface="Times New Roman" pitchFamily="18" charset="0"/>
                <a:cs typeface="Times New Roman" pitchFamily="18" charset="0"/>
              </a:rPr>
              <a:t>省和安大略省学校居多。课程包括</a:t>
            </a:r>
            <a:r>
              <a:rPr lang="en-US" dirty="0" smtClean="0">
                <a:latin typeface="Times New Roman" pitchFamily="18" charset="0"/>
                <a:ea typeface="宋体" pitchFamily="2" charset="-122"/>
                <a:cs typeface="Times New Roman" pitchFamily="18" charset="0"/>
              </a:rPr>
              <a:t>2-3</a:t>
            </a:r>
            <a:r>
              <a:rPr lang="zh-CN" altLang="en-US" dirty="0" smtClean="0">
                <a:latin typeface="Times New Roman" pitchFamily="18" charset="0"/>
                <a:cs typeface="Times New Roman" pitchFamily="18" charset="0"/>
              </a:rPr>
              <a:t>年的大专文凭课程，</a:t>
            </a:r>
            <a:r>
              <a:rPr lang="en-US" dirty="0" smtClean="0">
                <a:latin typeface="Times New Roman" pitchFamily="18" charset="0"/>
                <a:ea typeface="宋体" pitchFamily="2" charset="-122"/>
                <a:cs typeface="Times New Roman" pitchFamily="18" charset="0"/>
              </a:rPr>
              <a:t>3-4</a:t>
            </a:r>
            <a:r>
              <a:rPr lang="zh-CN" altLang="en-US" dirty="0" smtClean="0">
                <a:latin typeface="Times New Roman" pitchFamily="18" charset="0"/>
                <a:cs typeface="Times New Roman" pitchFamily="18" charset="0"/>
              </a:rPr>
              <a:t>年的本科学士学位课程，以及</a:t>
            </a:r>
            <a:r>
              <a:rPr lang="en-US" dirty="0" smtClean="0">
                <a:latin typeface="Times New Roman" pitchFamily="18" charset="0"/>
                <a:ea typeface="宋体" pitchFamily="2" charset="-122"/>
                <a:cs typeface="Times New Roman" pitchFamily="18" charset="0"/>
              </a:rPr>
              <a:t>1-2</a:t>
            </a:r>
            <a:r>
              <a:rPr lang="zh-CN" altLang="en-US" dirty="0" smtClean="0">
                <a:latin typeface="Times New Roman" pitchFamily="18" charset="0"/>
                <a:cs typeface="Times New Roman" pitchFamily="18" charset="0"/>
              </a:rPr>
              <a:t>年的研究生文凭课程。名单可以在使馆官网找到。</a:t>
            </a:r>
          </a:p>
          <a:p>
            <a:endParaRPr lang="zh-CN" altLang="en-US" dirty="0" smtClean="0">
              <a:latin typeface="Times New Roman" pitchFamily="18" charset="0"/>
              <a:cs typeface="Times New Roman" pitchFamily="18" charset="0"/>
            </a:endParaRPr>
          </a:p>
          <a:p>
            <a:r>
              <a:rPr lang="zh-CN" altLang="en-US" dirty="0" smtClean="0">
                <a:latin typeface="Times New Roman" pitchFamily="18" charset="0"/>
                <a:cs typeface="Times New Roman" pitchFamily="18" charset="0"/>
              </a:rPr>
              <a:t>资金担保要求降低 </a:t>
            </a:r>
            <a:r>
              <a:rPr lang="en-US" dirty="0" smtClean="0">
                <a:latin typeface="Times New Roman" pitchFamily="18" charset="0"/>
                <a:ea typeface="宋体" pitchFamily="2" charset="-122"/>
                <a:cs typeface="Times New Roman" pitchFamily="18" charset="0"/>
              </a:rPr>
              <a:t>(</a:t>
            </a:r>
            <a:r>
              <a:rPr lang="zh-CN" altLang="en-US" dirty="0" smtClean="0">
                <a:latin typeface="Times New Roman" pitchFamily="18" charset="0"/>
                <a:cs typeface="Times New Roman" pitchFamily="18" charset="0"/>
              </a:rPr>
              <a:t>无需再提供</a:t>
            </a:r>
            <a:r>
              <a:rPr lang="en-US" dirty="0" smtClean="0">
                <a:latin typeface="Times New Roman" pitchFamily="18" charset="0"/>
                <a:ea typeface="宋体" pitchFamily="2" charset="-122"/>
                <a:cs typeface="Times New Roman" pitchFamily="18" charset="0"/>
              </a:rPr>
              <a:t>12</a:t>
            </a:r>
            <a:r>
              <a:rPr lang="zh-CN" altLang="en-US" dirty="0" smtClean="0">
                <a:latin typeface="Times New Roman" pitchFamily="18" charset="0"/>
                <a:cs typeface="Times New Roman" pitchFamily="18" charset="0"/>
              </a:rPr>
              <a:t>个月的银行存款历史证明，并无需另外解释资金来源）。到加后返给学生。</a:t>
            </a:r>
          </a:p>
          <a:p>
            <a:r>
              <a:rPr lang="zh-CN" altLang="en-US" dirty="0" smtClean="0">
                <a:latin typeface="Times New Roman" pitchFamily="18" charset="0"/>
                <a:cs typeface="Times New Roman" pitchFamily="18" charset="0"/>
              </a:rPr>
              <a:t>-------------------------------------------------------------------------------</a:t>
            </a:r>
          </a:p>
          <a:p>
            <a:r>
              <a:rPr lang="zh-CN" altLang="en-US" b="1" dirty="0" smtClean="0">
                <a:latin typeface="Times New Roman" pitchFamily="18" charset="0"/>
                <a:cs typeface="Times New Roman" pitchFamily="18" charset="0"/>
              </a:rPr>
              <a:t>SDS-学习直入计划</a:t>
            </a:r>
            <a:r>
              <a:rPr lang="zh-CN" altLang="en-US" dirty="0" smtClean="0">
                <a:latin typeface="Times New Roman" pitchFamily="18" charset="0"/>
                <a:cs typeface="Times New Roman" pitchFamily="18" charset="0"/>
              </a:rPr>
              <a:t>（study direct stream),只针对中国申请者开放。</a:t>
            </a:r>
          </a:p>
          <a:p>
            <a:r>
              <a:rPr lang="zh-CN" altLang="en-US" dirty="0" smtClean="0">
                <a:latin typeface="Times New Roman" pitchFamily="18" charset="0"/>
                <a:cs typeface="Times New Roman" pitchFamily="18" charset="0"/>
              </a:rPr>
              <a:t> </a:t>
            </a:r>
          </a:p>
          <a:p>
            <a:pPr marL="0" marR="0" indent="0" algn="l" defTabSz="457200" rtl="0" eaLnBrk="1" fontAlgn="auto" latinLnBrk="0" hangingPunct="1">
              <a:lnSpc>
                <a:spcPct val="80000"/>
              </a:lnSpc>
              <a:spcBef>
                <a:spcPct val="0"/>
              </a:spcBef>
              <a:spcAft>
                <a:spcPts val="0"/>
              </a:spcAft>
              <a:buClrTx/>
              <a:buSzTx/>
              <a:buFontTx/>
              <a:buNone/>
              <a:tabLst/>
              <a:defRPr/>
            </a:pPr>
            <a:r>
              <a:rPr lang="zh-CN" altLang="en-US" sz="1200" kern="1200" dirty="0" smtClean="0">
                <a:solidFill>
                  <a:schemeClr val="tx1"/>
                </a:solidFill>
                <a:effectLst/>
                <a:latin typeface="+mn-lt"/>
                <a:ea typeface="+mn-ea"/>
                <a:cs typeface="+mn-cs"/>
              </a:rPr>
              <a:t>学习直入计划</a:t>
            </a:r>
            <a:r>
              <a:rPr lang="en-US"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SDS</a:t>
            </a:r>
            <a:r>
              <a:rPr lang="en-US"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可以</a:t>
            </a:r>
            <a:r>
              <a:rPr lang="en-US" dirty="0" smtClean="0">
                <a:latin typeface="Times New Roman" pitchFamily="18" charset="0"/>
                <a:ea typeface="宋体" pitchFamily="2" charset="-122"/>
                <a:cs typeface="Times New Roman" pitchFamily="18" charset="0"/>
              </a:rPr>
              <a:t>SDS</a:t>
            </a:r>
            <a:r>
              <a:rPr lang="zh-CN" altLang="en-US" dirty="0" smtClean="0">
                <a:latin typeface="Times New Roman" pitchFamily="18" charset="0"/>
                <a:cs typeface="Times New Roman" pitchFamily="18" charset="0"/>
              </a:rPr>
              <a:t>计划适用范围比</a:t>
            </a:r>
            <a:r>
              <a:rPr lang="en-US" dirty="0" smtClean="0">
                <a:latin typeface="Times New Roman" pitchFamily="18" charset="0"/>
                <a:ea typeface="宋体" pitchFamily="2" charset="-122"/>
                <a:cs typeface="Times New Roman" pitchFamily="18" charset="0"/>
              </a:rPr>
              <a:t>SPP</a:t>
            </a:r>
            <a:r>
              <a:rPr lang="zh-CN" altLang="en-US" dirty="0" smtClean="0">
                <a:latin typeface="Times New Roman" pitchFamily="18" charset="0"/>
                <a:cs typeface="Times New Roman" pitchFamily="18" charset="0"/>
              </a:rPr>
              <a:t>计划大得多，</a:t>
            </a:r>
            <a:r>
              <a:rPr lang="zh-CN" altLang="en-US" sz="1200" kern="1200" dirty="0" smtClean="0">
                <a:solidFill>
                  <a:schemeClr val="tx1"/>
                </a:solidFill>
                <a:effectLst/>
                <a:latin typeface="+mn-lt"/>
                <a:ea typeface="+mn-ea"/>
                <a:cs typeface="+mn-cs"/>
              </a:rPr>
              <a:t>任何</a:t>
            </a:r>
            <a:r>
              <a:rPr lang="zh-CN" altLang="en-US" sz="1200" b="1" kern="1200" dirty="0" smtClean="0">
                <a:solidFill>
                  <a:schemeClr val="tx1"/>
                </a:solidFill>
                <a:effectLst/>
                <a:latin typeface="+mn-lt"/>
                <a:ea typeface="+mn-ea"/>
                <a:cs typeface="+mn-cs"/>
              </a:rPr>
              <a:t>公立高等教育认证学校，包括学院、贸易</a:t>
            </a:r>
            <a:r>
              <a:rPr lang="en-CA" sz="1200" b="1" kern="1200" dirty="0" smtClean="0">
                <a:solidFill>
                  <a:schemeClr val="tx1"/>
                </a:solidFill>
                <a:effectLst/>
                <a:latin typeface="+mn-lt"/>
                <a:ea typeface="+mn-ea"/>
                <a:cs typeface="+mn-cs"/>
              </a:rPr>
              <a:t>/</a:t>
            </a:r>
            <a:r>
              <a:rPr lang="zh-CN" altLang="en-US" sz="1200" b="1" kern="1200" dirty="0" smtClean="0">
                <a:solidFill>
                  <a:schemeClr val="tx1"/>
                </a:solidFill>
                <a:effectLst/>
                <a:latin typeface="+mn-lt"/>
                <a:ea typeface="+mn-ea"/>
                <a:cs typeface="+mn-cs"/>
              </a:rPr>
              <a:t>技术学校、大学、或魁北克省的普通职业教育学院</a:t>
            </a:r>
            <a:r>
              <a:rPr lang="en-CA" sz="1200" b="1" kern="1200" dirty="0" smtClean="0">
                <a:solidFill>
                  <a:schemeClr val="tx1"/>
                </a:solidFill>
                <a:effectLst/>
                <a:latin typeface="+mn-lt"/>
                <a:ea typeface="+mn-ea"/>
                <a:cs typeface="+mn-cs"/>
              </a:rPr>
              <a:t>CEGEP</a:t>
            </a:r>
            <a:r>
              <a:rPr lang="zh-CN" altLang="en-US"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eaLnBrk="1" hangingPunct="1">
              <a:lnSpc>
                <a:spcPct val="80000"/>
              </a:lnSpc>
              <a:spcBef>
                <a:spcPct val="0"/>
              </a:spcBef>
            </a:pPr>
            <a:endParaRPr lang="en-US" dirty="0" smtClean="0">
              <a:latin typeface="Times New Roman" pitchFamily="18" charset="0"/>
              <a:ea typeface="宋体" pitchFamily="2" charset="-122"/>
              <a:cs typeface="Times New Roman" pitchFamily="18" charset="0"/>
            </a:endParaRPr>
          </a:p>
          <a:p>
            <a:pPr eaLnBrk="1" hangingPunct="1">
              <a:lnSpc>
                <a:spcPct val="80000"/>
              </a:lnSpc>
              <a:spcBef>
                <a:spcPct val="0"/>
              </a:spcBef>
            </a:pPr>
            <a:r>
              <a:rPr lang="en-US" dirty="0" smtClean="0">
                <a:latin typeface="Times New Roman" pitchFamily="18" charset="0"/>
                <a:ea typeface="宋体" pitchFamily="2" charset="-122"/>
                <a:cs typeface="Times New Roman" pitchFamily="18" charset="0"/>
              </a:rPr>
              <a:t>SDS</a:t>
            </a:r>
            <a:r>
              <a:rPr lang="zh-CN" altLang="en-US" dirty="0" smtClean="0">
                <a:latin typeface="Times New Roman" pitchFamily="18" charset="0"/>
                <a:cs typeface="Times New Roman" pitchFamily="18" charset="0"/>
              </a:rPr>
              <a:t>计划放宽对录取通知书的要求，不再只接受直接入读专业课的录取通知书。有条件录取通知书（即</a:t>
            </a:r>
            <a:r>
              <a:rPr lang="zh-CN" altLang="en-US" b="1" dirty="0" smtClean="0">
                <a:latin typeface="Times New Roman" pitchFamily="18" charset="0"/>
                <a:cs typeface="Times New Roman" pitchFamily="18" charset="0"/>
              </a:rPr>
              <a:t>双录取或预备课录取</a:t>
            </a:r>
            <a:r>
              <a:rPr lang="zh-CN" altLang="en-US" dirty="0" smtClean="0">
                <a:latin typeface="Times New Roman" pitchFamily="18" charset="0"/>
                <a:cs typeface="Times New Roman" pitchFamily="18" charset="0"/>
              </a:rPr>
              <a:t>）也被纳入可申请的条件以内。</a:t>
            </a:r>
          </a:p>
          <a:p>
            <a:pPr eaLnBrk="1" hangingPunct="1">
              <a:lnSpc>
                <a:spcPct val="80000"/>
              </a:lnSpc>
              <a:spcBef>
                <a:spcPct val="0"/>
              </a:spcBef>
            </a:pPr>
            <a:endParaRPr lang="zh-CN" altLang="en-US" dirty="0" smtClean="0">
              <a:latin typeface="Times New Roman" pitchFamily="18" charset="0"/>
              <a:cs typeface="Times New Roman" pitchFamily="18" charset="0"/>
            </a:endParaRPr>
          </a:p>
          <a:p>
            <a:pPr eaLnBrk="1" hangingPunct="1">
              <a:lnSpc>
                <a:spcPct val="80000"/>
              </a:lnSpc>
              <a:spcBef>
                <a:spcPct val="0"/>
              </a:spcBef>
            </a:pPr>
            <a:r>
              <a:rPr lang="en-US" dirty="0" smtClean="0">
                <a:latin typeface="Times New Roman" pitchFamily="18" charset="0"/>
                <a:ea typeface="宋体" pitchFamily="2" charset="-122"/>
                <a:cs typeface="Times New Roman" pitchFamily="18" charset="0"/>
              </a:rPr>
              <a:t>SDS</a:t>
            </a:r>
            <a:r>
              <a:rPr lang="zh-CN" altLang="en-US" dirty="0" smtClean="0">
                <a:latin typeface="Times New Roman" pitchFamily="18" charset="0"/>
                <a:cs typeface="Times New Roman" pitchFamily="18" charset="0"/>
              </a:rPr>
              <a:t>计划要求申请人雅思成绩须达到</a:t>
            </a:r>
            <a:r>
              <a:rPr lang="en-US" dirty="0" smtClean="0">
                <a:latin typeface="Times New Roman" pitchFamily="18" charset="0"/>
                <a:ea typeface="宋体" pitchFamily="2" charset="-122"/>
                <a:cs typeface="Times New Roman" pitchFamily="18" charset="0"/>
              </a:rPr>
              <a:t>6</a:t>
            </a:r>
            <a:r>
              <a:rPr lang="zh-CN" altLang="en-US" dirty="0" smtClean="0">
                <a:latin typeface="Times New Roman" pitchFamily="18" charset="0"/>
                <a:cs typeface="Times New Roman" pitchFamily="18" charset="0"/>
              </a:rPr>
              <a:t>分，并且承认法语</a:t>
            </a:r>
            <a:r>
              <a:rPr lang="en-US" dirty="0" smtClean="0">
                <a:latin typeface="Times New Roman" pitchFamily="18" charset="0"/>
                <a:ea typeface="宋体" pitchFamily="2" charset="-122"/>
                <a:cs typeface="Times New Roman" pitchFamily="18" charset="0"/>
              </a:rPr>
              <a:t>TEF</a:t>
            </a:r>
            <a:r>
              <a:rPr lang="zh-CN" altLang="en-US" dirty="0" smtClean="0">
                <a:latin typeface="Times New Roman" pitchFamily="18" charset="0"/>
                <a:cs typeface="Times New Roman" pitchFamily="18" charset="0"/>
              </a:rPr>
              <a:t>成绩（达到</a:t>
            </a:r>
            <a:r>
              <a:rPr lang="en-US" dirty="0" smtClean="0">
                <a:latin typeface="Times New Roman" pitchFamily="18" charset="0"/>
                <a:ea typeface="宋体" pitchFamily="2" charset="-122"/>
                <a:cs typeface="Times New Roman" pitchFamily="18" charset="0"/>
              </a:rPr>
              <a:t>B2/Leve14</a:t>
            </a:r>
            <a:r>
              <a:rPr lang="zh-CN" altLang="en-US" dirty="0" smtClean="0">
                <a:latin typeface="Times New Roman" pitchFamily="18" charset="0"/>
                <a:cs typeface="Times New Roman" pitchFamily="18" charset="0"/>
              </a:rPr>
              <a:t>即可）及拥有在华加拿大海外高中学历的学生语言能力，无需他们额外提供语言成绩。</a:t>
            </a:r>
          </a:p>
          <a:p>
            <a:pPr eaLnBrk="1" hangingPunct="1">
              <a:lnSpc>
                <a:spcPct val="80000"/>
              </a:lnSpc>
              <a:spcBef>
                <a:spcPct val="0"/>
              </a:spcBef>
            </a:pPr>
            <a:endParaRPr lang="zh-CN" altLang="en-US" dirty="0" smtClean="0">
              <a:latin typeface="Times New Roman" pitchFamily="18" charset="0"/>
              <a:cs typeface="Times New Roman" pitchFamily="18" charset="0"/>
            </a:endParaRPr>
          </a:p>
          <a:p>
            <a:pPr eaLnBrk="1" hangingPunct="1">
              <a:lnSpc>
                <a:spcPct val="80000"/>
              </a:lnSpc>
              <a:spcBef>
                <a:spcPct val="0"/>
              </a:spcBef>
            </a:pPr>
            <a:r>
              <a:rPr lang="zh-CN" altLang="en-US" dirty="0" smtClean="0">
                <a:latin typeface="Times New Roman" pitchFamily="18" charset="0"/>
                <a:cs typeface="Times New Roman" pitchFamily="18" charset="0"/>
              </a:rPr>
              <a:t>对资金缺乏，但成绩好的学生开启一扇大门。</a:t>
            </a:r>
          </a:p>
          <a:p>
            <a:pPr eaLnBrk="1" hangingPunct="1">
              <a:lnSpc>
                <a:spcPct val="80000"/>
              </a:lnSpc>
              <a:spcBef>
                <a:spcPct val="0"/>
              </a:spcBef>
            </a:pPr>
            <a:endParaRPr lang="zh-CN" altLang="en-US" dirty="0" smtClean="0">
              <a:latin typeface="Times New Roman" pitchFamily="18" charset="0"/>
              <a:cs typeface="Times New Roman" pitchFamily="18" charset="0"/>
            </a:endParaRPr>
          </a:p>
          <a:p>
            <a:pPr eaLnBrk="1" hangingPunct="1">
              <a:lnSpc>
                <a:spcPct val="80000"/>
              </a:lnSpc>
              <a:spcBef>
                <a:spcPct val="0"/>
              </a:spcBef>
            </a:pPr>
            <a:endParaRPr lang="zh-CN" altLang="en-US" dirty="0" smtClean="0">
              <a:latin typeface="Times New Roman" pitchFamily="18" charset="0"/>
              <a:cs typeface="Times New Roman" pitchFamily="18" charset="0"/>
            </a:endParaRPr>
          </a:p>
          <a:p>
            <a:pPr eaLnBrk="1" hangingPunct="1">
              <a:lnSpc>
                <a:spcPct val="80000"/>
              </a:lnSpc>
              <a:spcBef>
                <a:spcPct val="0"/>
              </a:spcBef>
            </a:pPr>
            <a:endParaRPr lang="zh-CN" altLang="en-US" dirty="0" smtClean="0">
              <a:latin typeface="Times New Roman" pitchFamily="18" charset="0"/>
              <a:cs typeface="Times New Roman" pitchFamily="18" charset="0"/>
            </a:endParaRPr>
          </a:p>
          <a:p>
            <a:pPr eaLnBrk="1" hangingPunct="1">
              <a:lnSpc>
                <a:spcPct val="80000"/>
              </a:lnSpc>
              <a:spcBef>
                <a:spcPct val="0"/>
              </a:spcBef>
            </a:pPr>
            <a:endParaRPr lang="zh-CN" altLang="en-US" dirty="0" smtClean="0">
              <a:latin typeface="Times New Roman" pitchFamily="18" charset="0"/>
              <a:cs typeface="Times New Roman" pitchFamily="18" charset="0"/>
            </a:endParaRPr>
          </a:p>
          <a:p>
            <a:r>
              <a:rPr lang="en-US" altLang="en-US" dirty="0" smtClean="0">
                <a:latin typeface="Times New Roman" pitchFamily="18" charset="0"/>
                <a:ea typeface="宋体" pitchFamily="2" charset="-122"/>
                <a:cs typeface="Times New Roman" pitchFamily="18" charset="0"/>
              </a:rPr>
              <a:t/>
            </a:r>
            <a:br>
              <a:rPr lang="en-US" altLang="en-US" dirty="0" smtClean="0">
                <a:latin typeface="Times New Roman" pitchFamily="18" charset="0"/>
                <a:ea typeface="宋体" pitchFamily="2" charset="-122"/>
                <a:cs typeface="Times New Roman" pitchFamily="18" charset="0"/>
              </a:rPr>
            </a:b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18</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1"/>
            <a:r>
              <a:rPr lang="zh-CN" altLang="en-US" sz="1200" dirty="0" smtClean="0">
                <a:ea typeface="ＭＳ Ｐゴシック" pitchFamily="34" charset="-128"/>
              </a:rPr>
              <a:t>加拿大地广人稀，国家希望吸引优质移民来推进社会繁荣，在加拿大学习，生活过的留学生正式这些优质移民的重要来源。为了吸引这些人才，国家推出了一系列政策：</a:t>
            </a:r>
            <a:endParaRPr lang="en-US" altLang="zh-CN" sz="1200" dirty="0" smtClean="0">
              <a:ea typeface="ＭＳ Ｐゴシック" pitchFamily="34" charset="-128"/>
            </a:endParaRPr>
          </a:p>
          <a:p>
            <a:pPr hangingPunct="1"/>
            <a:endParaRPr lang="en-US" altLang="zh-CN" sz="1200" dirty="0" smtClean="0">
              <a:ea typeface="ＭＳ Ｐゴシック" pitchFamily="34" charset="-128"/>
            </a:endParaRPr>
          </a:p>
          <a:p>
            <a:pPr hangingPunct="1"/>
            <a:r>
              <a:rPr lang="en-US" altLang="zh-CN" sz="1200" dirty="0" smtClean="0">
                <a:ea typeface="ＭＳ Ｐゴシック" pitchFamily="34" charset="-128"/>
              </a:rPr>
              <a:t>2014</a:t>
            </a:r>
            <a:r>
              <a:rPr lang="zh-CN" altLang="en-US" sz="1200" dirty="0" smtClean="0">
                <a:ea typeface="ＭＳ Ｐゴシック" pitchFamily="34" charset="-128"/>
              </a:rPr>
              <a:t>，</a:t>
            </a:r>
            <a:r>
              <a:rPr lang="en-US" altLang="zh-CN" sz="1200" dirty="0" smtClean="0">
                <a:ea typeface="ＭＳ Ｐゴシック" pitchFamily="34" charset="-128"/>
              </a:rPr>
              <a:t>2</a:t>
            </a:r>
            <a:r>
              <a:rPr lang="zh-CN" altLang="en-US" sz="1200" dirty="0" smtClean="0">
                <a:ea typeface="ＭＳ Ｐゴシック" pitchFamily="34" charset="-128"/>
              </a:rPr>
              <a:t>月份，加拿大移民部发布了“加拿大留学生新法规定案”，对国际学生赴加学习和工作做出了进一步的明确和规定。持有学习许可，每周</a:t>
            </a:r>
            <a:r>
              <a:rPr lang="en-US" altLang="zh-CN" sz="1200" dirty="0" smtClean="0">
                <a:ea typeface="ＭＳ Ｐゴシック" pitchFamily="34" charset="-128"/>
              </a:rPr>
              <a:t>20</a:t>
            </a:r>
            <a:r>
              <a:rPr lang="zh-CN" altLang="en-US" sz="1200" dirty="0" smtClean="0">
                <a:ea typeface="ＭＳ Ｐゴシック" pitchFamily="34" charset="-128"/>
              </a:rPr>
              <a:t>小时的课外打工时间，并允许假期全职工作。不许要另外申请工作签证。学生签证持有者必须能够在教育机构进修至少</a:t>
            </a:r>
            <a:r>
              <a:rPr lang="en-US" altLang="zh-CN" sz="1200" dirty="0" smtClean="0">
                <a:ea typeface="ＭＳ Ｐゴシック" pitchFamily="34" charset="-128"/>
              </a:rPr>
              <a:t>6</a:t>
            </a:r>
            <a:r>
              <a:rPr lang="zh-CN" altLang="en-US" sz="1200" dirty="0" smtClean="0">
                <a:ea typeface="ＭＳ Ｐゴシック" pitchFamily="34" charset="-128"/>
              </a:rPr>
              <a:t>个月。 </a:t>
            </a:r>
            <a:endParaRPr lang="en-CA" altLang="en-US" sz="1200" dirty="0" smtClean="0">
              <a:ea typeface="ＭＳ Ｐゴシック" pitchFamily="34" charset="-128"/>
            </a:endParaRPr>
          </a:p>
          <a:p>
            <a:pPr hangingPunct="1"/>
            <a:endParaRPr lang="en-CA" altLang="en-US" sz="1200"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b="1" dirty="0" smtClean="0">
                <a:solidFill>
                  <a:schemeClr val="tx1"/>
                </a:solidFill>
                <a:latin typeface="+mn-ea"/>
              </a:rPr>
              <a:t>带薪</a:t>
            </a:r>
            <a:r>
              <a:rPr lang="en-US" altLang="zh-CN" sz="1200" b="1" dirty="0" smtClean="0">
                <a:solidFill>
                  <a:schemeClr val="tx1"/>
                </a:solidFill>
                <a:latin typeface="+mn-ea"/>
              </a:rPr>
              <a:t>/</a:t>
            </a:r>
            <a:r>
              <a:rPr lang="zh-CN" altLang="en-US" sz="1200" b="1" dirty="0" smtClean="0">
                <a:solidFill>
                  <a:schemeClr val="tx1"/>
                </a:solidFill>
                <a:latin typeface="+mn-ea"/>
              </a:rPr>
              <a:t>学分实习机会</a:t>
            </a:r>
            <a:r>
              <a:rPr lang="zh-CN" altLang="en-US" sz="1200" b="1" kern="1200" dirty="0" smtClean="0">
                <a:solidFill>
                  <a:schemeClr val="tx1"/>
                </a:solidFill>
                <a:latin typeface="+mj-ea"/>
                <a:ea typeface="+mn-ea"/>
                <a:cs typeface="+mn-cs"/>
              </a:rPr>
              <a:t>（</a:t>
            </a:r>
            <a:r>
              <a:rPr lang="en-US" altLang="zh-CN" sz="1200" b="1" dirty="0" smtClean="0">
                <a:solidFill>
                  <a:schemeClr val="tx1"/>
                </a:solidFill>
                <a:latin typeface="SimSun" panose="02010600030101010101" pitchFamily="2" charset="-122"/>
                <a:ea typeface="SimSun" panose="02010600030101010101" pitchFamily="2" charset="-122"/>
              </a:rPr>
              <a:t>C</a:t>
            </a:r>
            <a:r>
              <a:rPr lang="en-US" altLang="en-US" sz="1200" b="1" dirty="0" smtClean="0">
                <a:solidFill>
                  <a:schemeClr val="tx1"/>
                </a:solidFill>
                <a:latin typeface="SimSun" panose="02010600030101010101" pitchFamily="2" charset="-122"/>
                <a:ea typeface="SimSun" panose="02010600030101010101" pitchFamily="2" charset="-122"/>
              </a:rPr>
              <a:t>o-op program</a:t>
            </a:r>
            <a:r>
              <a:rPr lang="en-US" altLang="en-US" sz="1200" b="1" kern="1200" dirty="0" smtClean="0">
                <a:solidFill>
                  <a:schemeClr val="tx1"/>
                </a:solidFill>
                <a:latin typeface="+mj-ea"/>
                <a:ea typeface="+mn-ea"/>
                <a:cs typeface="+mn-cs"/>
              </a:rPr>
              <a:t>)</a:t>
            </a:r>
            <a:r>
              <a:rPr lang="zh-CN" altLang="en-US" sz="1200" b="1" kern="1200" dirty="0" smtClean="0">
                <a:solidFill>
                  <a:schemeClr val="tx1"/>
                </a:solidFill>
                <a:latin typeface="+mj-ea"/>
                <a:ea typeface="+mn-ea"/>
                <a:cs typeface="+mn-cs"/>
              </a:rPr>
              <a:t>，需要申请实习工作签证</a:t>
            </a:r>
            <a:endParaRPr lang="en-US" altLang="zh-CN" sz="1200" b="1" kern="1200" dirty="0" smtClean="0">
              <a:solidFill>
                <a:schemeClr val="tx1"/>
              </a:solidFill>
              <a:latin typeface="+mj-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1" kern="1200" dirty="0" smtClean="0">
              <a:solidFill>
                <a:schemeClr val="tx1"/>
              </a:solidFill>
              <a:latin typeface="+mj-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1" kern="1200" dirty="0" smtClean="0">
              <a:solidFill>
                <a:schemeClr val="tx1"/>
              </a:solidFill>
              <a:latin typeface="+mj-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加拿大政府于</a:t>
            </a:r>
            <a:r>
              <a:rPr lang="en-US" altLang="zh-CN" dirty="0" smtClean="0"/>
              <a:t>2015</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日起开始实行一个</a:t>
            </a:r>
            <a:r>
              <a:rPr lang="zh-CN" altLang="en-US" b="1" dirty="0" smtClean="0"/>
              <a:t>特快移民通道</a:t>
            </a:r>
            <a:r>
              <a:rPr lang="zh-CN" altLang="en-US" dirty="0" smtClean="0"/>
              <a:t>（</a:t>
            </a:r>
            <a:r>
              <a:rPr lang="en-US" altLang="zh-CN" dirty="0" smtClean="0"/>
              <a:t>Express Entry</a:t>
            </a:r>
            <a:r>
              <a:rPr lang="zh-CN" altLang="en-US" dirty="0" smtClean="0"/>
              <a:t>），</a:t>
            </a:r>
            <a:r>
              <a:rPr lang="zh-CN" altLang="en-US" dirty="0" smtClean="0">
                <a:latin typeface="Arial"/>
                <a:cs typeface="Arial"/>
              </a:rPr>
              <a:t>这类移民申请的审理时间通常在</a:t>
            </a:r>
            <a:r>
              <a:rPr lang="en-US" altLang="zh-CN" dirty="0" smtClean="0">
                <a:latin typeface="Arial"/>
                <a:cs typeface="Arial"/>
              </a:rPr>
              <a:t>6</a:t>
            </a:r>
            <a:r>
              <a:rPr lang="zh-CN" altLang="en-US" dirty="0" smtClean="0">
                <a:latin typeface="Arial"/>
                <a:cs typeface="Arial"/>
              </a:rPr>
              <a:t>个月内可以授邀成为加拿大永久居民。</a:t>
            </a:r>
            <a:endParaRPr lang="en-US" altLang="zh-CN" dirty="0" smtClean="0">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zh-CN" altLang="en-US" dirty="0" smtClean="0"/>
              <a:t>针对技术移民类别申请 （联邦技术移民，技工移民，加拿大经验类移民）开放。</a:t>
            </a: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zh-CN" altLang="en-US" dirty="0" smtClean="0"/>
              <a:t>候选人需要有雇主聘书才能获得邀请申请这个通道</a:t>
            </a: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zh-CN" altLang="en-US" dirty="0" smtClean="0"/>
              <a:t>平分体系适合学历高，年龄轻，英语好的申请人</a:t>
            </a: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altLang="zh-CN" dirty="0" smtClean="0"/>
              <a:t>-</a:t>
            </a:r>
            <a:r>
              <a:rPr lang="zh-CN" altLang="en-US" dirty="0" smtClean="0"/>
              <a:t>免费，合格的申请人在系统里保存一年。</a:t>
            </a: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altLang="zh-CN" dirty="0" smtClean="0"/>
              <a:t>-</a:t>
            </a:r>
            <a:r>
              <a:rPr lang="zh-CN" altLang="en-US" dirty="0" smtClean="0"/>
              <a:t>对职业没有限制 </a:t>
            </a: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zh-CN" altLang="en-US" dirty="0" smtClean="0"/>
              <a:t>对语言有要求</a:t>
            </a: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altLang="zh-CN"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19</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2</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20</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latin typeface="Arial"/>
                <a:cs typeface="Arial"/>
              </a:rPr>
              <a:t>主要功能：</a:t>
            </a:r>
            <a:endParaRPr lang="en-US" altLang="zh-CN" dirty="0" smtClean="0">
              <a:latin typeface="Arial"/>
              <a:cs typeface="Arial"/>
            </a:endParaRPr>
          </a:p>
          <a:p>
            <a:endParaRPr lang="en-US" dirty="0" smtClean="0">
              <a:latin typeface="Arial"/>
              <a:cs typeface="Arial"/>
            </a:endParaRPr>
          </a:p>
          <a:p>
            <a:r>
              <a:rPr lang="zh-CN" altLang="en-US" dirty="0" smtClean="0">
                <a:latin typeface="Arial"/>
                <a:cs typeface="Arial"/>
              </a:rPr>
              <a:t>加拿大留学简介，常识，往年校友经验分享</a:t>
            </a:r>
            <a:endParaRPr lang="en-US" altLang="zh-CN" dirty="0" smtClean="0">
              <a:latin typeface="Arial"/>
              <a:cs typeface="Arial"/>
            </a:endParaRPr>
          </a:p>
          <a:p>
            <a:r>
              <a:rPr lang="zh-CN" altLang="en-US" dirty="0" smtClean="0">
                <a:latin typeface="Arial"/>
                <a:cs typeface="Arial"/>
              </a:rPr>
              <a:t>结合</a:t>
            </a:r>
            <a:r>
              <a:rPr lang="en-US" altLang="zh-CN" dirty="0" smtClean="0">
                <a:latin typeface="Arial"/>
                <a:cs typeface="Arial"/>
              </a:rPr>
              <a:t>CEE, </a:t>
            </a:r>
            <a:r>
              <a:rPr lang="zh-CN" altLang="en-US" dirty="0" smtClean="0">
                <a:latin typeface="Arial"/>
                <a:cs typeface="Arial"/>
              </a:rPr>
              <a:t>教育展加拿大展厅的各项信息，展位图，学校信息</a:t>
            </a:r>
            <a:endParaRPr lang="en-US" altLang="zh-CN" dirty="0" smtClean="0">
              <a:latin typeface="Arial"/>
              <a:cs typeface="Arial"/>
            </a:endParaRPr>
          </a:p>
          <a:p>
            <a:r>
              <a:rPr lang="zh-CN" altLang="en-US" dirty="0" smtClean="0">
                <a:latin typeface="Arial"/>
                <a:cs typeface="Arial"/>
              </a:rPr>
              <a:t>支持院校关键字搜索</a:t>
            </a:r>
            <a:endParaRPr lang="en-US" altLang="zh-CN" dirty="0" smtClean="0">
              <a:latin typeface="Arial"/>
              <a:cs typeface="Arial"/>
            </a:endParaRPr>
          </a:p>
          <a:p>
            <a:r>
              <a:rPr lang="zh-CN" altLang="en-US" dirty="0" smtClean="0">
                <a:latin typeface="Arial"/>
                <a:cs typeface="Arial"/>
              </a:rPr>
              <a:t>通过</a:t>
            </a:r>
            <a:r>
              <a:rPr lang="en-US" altLang="zh-CN" dirty="0" smtClean="0">
                <a:latin typeface="Arial"/>
                <a:cs typeface="Arial"/>
              </a:rPr>
              <a:t>Email </a:t>
            </a:r>
            <a:r>
              <a:rPr lang="zh-CN" altLang="en-US" dirty="0" smtClean="0">
                <a:latin typeface="Arial"/>
                <a:cs typeface="Arial"/>
              </a:rPr>
              <a:t>与院校招生负责人联系</a:t>
            </a:r>
            <a:endParaRPr lang="en-US" altLang="zh-CN" dirty="0" smtClean="0">
              <a:latin typeface="Arial"/>
              <a:cs typeface="Arial"/>
            </a:endParaRPr>
          </a:p>
          <a:p>
            <a:r>
              <a:rPr lang="zh-CN" altLang="en-US" dirty="0" smtClean="0">
                <a:latin typeface="Arial"/>
                <a:cs typeface="Arial"/>
              </a:rPr>
              <a:t>开辟了签证区</a:t>
            </a:r>
            <a:endParaRPr lang="en-US" altLang="zh-CN" dirty="0" smtClean="0">
              <a:latin typeface="Arial"/>
              <a:cs typeface="Arial"/>
            </a:endParaRPr>
          </a:p>
          <a:p>
            <a:r>
              <a:rPr lang="zh-CN" altLang="en-US" dirty="0" smtClean="0">
                <a:latin typeface="Arial"/>
                <a:cs typeface="Arial"/>
              </a:rPr>
              <a:t>列举了留学加拿大实用网站</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21</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未来的某一天去到那里，亲身感受加拿大：</a:t>
            </a:r>
            <a:r>
              <a:rPr lang="zh-CN" altLang="en-US" sz="1200" b="1" kern="1200" dirty="0" smtClean="0">
                <a:solidFill>
                  <a:schemeClr val="tx1"/>
                </a:solidFill>
                <a:effectLst/>
                <a:latin typeface="+mn-lt"/>
                <a:ea typeface="+mn-ea"/>
                <a:cs typeface="+mn-cs"/>
              </a:rPr>
              <a:t>一个充满无限机遇的世界欢迎您。</a:t>
            </a:r>
            <a:endParaRPr lang="en-CA" sz="1200" b="1" kern="1200" dirty="0" smtClean="0">
              <a:solidFill>
                <a:schemeClr val="tx1"/>
              </a:solidFill>
              <a:effectLst/>
              <a:latin typeface="+mn-lt"/>
              <a:ea typeface="+mn-ea"/>
              <a:cs typeface="+mn-cs"/>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22</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3</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ＭＳ Ｐゴシック" pitchFamily="18" charset="-128"/>
                <a:cs typeface="ＭＳ Ｐゴシック" pitchFamily="18" charset="-128"/>
              </a:rPr>
              <a:t>诺尔曼</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白求恩 </a:t>
            </a:r>
            <a:r>
              <a:rPr lang="en-CA" sz="1200" kern="1200" dirty="0" smtClean="0">
                <a:solidFill>
                  <a:schemeClr val="tx1"/>
                </a:solidFill>
                <a:effectLst/>
                <a:latin typeface="+mn-lt"/>
                <a:ea typeface="ＭＳ Ｐゴシック" pitchFamily="18" charset="-128"/>
                <a:cs typeface="ＭＳ Ｐゴシック" pitchFamily="18" charset="-128"/>
              </a:rPr>
              <a:t>(</a:t>
            </a:r>
            <a:r>
              <a:rPr lang="fr-FR" sz="1200" kern="1200" dirty="0" smtClean="0">
                <a:solidFill>
                  <a:schemeClr val="tx1"/>
                </a:solidFill>
                <a:effectLst/>
                <a:latin typeface="+mn-lt"/>
                <a:ea typeface="ＭＳ Ｐゴシック" pitchFamily="18" charset="-128"/>
                <a:cs typeface="ＭＳ Ｐゴシック" pitchFamily="18" charset="-128"/>
              </a:rPr>
              <a:t>Norman </a:t>
            </a:r>
            <a:r>
              <a:rPr lang="fr-FR" sz="1200" kern="1200" dirty="0" err="1" smtClean="0">
                <a:solidFill>
                  <a:schemeClr val="tx1"/>
                </a:solidFill>
                <a:effectLst/>
                <a:latin typeface="+mn-lt"/>
                <a:ea typeface="ＭＳ Ｐゴシック" pitchFamily="18" charset="-128"/>
                <a:cs typeface="ＭＳ Ｐゴシック" pitchFamily="18" charset="-128"/>
              </a:rPr>
              <a:t>Bethune</a:t>
            </a:r>
            <a:r>
              <a:rPr lang="fr-FR" sz="1200" kern="1200" dirty="0" smtClean="0">
                <a:solidFill>
                  <a:schemeClr val="tx1"/>
                </a:solidFill>
                <a:effectLst/>
                <a:latin typeface="+mn-lt"/>
                <a:ea typeface="ＭＳ Ｐゴシック" pitchFamily="18" charset="-128"/>
                <a:cs typeface="ＭＳ Ｐゴシック" pitchFamily="18" charset="-128"/>
              </a:rPr>
              <a:t>)</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zh-CN" altLang="en-US" sz="1200" kern="1200" dirty="0" smtClean="0">
                <a:solidFill>
                  <a:schemeClr val="tx1"/>
                </a:solidFill>
                <a:effectLst/>
                <a:latin typeface="+mn-lt"/>
                <a:ea typeface="ＭＳ Ｐゴシック" pitchFamily="18" charset="-128"/>
                <a:cs typeface="ＭＳ Ｐゴシック" pitchFamily="18" charset="-128"/>
              </a:rPr>
              <a:t>著名胸外科医师，医疗创新者及人道主义者，共产党员。</a:t>
            </a:r>
            <a:r>
              <a:rPr lang="en-CA" sz="1200" kern="1200" dirty="0" smtClean="0">
                <a:solidFill>
                  <a:schemeClr val="tx1"/>
                </a:solidFill>
                <a:effectLst/>
                <a:latin typeface="+mn-lt"/>
                <a:ea typeface="ＭＳ Ｐゴシック" pitchFamily="18" charset="-128"/>
                <a:cs typeface="ＭＳ Ｐゴシック" pitchFamily="18" charset="-128"/>
              </a:rPr>
              <a:t>1938</a:t>
            </a:r>
            <a:r>
              <a:rPr lang="zh-CN" altLang="en-US" sz="1200" kern="1200" dirty="0" smtClean="0">
                <a:solidFill>
                  <a:schemeClr val="tx1"/>
                </a:solidFill>
                <a:effectLst/>
                <a:latin typeface="+mn-lt"/>
                <a:ea typeface="ＭＳ Ｐゴシック" pitchFamily="18" charset="-128"/>
                <a:cs typeface="ＭＳ Ｐゴシック" pitchFamily="18" charset="-128"/>
              </a:rPr>
              <a:t>年来到中国参与抗日革命，</a:t>
            </a:r>
            <a:r>
              <a:rPr lang="en-CA" sz="1200" kern="1200" dirty="0" smtClean="0">
                <a:solidFill>
                  <a:schemeClr val="tx1"/>
                </a:solidFill>
                <a:effectLst/>
                <a:latin typeface="+mn-lt"/>
                <a:ea typeface="ＭＳ Ｐゴシック" pitchFamily="18" charset="-128"/>
                <a:cs typeface="ＭＳ Ｐゴシック" pitchFamily="18" charset="-128"/>
              </a:rPr>
              <a:t>1939</a:t>
            </a:r>
            <a:r>
              <a:rPr lang="zh-CN" altLang="en-US" sz="1200" kern="1200" dirty="0" smtClean="0">
                <a:solidFill>
                  <a:schemeClr val="tx1"/>
                </a:solidFill>
                <a:effectLst/>
                <a:latin typeface="+mn-lt"/>
                <a:ea typeface="ＭＳ Ｐゴシック" pitchFamily="18" charset="-128"/>
                <a:cs typeface="ＭＳ Ｐゴシック" pitchFamily="18" charset="-128"/>
              </a:rPr>
              <a:t>年因病逝世。</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fr-CA" sz="1200" kern="1200" dirty="0" smtClean="0">
                <a:solidFill>
                  <a:schemeClr val="tx1"/>
                </a:solidFill>
                <a:effectLst/>
                <a:latin typeface="+mn-lt"/>
                <a:ea typeface="ＭＳ Ｐゴシック" pitchFamily="18" charset="-128"/>
                <a:cs typeface="ＭＳ Ｐゴシック" pitchFamily="18" charset="-128"/>
              </a:rPr>
              <a:t> </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zh-CN" altLang="en-US" sz="1200" kern="1200" dirty="0" smtClean="0">
                <a:solidFill>
                  <a:schemeClr val="tx1"/>
                </a:solidFill>
                <a:effectLst/>
                <a:latin typeface="+mn-lt"/>
                <a:ea typeface="ＭＳ Ｐゴシック" pitchFamily="18" charset="-128"/>
                <a:cs typeface="ＭＳ Ｐゴシック" pitchFamily="18" charset="-128"/>
              </a:rPr>
              <a:t>大山 </a:t>
            </a:r>
            <a:r>
              <a:rPr lang="en-CA" sz="1200" kern="1200" dirty="0" smtClean="0">
                <a:solidFill>
                  <a:schemeClr val="tx1"/>
                </a:solidFill>
                <a:effectLst/>
                <a:latin typeface="+mn-lt"/>
                <a:ea typeface="ＭＳ Ｐゴシック" pitchFamily="18" charset="-128"/>
                <a:cs typeface="ＭＳ Ｐゴシック" pitchFamily="18" charset="-128"/>
              </a:rPr>
              <a:t>(Mark Roswell)</a:t>
            </a:r>
          </a:p>
          <a:p>
            <a:r>
              <a:rPr lang="zh-CN" altLang="en-US" sz="1200" kern="1200" dirty="0" smtClean="0">
                <a:solidFill>
                  <a:schemeClr val="tx1"/>
                </a:solidFill>
                <a:effectLst/>
                <a:latin typeface="+mn-lt"/>
                <a:ea typeface="ＭＳ Ｐゴシック" pitchFamily="18" charset="-128"/>
                <a:cs typeface="ＭＳ Ｐゴシック" pitchFamily="18" charset="-128"/>
              </a:rPr>
              <a:t>知名加拿大主持人和相声演员。</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fr-CA" sz="1200" kern="1200" dirty="0" smtClean="0">
                <a:solidFill>
                  <a:schemeClr val="tx1"/>
                </a:solidFill>
                <a:effectLst/>
                <a:latin typeface="+mn-lt"/>
                <a:ea typeface="ＭＳ Ｐゴシック" pitchFamily="18" charset="-128"/>
                <a:cs typeface="ＭＳ Ｐゴシック" pitchFamily="18" charset="-128"/>
              </a:rPr>
              <a:t> </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en-CA" sz="1200" kern="1200" dirty="0" err="1" smtClean="0">
                <a:solidFill>
                  <a:schemeClr val="tx1"/>
                </a:solidFill>
                <a:effectLst/>
                <a:latin typeface="+mn-lt"/>
                <a:ea typeface="ＭＳ Ｐゴシック" pitchFamily="18" charset="-128"/>
                <a:cs typeface="ＭＳ Ｐゴシック" pitchFamily="18" charset="-128"/>
              </a:rPr>
              <a:t>席琳</a:t>
            </a:r>
            <a:r>
              <a:rPr lang="fr-CA" sz="1200" kern="1200" dirty="0" smtClean="0">
                <a:solidFill>
                  <a:schemeClr val="tx1"/>
                </a:solidFill>
                <a:effectLst/>
                <a:latin typeface="+mn-lt"/>
                <a:ea typeface="ＭＳ Ｐゴシック" pitchFamily="18" charset="-128"/>
                <a:cs typeface="ＭＳ Ｐゴシック" pitchFamily="18" charset="-128"/>
              </a:rPr>
              <a:t>·</a:t>
            </a:r>
            <a:r>
              <a:rPr lang="en-CA" sz="1200" kern="1200" dirty="0" err="1" smtClean="0">
                <a:solidFill>
                  <a:schemeClr val="tx1"/>
                </a:solidFill>
                <a:effectLst/>
                <a:latin typeface="+mn-lt"/>
                <a:ea typeface="ＭＳ Ｐゴシック" pitchFamily="18" charset="-128"/>
                <a:cs typeface="ＭＳ Ｐゴシック" pitchFamily="18" charset="-128"/>
              </a:rPr>
              <a:t>迪翁</a:t>
            </a:r>
            <a:r>
              <a:rPr lang="en-CA" sz="1200" kern="1200" dirty="0" smtClean="0">
                <a:solidFill>
                  <a:schemeClr val="tx1"/>
                </a:solidFill>
                <a:effectLst/>
                <a:latin typeface="+mn-lt"/>
                <a:ea typeface="ＭＳ Ｐゴシック" pitchFamily="18" charset="-128"/>
                <a:cs typeface="ＭＳ Ｐゴシック" pitchFamily="18" charset="-128"/>
              </a:rPr>
              <a:t> (</a:t>
            </a:r>
            <a:r>
              <a:rPr lang="fr-FR" sz="1200" kern="1200" dirty="0" smtClean="0">
                <a:solidFill>
                  <a:schemeClr val="tx1"/>
                </a:solidFill>
                <a:effectLst/>
                <a:latin typeface="+mn-lt"/>
                <a:ea typeface="ＭＳ Ｐゴシック" pitchFamily="18" charset="-128"/>
                <a:cs typeface="ＭＳ Ｐゴシック" pitchFamily="18" charset="-128"/>
              </a:rPr>
              <a:t>Céline Dion)</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zh-CN" altLang="en-US" sz="1200" kern="1200" dirty="0" smtClean="0">
                <a:solidFill>
                  <a:schemeClr val="tx1"/>
                </a:solidFill>
                <a:effectLst/>
                <a:latin typeface="+mn-lt"/>
                <a:ea typeface="ＭＳ Ｐゴシック" pitchFamily="18" charset="-128"/>
                <a:cs typeface="ＭＳ Ｐゴシック" pitchFamily="18" charset="-128"/>
              </a:rPr>
              <a:t>加拿大籍法语和英语流行音乐女歌手，代表作</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我心永恒 </a:t>
            </a:r>
            <a:r>
              <a:rPr lang="fr-CA" sz="1200" kern="1200" dirty="0" smtClean="0">
                <a:solidFill>
                  <a:schemeClr val="tx1"/>
                </a:solidFill>
                <a:effectLst/>
                <a:latin typeface="+mn-lt"/>
                <a:ea typeface="ＭＳ Ｐゴシック" pitchFamily="18" charset="-128"/>
                <a:cs typeface="ＭＳ Ｐゴシック" pitchFamily="18" charset="-128"/>
              </a:rPr>
              <a:t>(</a:t>
            </a:r>
            <a:r>
              <a:rPr lang="fr-CA" sz="1200" kern="1200" dirty="0" err="1" smtClean="0">
                <a:solidFill>
                  <a:schemeClr val="tx1"/>
                </a:solidFill>
                <a:effectLst/>
                <a:latin typeface="+mn-lt"/>
                <a:ea typeface="ＭＳ Ｐゴシック" pitchFamily="18" charset="-128"/>
                <a:cs typeface="ＭＳ Ｐゴシック" pitchFamily="18" charset="-128"/>
              </a:rPr>
              <a:t>My</a:t>
            </a:r>
            <a:r>
              <a:rPr lang="fr-CA" sz="1200" kern="1200" dirty="0" smtClean="0">
                <a:solidFill>
                  <a:schemeClr val="tx1"/>
                </a:solidFill>
                <a:effectLst/>
                <a:latin typeface="+mn-lt"/>
                <a:ea typeface="ＭＳ Ｐゴシック" pitchFamily="18" charset="-128"/>
                <a:cs typeface="ＭＳ Ｐゴシック" pitchFamily="18" charset="-128"/>
              </a:rPr>
              <a:t> </a:t>
            </a:r>
            <a:r>
              <a:rPr lang="fr-CA" sz="1200" kern="1200" dirty="0" err="1" smtClean="0">
                <a:solidFill>
                  <a:schemeClr val="tx1"/>
                </a:solidFill>
                <a:effectLst/>
                <a:latin typeface="+mn-lt"/>
                <a:ea typeface="ＭＳ Ｐゴシック" pitchFamily="18" charset="-128"/>
                <a:cs typeface="ＭＳ Ｐゴシック" pitchFamily="18" charset="-128"/>
              </a:rPr>
              <a:t>Heart</a:t>
            </a:r>
            <a:r>
              <a:rPr lang="fr-CA" sz="1200" kern="1200" dirty="0" smtClean="0">
                <a:solidFill>
                  <a:schemeClr val="tx1"/>
                </a:solidFill>
                <a:effectLst/>
                <a:latin typeface="+mn-lt"/>
                <a:ea typeface="ＭＳ Ｐゴシック" pitchFamily="18" charset="-128"/>
                <a:cs typeface="ＭＳ Ｐゴシック" pitchFamily="18" charset="-128"/>
              </a:rPr>
              <a:t> Will Go On)</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作为</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泰坦尼克</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主题曲获奥斯卡最佳电影音乐奖。</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fr-CA" sz="1200" kern="1200" dirty="0" smtClean="0">
                <a:solidFill>
                  <a:schemeClr val="tx1"/>
                </a:solidFill>
                <a:effectLst/>
                <a:latin typeface="+mn-lt"/>
                <a:ea typeface="ＭＳ Ｐゴシック" pitchFamily="18" charset="-128"/>
                <a:cs typeface="ＭＳ Ｐゴシック" pitchFamily="18" charset="-128"/>
              </a:rPr>
              <a:t> </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zh-CN" altLang="en-US" sz="1200" kern="1200" dirty="0" smtClean="0">
                <a:solidFill>
                  <a:schemeClr val="tx1"/>
                </a:solidFill>
                <a:effectLst/>
                <a:latin typeface="+mn-lt"/>
                <a:ea typeface="ＭＳ Ｐゴシック" pitchFamily="18" charset="-128"/>
                <a:cs typeface="ＭＳ Ｐゴシック" pitchFamily="18" charset="-128"/>
              </a:rPr>
              <a:t>基努</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里维斯 </a:t>
            </a:r>
            <a:r>
              <a:rPr lang="en-CA" sz="1200" kern="1200" dirty="0" smtClean="0">
                <a:solidFill>
                  <a:schemeClr val="tx1"/>
                </a:solidFill>
                <a:effectLst/>
                <a:latin typeface="+mn-lt"/>
                <a:ea typeface="ＭＳ Ｐゴシック" pitchFamily="18" charset="-128"/>
                <a:cs typeface="ＭＳ Ｐゴシック" pitchFamily="18" charset="-128"/>
              </a:rPr>
              <a:t>(Keanu Reeves)</a:t>
            </a:r>
          </a:p>
          <a:p>
            <a:r>
              <a:rPr lang="zh-CN" altLang="en-US" sz="1200" kern="1200" dirty="0" smtClean="0">
                <a:solidFill>
                  <a:schemeClr val="tx1"/>
                </a:solidFill>
                <a:effectLst/>
                <a:latin typeface="+mn-lt"/>
                <a:ea typeface="ＭＳ Ｐゴシック" pitchFamily="18" charset="-128"/>
                <a:cs typeface="ＭＳ Ｐゴシック" pitchFamily="18" charset="-128"/>
              </a:rPr>
              <a:t>加拿大男演员、导演和音乐家。因主演</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黑客帝国</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三部曲为中国观众熟知。</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en-CA" sz="1200" kern="1200" dirty="0" smtClean="0">
                <a:solidFill>
                  <a:schemeClr val="tx1"/>
                </a:solidFill>
                <a:effectLst/>
                <a:latin typeface="+mn-lt"/>
                <a:ea typeface="ＭＳ Ｐゴシック" pitchFamily="18" charset="-128"/>
                <a:cs typeface="ＭＳ Ｐゴシック" pitchFamily="18" charset="-128"/>
              </a:rPr>
              <a:t> </a:t>
            </a:r>
          </a:p>
          <a:p>
            <a:r>
              <a:rPr lang="zh-CN" altLang="en-US" sz="1200" kern="1200" dirty="0" smtClean="0">
                <a:solidFill>
                  <a:schemeClr val="tx1"/>
                </a:solidFill>
                <a:effectLst/>
                <a:latin typeface="+mn-lt"/>
                <a:ea typeface="ＭＳ Ｐゴシック" pitchFamily="18" charset="-128"/>
                <a:cs typeface="ＭＳ Ｐゴシック" pitchFamily="18" charset="-128"/>
              </a:rPr>
              <a:t>唐纳德</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萨瑟兰 </a:t>
            </a:r>
            <a:r>
              <a:rPr lang="en-CA" sz="1200" kern="1200" dirty="0" smtClean="0">
                <a:solidFill>
                  <a:schemeClr val="tx1"/>
                </a:solidFill>
                <a:effectLst/>
                <a:latin typeface="+mn-lt"/>
                <a:ea typeface="ＭＳ Ｐゴシック" pitchFamily="18" charset="-128"/>
                <a:cs typeface="ＭＳ Ｐゴシック" pitchFamily="18" charset="-128"/>
              </a:rPr>
              <a:t>(Donald Sutherland)</a:t>
            </a:r>
          </a:p>
          <a:p>
            <a:r>
              <a:rPr lang="zh-CN" altLang="en-US" sz="1200" kern="1200" dirty="0" smtClean="0">
                <a:solidFill>
                  <a:schemeClr val="tx1"/>
                </a:solidFill>
                <a:effectLst/>
                <a:latin typeface="+mn-lt"/>
                <a:ea typeface="ＭＳ Ｐゴシック" pitchFamily="18" charset="-128"/>
                <a:cs typeface="ＭＳ Ｐゴシック" pitchFamily="18" charset="-128"/>
              </a:rPr>
              <a:t>著名演员。曾出演</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大腕</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（冯小刚导演）、</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饥饿游戏</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等。</a:t>
            </a:r>
            <a:endParaRPr lang="en-CA" sz="1200" kern="1200" dirty="0" smtClean="0">
              <a:solidFill>
                <a:schemeClr val="tx1"/>
              </a:solidFill>
              <a:effectLst/>
              <a:latin typeface="+mn-lt"/>
              <a:ea typeface="ＭＳ Ｐゴシック" pitchFamily="18" charset="-128"/>
              <a:cs typeface="ＭＳ Ｐゴシック" pitchFamily="18" charset="-128"/>
            </a:endParaRPr>
          </a:p>
          <a:p>
            <a:r>
              <a:rPr lang="en-CA" sz="1200" kern="1200" dirty="0" smtClean="0">
                <a:solidFill>
                  <a:schemeClr val="tx1"/>
                </a:solidFill>
                <a:effectLst/>
                <a:latin typeface="+mn-lt"/>
                <a:ea typeface="ＭＳ Ｐゴシック" pitchFamily="18" charset="-128"/>
                <a:cs typeface="ＭＳ Ｐゴシック" pitchFamily="18" charset="-128"/>
              </a:rPr>
              <a:t> </a:t>
            </a:r>
          </a:p>
          <a:p>
            <a:r>
              <a:rPr lang="zh-CN" altLang="en-US" sz="1200" kern="1200" dirty="0" smtClean="0">
                <a:solidFill>
                  <a:schemeClr val="tx1"/>
                </a:solidFill>
                <a:effectLst/>
                <a:latin typeface="+mn-lt"/>
                <a:ea typeface="ＭＳ Ｐゴシック" pitchFamily="18" charset="-128"/>
                <a:cs typeface="ＭＳ Ｐゴシック" pitchFamily="18" charset="-128"/>
              </a:rPr>
              <a:t>金</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凯瑞 </a:t>
            </a:r>
            <a:r>
              <a:rPr lang="en-CA" sz="1200" kern="1200" dirty="0" smtClean="0">
                <a:solidFill>
                  <a:schemeClr val="tx1"/>
                </a:solidFill>
                <a:effectLst/>
                <a:latin typeface="+mn-lt"/>
                <a:ea typeface="ＭＳ Ｐゴシック" pitchFamily="18" charset="-128"/>
                <a:cs typeface="ＭＳ Ｐゴシック" pitchFamily="18" charset="-128"/>
              </a:rPr>
              <a:t>(Jim Carrey)</a:t>
            </a:r>
          </a:p>
          <a:p>
            <a:r>
              <a:rPr lang="zh-CN" altLang="en-US" sz="1200" kern="1200" dirty="0" smtClean="0">
                <a:solidFill>
                  <a:schemeClr val="tx1"/>
                </a:solidFill>
                <a:effectLst/>
                <a:latin typeface="+mn-lt"/>
                <a:ea typeface="ＭＳ Ｐゴシック" pitchFamily="18" charset="-128"/>
                <a:cs typeface="ＭＳ Ｐゴシック" pitchFamily="18" charset="-128"/>
              </a:rPr>
              <a:t>加拿大裔喜剧演员。凭代表作</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楚门的世界</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获第</a:t>
            </a:r>
            <a:r>
              <a:rPr lang="en-CA" sz="1200" kern="1200" dirty="0" smtClean="0">
                <a:solidFill>
                  <a:schemeClr val="tx1"/>
                </a:solidFill>
                <a:effectLst/>
                <a:latin typeface="+mn-lt"/>
                <a:ea typeface="ＭＳ Ｐゴシック" pitchFamily="18" charset="-128"/>
                <a:cs typeface="ＭＳ Ｐゴシック" pitchFamily="18" charset="-128"/>
              </a:rPr>
              <a:t>56</a:t>
            </a:r>
            <a:r>
              <a:rPr lang="zh-CN" altLang="en-US" sz="1200" kern="1200" dirty="0" smtClean="0">
                <a:solidFill>
                  <a:schemeClr val="tx1"/>
                </a:solidFill>
                <a:effectLst/>
                <a:latin typeface="+mn-lt"/>
                <a:ea typeface="ＭＳ Ｐゴシック" pitchFamily="18" charset="-128"/>
                <a:cs typeface="ＭＳ Ｐゴシック" pitchFamily="18" charset="-128"/>
              </a:rPr>
              <a:t>届金球奖最佳男主角奖，在</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变相怪杰</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圣诞怪杰</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中亦有出色演出。</a:t>
            </a:r>
            <a:endParaRPr lang="en-CA" sz="1200" kern="1200" dirty="0" smtClean="0">
              <a:solidFill>
                <a:schemeClr val="tx1"/>
              </a:solidFill>
              <a:effectLst/>
              <a:latin typeface="+mn-lt"/>
              <a:ea typeface="ＭＳ Ｐゴシック" pitchFamily="18" charset="-128"/>
              <a:cs typeface="ＭＳ Ｐゴシック" pitchFamily="18" charset="-128"/>
            </a:endParaRPr>
          </a:p>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4</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i="0" u="none" strike="noStrike"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hlinkClick r:id="rId3"/>
              </a:rPr>
              <a:t>胰岛素</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于</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1921</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年由加拿大人</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F.G.</a:t>
            </a:r>
            <a:r>
              <a:rPr lang="zh-CN" altLang="en-US" sz="1200" b="0" i="0" u="none" strike="noStrike"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hlinkClick r:id="rId4"/>
              </a:rPr>
              <a:t>班廷</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和</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C.H.</a:t>
            </a:r>
            <a:r>
              <a:rPr lang="zh-CN" altLang="en-US" sz="1200" b="0" i="0" u="none" strike="noStrike"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hlinkClick r:id="rId5"/>
              </a:rPr>
              <a:t>贝斯特</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首先发现。</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1</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显微镜下的胰岛 </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beta </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细胞</a:t>
            </a:r>
          </a:p>
          <a:p>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922</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年开始用于临床，使过去不治的</a:t>
            </a:r>
            <a:r>
              <a:rPr lang="zh-CN" altLang="en-US" sz="1200" b="0" i="0" u="none" strike="noStrike"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hlinkClick r:id="rId6"/>
              </a:rPr>
              <a:t>糖尿病</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患者得到挽救。</a:t>
            </a:r>
            <a:endPar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endParaRPr>
          </a:p>
          <a:p>
            <a:endPar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詹姆斯</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奈史密斯</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(James Naismith )</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博士</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(1861-1939),</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加拿大安大略省人</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后加入美国籍 。是篮球运动的发明者</a:t>
            </a:r>
            <a:r>
              <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a:t>
            </a:r>
            <a:r>
              <a:rPr lang="zh-CN" alt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被誉为“篮球之父”。</a:t>
            </a:r>
            <a:endParaRPr lang="en-US" altLang="zh-CN"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endParaRPr>
          </a:p>
          <a:p>
            <a:r>
              <a:rPr lang="en-CA"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1915</a:t>
            </a:r>
            <a:r>
              <a:rPr lang="zh-CN" altLang="en-US"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年，在第一次世界大战期间，德军在比利时的伊普尔首次使用了毒气作战以抵抗盟军部队，此后由加拿大医生</a:t>
            </a:r>
            <a:r>
              <a:rPr lang="en-CA"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Cluny Macpherson</a:t>
            </a:r>
            <a:r>
              <a:rPr lang="zh-CN" altLang="en-US"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发明的防毒面具保护了无数士兵的生命。被认为是一战期间使用的最重要的防护装置。</a:t>
            </a:r>
            <a:endParaRPr lang="en-CA"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endParaRPr>
          </a:p>
          <a:p>
            <a:endParaRPr lang="fr-CA" sz="1200" dirty="0" smtClean="0">
              <a:latin typeface="Times New Roman" panose="02020603050405020304" pitchFamily="18" charset="0"/>
              <a:ea typeface="ＭＳ Ｐゴシック" pitchFamily="34" charset="-128"/>
              <a:cs typeface="Times New Roman" panose="02020603050405020304" pitchFamily="18" charset="0"/>
            </a:endParaRPr>
          </a:p>
          <a:p>
            <a:r>
              <a:rPr lang="zh-CN" altLang="en-US"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　　* </a:t>
            </a:r>
            <a:r>
              <a:rPr lang="en-US" altLang="zh-CN"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Henry Taube   1983 </a:t>
            </a:r>
            <a:r>
              <a:rPr lang="zh-CN" altLang="en-US"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年化学奖 </a:t>
            </a:r>
          </a:p>
          <a:p>
            <a:r>
              <a:rPr lang="zh-CN" altLang="en-US"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　　* </a:t>
            </a:r>
            <a:r>
              <a:rPr lang="en-US" altLang="zh-CN"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Richard E. Taylor   1990 </a:t>
            </a:r>
            <a:r>
              <a:rPr lang="zh-CN" altLang="en-US"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年物理学奖 </a:t>
            </a:r>
          </a:p>
          <a:p>
            <a:r>
              <a:rPr lang="en-US" altLang="zh-CN" sz="1200" kern="1200" dirty="0" smtClean="0">
                <a:solidFill>
                  <a:schemeClr val="tx1"/>
                </a:solidFill>
                <a:effectLst/>
                <a:latin typeface="Times New Roman" panose="02020603050405020304" pitchFamily="18" charset="0"/>
                <a:ea typeface="ＭＳ Ｐゴシック" pitchFamily="18" charset="-128"/>
                <a:cs typeface="Times New Roman" panose="02020603050405020304" pitchFamily="18" charset="0"/>
              </a:rPr>
              <a:t>- See more at: http://www.bcbay.com/photo/newsViewer.php?id=168372#sthash.4iwIYkIs.dpuf</a:t>
            </a:r>
            <a:endParaRPr lang="fr-FR" altLang="zh-CN" sz="1200" dirty="0" smtClean="0">
              <a:latin typeface="Times New Roman" panose="02020603050405020304" pitchFamily="18" charset="0"/>
              <a:ea typeface="ＭＳ Ｐゴシック" pitchFamily="34" charset="-128"/>
              <a:cs typeface="Times New Roman" panose="02020603050405020304" pitchFamily="18" charset="0"/>
            </a:endParaRPr>
          </a:p>
          <a:p>
            <a:endParaRPr lang="fr-FR" altLang="zh-CN" sz="1200" dirty="0" smtClean="0">
              <a:latin typeface="Times New Roman" panose="02020603050405020304" pitchFamily="18" charset="0"/>
              <a:ea typeface="ＭＳ Ｐゴシック" pitchFamily="34" charset="-128"/>
              <a:cs typeface="Times New Roman" panose="02020603050405020304" pitchFamily="18" charset="0"/>
            </a:endParaRPr>
          </a:p>
          <a:p>
            <a:r>
              <a:rPr lang="zh-CN" altLang="en-US" sz="1200" b="1" dirty="0" smtClean="0">
                <a:effectLst/>
                <a:latin typeface="Times New Roman" panose="02020603050405020304" pitchFamily="18" charset="0"/>
                <a:cs typeface="Times New Roman" panose="02020603050405020304" pitchFamily="18" charset="0"/>
              </a:rPr>
              <a:t>加拿大臂</a:t>
            </a:r>
            <a:r>
              <a:rPr lang="zh-CN" altLang="en-US" sz="1200" dirty="0" smtClean="0">
                <a:effectLst/>
                <a:latin typeface="Times New Roman" panose="02020603050405020304" pitchFamily="18" charset="0"/>
                <a:cs typeface="Times New Roman" panose="02020603050405020304" pitchFamily="18" charset="0"/>
              </a:rPr>
              <a:t>（英语：</a:t>
            </a:r>
            <a:r>
              <a:rPr lang="en-CA" sz="1200" dirty="0" err="1" smtClean="0">
                <a:effectLst/>
                <a:latin typeface="Times New Roman" panose="02020603050405020304" pitchFamily="18" charset="0"/>
                <a:cs typeface="Times New Roman" panose="02020603050405020304" pitchFamily="18" charset="0"/>
              </a:rPr>
              <a:t>Canadarm</a:t>
            </a:r>
            <a:r>
              <a:rPr lang="zh-CN" altLang="en-US" sz="1200" dirty="0" smtClean="0">
                <a:effectLst/>
                <a:latin typeface="Times New Roman" panose="02020603050405020304" pitchFamily="18" charset="0"/>
                <a:cs typeface="Times New Roman" panose="02020603050405020304" pitchFamily="18" charset="0"/>
              </a:rPr>
              <a:t>）的正式名称是</a:t>
            </a:r>
            <a:r>
              <a:rPr lang="zh-CN" altLang="en-US" sz="1200" b="1" dirty="0" smtClean="0">
                <a:effectLst/>
                <a:latin typeface="Times New Roman" panose="02020603050405020304" pitchFamily="18" charset="0"/>
                <a:cs typeface="Times New Roman" panose="02020603050405020304" pitchFamily="18" charset="0"/>
              </a:rPr>
              <a:t>航天飞机遥控机械手系统</a:t>
            </a:r>
            <a:r>
              <a:rPr lang="zh-CN" altLang="en-US" sz="1200" dirty="0" smtClean="0">
                <a:effectLst/>
                <a:latin typeface="Times New Roman" panose="02020603050405020304" pitchFamily="18" charset="0"/>
                <a:cs typeface="Times New Roman" panose="02020603050405020304" pitchFamily="18" charset="0"/>
              </a:rPr>
              <a:t>（英语：</a:t>
            </a:r>
            <a:r>
              <a:rPr lang="en-CA" sz="1200" dirty="0" smtClean="0">
                <a:effectLst/>
                <a:latin typeface="Times New Roman" panose="02020603050405020304" pitchFamily="18" charset="0"/>
                <a:cs typeface="Times New Roman" panose="02020603050405020304" pitchFamily="18" charset="0"/>
              </a:rPr>
              <a:t>Shuttle Remote Manipulator System</a:t>
            </a:r>
            <a:r>
              <a:rPr lang="zh-CN" altLang="en-US" sz="1200" dirty="0" smtClean="0">
                <a:effectLst/>
                <a:latin typeface="Times New Roman" panose="02020603050405020304" pitchFamily="18" charset="0"/>
                <a:cs typeface="Times New Roman" panose="02020603050405020304" pitchFamily="18" charset="0"/>
              </a:rPr>
              <a:t>），是安装在</a:t>
            </a:r>
            <a:r>
              <a:rPr lang="zh-CN" altLang="en-US" sz="1200" dirty="0" smtClean="0">
                <a:effectLst/>
                <a:latin typeface="Times New Roman" panose="02020603050405020304" pitchFamily="18" charset="0"/>
                <a:cs typeface="Times New Roman" panose="02020603050405020304" pitchFamily="18" charset="0"/>
                <a:hlinkClick r:id="rId7" tooltip="航天飞机"/>
              </a:rPr>
              <a:t>航天飞机</a:t>
            </a:r>
            <a:r>
              <a:rPr lang="zh-CN" altLang="en-US" sz="1200" dirty="0" smtClean="0">
                <a:effectLst/>
                <a:latin typeface="Times New Roman" panose="02020603050405020304" pitchFamily="18" charset="0"/>
                <a:cs typeface="Times New Roman" panose="02020603050405020304" pitchFamily="18" charset="0"/>
                <a:hlinkClick r:id="rId8" tooltip="航天飞机轨道器"/>
              </a:rPr>
              <a:t>轨道器</a:t>
            </a:r>
            <a:r>
              <a:rPr lang="zh-CN" altLang="en-US" sz="1200" dirty="0" smtClean="0">
                <a:effectLst/>
                <a:latin typeface="Times New Roman" panose="02020603050405020304" pitchFamily="18" charset="0"/>
                <a:cs typeface="Times New Roman" panose="02020603050405020304" pitchFamily="18" charset="0"/>
              </a:rPr>
              <a:t>上的一系列</a:t>
            </a:r>
            <a:r>
              <a:rPr lang="zh-CN" altLang="en-US" sz="1200" dirty="0" smtClean="0">
                <a:effectLst/>
                <a:latin typeface="Times New Roman" panose="02020603050405020304" pitchFamily="18" charset="0"/>
                <a:cs typeface="Times New Roman" panose="02020603050405020304" pitchFamily="18" charset="0"/>
                <a:hlinkClick r:id="rId9" tooltip="机械手臂"/>
              </a:rPr>
              <a:t>机械手臂</a:t>
            </a:r>
            <a:r>
              <a:rPr lang="zh-CN" altLang="en-US" sz="1200" dirty="0" smtClean="0">
                <a:effectLst/>
                <a:latin typeface="Times New Roman" panose="02020603050405020304" pitchFamily="18" charset="0"/>
                <a:cs typeface="Times New Roman" panose="02020603050405020304" pitchFamily="18" charset="0"/>
              </a:rPr>
              <a:t>，用于部署、移动和捕获</a:t>
            </a:r>
            <a:r>
              <a:rPr lang="zh-CN" altLang="en-US" sz="1200" kern="1200" dirty="0" smtClean="0">
                <a:solidFill>
                  <a:schemeClr val="tx1"/>
                </a:solidFill>
                <a:effectLst/>
                <a:latin typeface="Times New Roman" panose="02020603050405020304" pitchFamily="18" charset="0"/>
                <a:ea typeface="+mn-ea"/>
                <a:cs typeface="Times New Roman" panose="02020603050405020304" pitchFamily="18" charset="0"/>
                <a:hlinkClick r:id="rId10"/>
              </a:rPr>
              <a:t>运载物</a:t>
            </a:r>
            <a:r>
              <a:rPr lang="zh-CN" altLang="en-US" sz="1200" dirty="0" smtClean="0">
                <a:effectLst/>
                <a:latin typeface="Times New Roman" panose="02020603050405020304" pitchFamily="18" charset="0"/>
                <a:cs typeface="Times New Roman" panose="02020603050405020304" pitchFamily="18" charset="0"/>
              </a:rPr>
              <a:t>（英语：</a:t>
            </a:r>
            <a:r>
              <a:rPr lang="en-CA" sz="1200" dirty="0" smtClean="0">
                <a:effectLst/>
                <a:latin typeface="Times New Roman" panose="02020603050405020304" pitchFamily="18" charset="0"/>
                <a:cs typeface="Times New Roman" panose="02020603050405020304" pitchFamily="18" charset="0"/>
                <a:hlinkClick r:id="rId11" tooltip="en:Payload"/>
              </a:rPr>
              <a:t>Payload</a:t>
            </a:r>
            <a:r>
              <a:rPr lang="zh-CN" altLang="en-US" sz="1200" dirty="0" smtClean="0">
                <a:effectLst/>
                <a:latin typeface="Times New Roman" panose="02020603050405020304" pitchFamily="18" charset="0"/>
                <a:cs typeface="Times New Roman" panose="02020603050405020304" pitchFamily="18" charset="0"/>
              </a:rPr>
              <a:t>）。在</a:t>
            </a:r>
            <a:r>
              <a:rPr lang="zh-CN" altLang="en-US" sz="1200" dirty="0" smtClean="0">
                <a:effectLst/>
                <a:latin typeface="Times New Roman" panose="02020603050405020304" pitchFamily="18" charset="0"/>
                <a:cs typeface="Times New Roman" panose="02020603050405020304" pitchFamily="18" charset="0"/>
                <a:hlinkClick r:id="rId12" tooltip="哥伦比亚号航天飞机灾难"/>
              </a:rPr>
              <a:t>哥伦比亚号航天飞机灾难</a:t>
            </a:r>
            <a:r>
              <a:rPr lang="zh-CN" altLang="en-US" sz="1200" dirty="0" smtClean="0">
                <a:effectLst/>
                <a:latin typeface="Times New Roman" panose="02020603050405020304" pitchFamily="18" charset="0"/>
                <a:cs typeface="Times New Roman" panose="02020603050405020304" pitchFamily="18" charset="0"/>
              </a:rPr>
              <a:t>之后，加拿大臂与</a:t>
            </a:r>
            <a:r>
              <a:rPr lang="zh-CN" altLang="en-US" sz="1200" kern="1200" dirty="0" smtClean="0">
                <a:solidFill>
                  <a:schemeClr val="tx1"/>
                </a:solidFill>
                <a:effectLst/>
                <a:latin typeface="Times New Roman" panose="02020603050405020304" pitchFamily="18" charset="0"/>
                <a:ea typeface="+mn-ea"/>
                <a:cs typeface="Times New Roman" panose="02020603050405020304" pitchFamily="18" charset="0"/>
                <a:hlinkClick r:id="rId13"/>
              </a:rPr>
              <a:t>轨道器臂传感器系统</a:t>
            </a:r>
            <a:r>
              <a:rPr lang="zh-CN" altLang="en-US" sz="1200" dirty="0" smtClean="0">
                <a:effectLst/>
                <a:latin typeface="Times New Roman" panose="02020603050405020304" pitchFamily="18" charset="0"/>
                <a:cs typeface="Times New Roman" panose="02020603050405020304" pitchFamily="18" charset="0"/>
              </a:rPr>
              <a:t>（英语：</a:t>
            </a:r>
            <a:r>
              <a:rPr lang="en-CA" sz="1200" dirty="0" smtClean="0">
                <a:effectLst/>
                <a:latin typeface="Times New Roman" panose="02020603050405020304" pitchFamily="18" charset="0"/>
                <a:cs typeface="Times New Roman" panose="02020603050405020304" pitchFamily="18" charset="0"/>
                <a:hlinkClick r:id="rId14" tooltip="en:Orbiter Boom Sensor System"/>
              </a:rPr>
              <a:t>Orbiter Boom Sensor System</a:t>
            </a:r>
            <a:r>
              <a:rPr lang="zh-CN" altLang="en-US" sz="1200" dirty="0" smtClean="0">
                <a:effectLst/>
                <a:latin typeface="Times New Roman" panose="02020603050405020304" pitchFamily="18" charset="0"/>
                <a:cs typeface="Times New Roman" panose="02020603050405020304" pitchFamily="18" charset="0"/>
              </a:rPr>
              <a:t>）（</a:t>
            </a:r>
            <a:r>
              <a:rPr lang="en-US" altLang="zh-CN" sz="1200" dirty="0" smtClean="0">
                <a:effectLst/>
                <a:latin typeface="Times New Roman" panose="02020603050405020304" pitchFamily="18" charset="0"/>
                <a:cs typeface="Times New Roman" panose="02020603050405020304" pitchFamily="18" charset="0"/>
              </a:rPr>
              <a:t>OBSS</a:t>
            </a:r>
            <a:r>
              <a:rPr lang="zh-CN" altLang="en-US" sz="1200" dirty="0" smtClean="0">
                <a:effectLst/>
                <a:latin typeface="Times New Roman" panose="02020603050405020304" pitchFamily="18" charset="0"/>
                <a:cs typeface="Times New Roman" panose="02020603050405020304" pitchFamily="18" charset="0"/>
              </a:rPr>
              <a:t>）配合使用，用来检查</a:t>
            </a:r>
            <a:r>
              <a:rPr lang="zh-CN" altLang="en-US" sz="1200" dirty="0" smtClean="0">
                <a:effectLst/>
                <a:latin typeface="Times New Roman" panose="02020603050405020304" pitchFamily="18" charset="0"/>
                <a:cs typeface="Times New Roman" panose="02020603050405020304" pitchFamily="18" charset="0"/>
                <a:hlinkClick r:id="rId15" tooltip="航天飞机隔热系统"/>
              </a:rPr>
              <a:t>航天飞机隔热系统</a:t>
            </a:r>
            <a:r>
              <a:rPr lang="zh-CN" altLang="en-US" sz="1200" dirty="0" smtClean="0">
                <a:effectLst/>
                <a:latin typeface="Times New Roman" panose="02020603050405020304" pitchFamily="18" charset="0"/>
                <a:cs typeface="Times New Roman" panose="02020603050405020304" pitchFamily="18" charset="0"/>
              </a:rPr>
              <a:t>的损伤。</a:t>
            </a:r>
            <a:endParaRPr lang="fr-CA" altLang="zh-CN" sz="1200" b="1" dirty="0" smtClean="0">
              <a:latin typeface="Times New Roman" panose="02020603050405020304" pitchFamily="18" charset="0"/>
              <a:ea typeface="ＭＳ Ｐゴシック" pitchFamily="34" charset="-128"/>
              <a:cs typeface="Times New Roman" panose="02020603050405020304" pitchFamily="18" charset="0"/>
            </a:endParaRPr>
          </a:p>
          <a:p>
            <a:endParaRPr lang="fr-FR" altLang="zh-CN" dirty="0" smtClean="0">
              <a:ea typeface="ＭＳ Ｐゴシック" pitchFamily="34" charset="-128"/>
            </a:endParaRPr>
          </a:p>
          <a:p>
            <a:endParaRPr lang="fr-CA" altLang="zh-CN" b="1"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5</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ltLang="zh-CN" dirty="0" smtClean="0">
              <a:ea typeface="ＭＳ Ｐゴシック" pitchFamily="34" charset="-128"/>
            </a:endParaRPr>
          </a:p>
          <a:p>
            <a:endParaRPr lang="fr-CA" dirty="0" smtClean="0">
              <a:ea typeface="ＭＳ Ｐゴシック" pitchFamily="34" charset="-128"/>
            </a:endParaRPr>
          </a:p>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6</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疯狂动物城</a:t>
            </a:r>
            <a:r>
              <a:rPr lang="en-US" altLang="zh-CN" sz="1200" kern="1200" dirty="0" smtClean="0">
                <a:solidFill>
                  <a:schemeClr val="tx1"/>
                </a:solidFill>
                <a:effectLst/>
                <a:latin typeface="+mn-lt"/>
                <a:ea typeface="ＭＳ Ｐゴシック" pitchFamily="18" charset="-128"/>
                <a:cs typeface="ＭＳ Ｐゴシック" pitchFamily="18" charset="-128"/>
              </a:rPr>
              <a:t>》</a:t>
            </a:r>
            <a:r>
              <a:rPr lang="en-CA" sz="1200" kern="1200" dirty="0" smtClean="0">
                <a:solidFill>
                  <a:schemeClr val="tx1"/>
                </a:solidFill>
                <a:effectLst/>
                <a:latin typeface="+mn-lt"/>
                <a:ea typeface="ＭＳ Ｐゴシック" pitchFamily="18" charset="-128"/>
                <a:cs typeface="ＭＳ Ｐゴシック" pitchFamily="18" charset="-128"/>
              </a:rPr>
              <a:t>70</a:t>
            </a:r>
            <a:r>
              <a:rPr lang="zh-CN" altLang="en-US" sz="1200" kern="1200" dirty="0" smtClean="0">
                <a:solidFill>
                  <a:schemeClr val="tx1"/>
                </a:solidFill>
                <a:effectLst/>
                <a:latin typeface="+mn-lt"/>
                <a:ea typeface="ＭＳ Ｐゴシック" pitchFamily="18" charset="-128"/>
                <a:cs typeface="ＭＳ Ｐゴシック" pitchFamily="18" charset="-128"/>
              </a:rPr>
              <a:t>多人的制作团队里有</a:t>
            </a:r>
            <a:r>
              <a:rPr lang="en-CA" sz="1200" kern="1200" dirty="0" smtClean="0">
                <a:solidFill>
                  <a:schemeClr val="tx1"/>
                </a:solidFill>
                <a:effectLst/>
                <a:latin typeface="+mn-lt"/>
                <a:ea typeface="ＭＳ Ｐゴシック" pitchFamily="18" charset="-128"/>
                <a:cs typeface="ＭＳ Ｐゴシック" pitchFamily="18" charset="-128"/>
              </a:rPr>
              <a:t>10</a:t>
            </a:r>
            <a:r>
              <a:rPr lang="zh-CN" altLang="en-US" sz="1200" kern="1200" dirty="0" smtClean="0">
                <a:solidFill>
                  <a:schemeClr val="tx1"/>
                </a:solidFill>
                <a:effectLst/>
                <a:latin typeface="+mn-lt"/>
                <a:ea typeface="ＭＳ Ｐゴシック" pitchFamily="18" charset="-128"/>
                <a:cs typeface="ＭＳ Ｐゴシック" pitchFamily="18" charset="-128"/>
              </a:rPr>
              <a:t>人来自加拿大。其中包括狐狸尼克和兔子朱迪的主创大卫</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斯托多尼和担任该片动画技术总监的米切尔</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康瑟尔。他们两人都毕业于有着</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动画界哈佛</a:t>
            </a:r>
            <a:r>
              <a:rPr lang="en-CA" sz="1200" kern="1200" dirty="0" smtClean="0">
                <a:solidFill>
                  <a:schemeClr val="tx1"/>
                </a:solidFill>
                <a:effectLst/>
                <a:latin typeface="+mn-lt"/>
                <a:ea typeface="ＭＳ Ｐゴシック" pitchFamily="18" charset="-128"/>
                <a:cs typeface="ＭＳ Ｐゴシック" pitchFamily="18" charset="-128"/>
              </a:rPr>
              <a:t>”</a:t>
            </a:r>
            <a:r>
              <a:rPr lang="zh-CN" altLang="en-US" sz="1200" kern="1200" dirty="0" smtClean="0">
                <a:solidFill>
                  <a:schemeClr val="tx1"/>
                </a:solidFill>
                <a:effectLst/>
                <a:latin typeface="+mn-lt"/>
                <a:ea typeface="ＭＳ Ｐゴシック" pitchFamily="18" charset="-128"/>
                <a:cs typeface="ＭＳ Ｐゴシック" pitchFamily="18" charset="-128"/>
              </a:rPr>
              <a:t>之称的位于安省奥克维尔的雪尔顿学院（</a:t>
            </a:r>
            <a:r>
              <a:rPr lang="en-CA" sz="1200" kern="1200" dirty="0" smtClean="0">
                <a:solidFill>
                  <a:schemeClr val="tx1"/>
                </a:solidFill>
                <a:effectLst/>
                <a:latin typeface="+mn-lt"/>
                <a:ea typeface="ＭＳ Ｐゴシック" pitchFamily="18" charset="-128"/>
                <a:cs typeface="ＭＳ Ｐゴシック" pitchFamily="18" charset="-128"/>
              </a:rPr>
              <a:t>Sheridan College</a:t>
            </a:r>
            <a:r>
              <a:rPr lang="zh-CN" altLang="en-US" sz="1200" kern="1200" dirty="0" smtClean="0">
                <a:solidFill>
                  <a:schemeClr val="tx1"/>
                </a:solidFill>
                <a:effectLst/>
                <a:latin typeface="+mn-lt"/>
                <a:ea typeface="ＭＳ Ｐゴシック" pitchFamily="18" charset="-128"/>
                <a:cs typeface="ＭＳ Ｐゴシック" pitchFamily="18" charset="-128"/>
              </a:rPr>
              <a:t>，</a:t>
            </a:r>
            <a:r>
              <a:rPr lang="en-CA" sz="1200" kern="1200" dirty="0" smtClean="0">
                <a:solidFill>
                  <a:schemeClr val="tx1"/>
                </a:solidFill>
                <a:effectLst/>
                <a:latin typeface="+mn-lt"/>
                <a:ea typeface="ＭＳ Ｐゴシック" pitchFamily="18" charset="-128"/>
                <a:cs typeface="ＭＳ Ｐゴシック" pitchFamily="18" charset="-128"/>
              </a:rPr>
              <a:t>Oakville</a:t>
            </a:r>
            <a:r>
              <a:rPr lang="zh-CN" altLang="en-US" sz="1200" kern="1200" dirty="0" smtClean="0">
                <a:solidFill>
                  <a:schemeClr val="tx1"/>
                </a:solidFill>
                <a:effectLst/>
                <a:latin typeface="+mn-lt"/>
                <a:ea typeface="ＭＳ Ｐゴシック" pitchFamily="18" charset="-128"/>
                <a:cs typeface="ＭＳ Ｐゴシック" pitchFamily="18" charset="-128"/>
              </a:rPr>
              <a:t>）。还包括</a:t>
            </a:r>
            <a:r>
              <a:rPr lang="en-US" altLang="zh-CN" sz="1200" kern="1200" dirty="0" smtClean="0">
                <a:solidFill>
                  <a:schemeClr val="tx1"/>
                </a:solidFill>
                <a:effectLst/>
                <a:latin typeface="+mn-lt"/>
                <a:ea typeface="ＭＳ Ｐゴシック" pitchFamily="18" charset="-128"/>
                <a:cs typeface="ＭＳ Ｐゴシック" pitchFamily="18" charset="-128"/>
              </a:rPr>
              <a:t>VFS3D</a:t>
            </a:r>
            <a:r>
              <a:rPr lang="zh-CN" altLang="en-US" sz="1200" kern="1200" dirty="0" smtClean="0">
                <a:solidFill>
                  <a:schemeClr val="tx1"/>
                </a:solidFill>
                <a:effectLst/>
                <a:latin typeface="+mn-lt"/>
                <a:ea typeface="ＭＳ Ｐゴシック" pitchFamily="18" charset="-128"/>
                <a:cs typeface="ＭＳ Ｐゴシック" pitchFamily="18" charset="-128"/>
              </a:rPr>
              <a:t>动画与视觉特效专业和传统动画等专业的校友</a:t>
            </a:r>
            <a:endParaRPr lang="en-CA" sz="1200" kern="1200" dirty="0" smtClean="0">
              <a:solidFill>
                <a:schemeClr val="tx1"/>
              </a:solidFill>
              <a:effectLst/>
              <a:latin typeface="+mn-lt"/>
              <a:ea typeface="ＭＳ Ｐゴシック" pitchFamily="18" charset="-128"/>
              <a:cs typeface="ＭＳ Ｐゴシック" pitchFamily="18" charset="-128"/>
            </a:endParaRPr>
          </a:p>
          <a:p>
            <a:endParaRPr lang="en-US" altLang="zh-CN" sz="1200" dirty="0" smtClean="0">
              <a:ea typeface="ＭＳ Ｐゴシック" pitchFamily="34" charset="-128"/>
            </a:endParaRPr>
          </a:p>
          <a:p>
            <a:r>
              <a:rPr lang="zh-CN" altLang="en-US" sz="1200" dirty="0" smtClean="0">
                <a:ea typeface="ＭＳ Ｐゴシック" pitchFamily="34" charset="-128"/>
              </a:rPr>
              <a:t>蝙蝠侠对超人</a:t>
            </a:r>
            <a:endParaRPr lang="en-US" altLang="zh-CN" sz="1200" dirty="0" smtClean="0">
              <a:ea typeface="ＭＳ Ｐゴシック" pitchFamily="34" charset="-128"/>
            </a:endParaRPr>
          </a:p>
          <a:p>
            <a:endParaRPr lang="en-US" altLang="zh-CN" sz="1200" dirty="0" smtClean="0">
              <a:ea typeface="ＭＳ Ｐゴシック" pitchFamily="34" charset="-128"/>
            </a:endParaRPr>
          </a:p>
          <a:p>
            <a:r>
              <a:rPr lang="en-US" altLang="zh-CN" sz="1200" dirty="0" smtClean="0">
                <a:ea typeface="ＭＳ Ｐゴシック" pitchFamily="34" charset="-128"/>
              </a:rPr>
              <a:t>Oscar best animation winner Big Hero</a:t>
            </a:r>
            <a:r>
              <a:rPr lang="zh-CN" altLang="en-US" sz="1200" dirty="0" smtClean="0">
                <a:ea typeface="ＭＳ Ｐゴシック" pitchFamily="34" charset="-128"/>
              </a:rPr>
              <a:t>（超能陆战队）</a:t>
            </a:r>
            <a:r>
              <a:rPr lang="en-US" altLang="zh-CN" sz="1200" dirty="0" smtClean="0">
                <a:ea typeface="ＭＳ Ｐゴシック" pitchFamily="34" charset="-128"/>
              </a:rPr>
              <a:t>, is directed by an American who has bachelor degree at University of Waterloo and also studied Animation and Special Effects at Sheridan College in Toronto.</a:t>
            </a:r>
          </a:p>
          <a:p>
            <a:endParaRPr lang="en-US" altLang="zh-CN" sz="1200" dirty="0" smtClean="0">
              <a:ea typeface="ＭＳ Ｐゴシック" pitchFamily="34" charset="-128"/>
            </a:endParaRPr>
          </a:p>
          <a:p>
            <a:endParaRPr lang="en-US" altLang="zh-CN" sz="1200" dirty="0" smtClean="0">
              <a:ea typeface="ＭＳ Ｐゴシック" pitchFamily="34" charset="-128"/>
            </a:endParaRPr>
          </a:p>
          <a:p>
            <a:r>
              <a:rPr lang="en-US" altLang="zh-CN" sz="1200" dirty="0" smtClean="0">
                <a:ea typeface="ＭＳ Ｐゴシック" pitchFamily="34" charset="-128"/>
              </a:rPr>
              <a:t>Two other nominated animations: Dragon @ and the Box Trolls </a:t>
            </a:r>
            <a:r>
              <a:rPr lang="zh-CN" altLang="en-US" sz="1200" dirty="0" smtClean="0">
                <a:ea typeface="ＭＳ Ｐゴシック" pitchFamily="34" charset="-128"/>
              </a:rPr>
              <a:t> （盒子怪）</a:t>
            </a:r>
            <a:r>
              <a:rPr lang="en-US" altLang="zh-CN" sz="1200" dirty="0" smtClean="0">
                <a:ea typeface="ＭＳ Ｐゴシック" pitchFamily="34" charset="-128"/>
              </a:rPr>
              <a:t>are all directed by Canadians.</a:t>
            </a:r>
          </a:p>
          <a:p>
            <a:endParaRPr lang="en-US" altLang="zh-CN" sz="1200" dirty="0" smtClean="0">
              <a:ea typeface="ＭＳ Ｐゴシック" pitchFamily="34" charset="-128"/>
            </a:endParaRPr>
          </a:p>
          <a:p>
            <a:endParaRPr lang="en-US" altLang="zh-CN" sz="1200" dirty="0" smtClean="0">
              <a:ea typeface="ＭＳ Ｐゴシック" pitchFamily="34" charset="-128"/>
            </a:endParaRPr>
          </a:p>
          <a:p>
            <a:r>
              <a:rPr lang="zh-CN" altLang="en-US" sz="1200" dirty="0" smtClean="0">
                <a:ea typeface="ＭＳ Ｐゴシック" pitchFamily="34" charset="-128"/>
              </a:rPr>
              <a:t>荒野猎人获得奥斯卡最佳导演最佳男主角等</a:t>
            </a:r>
            <a:r>
              <a:rPr lang="en-US" altLang="zh-CN" sz="1200" dirty="0" smtClean="0">
                <a:ea typeface="ＭＳ Ｐゴシック" pitchFamily="34" charset="-128"/>
              </a:rPr>
              <a:t>12</a:t>
            </a:r>
            <a:r>
              <a:rPr lang="zh-CN" altLang="en-US" sz="1200" dirty="0" smtClean="0">
                <a:ea typeface="ＭＳ Ｐゴシック" pitchFamily="34" charset="-128"/>
              </a:rPr>
              <a:t>项提名。</a:t>
            </a:r>
            <a:r>
              <a:rPr lang="en-US" altLang="zh-CN" sz="1200" dirty="0" smtClean="0">
                <a:ea typeface="ＭＳ Ｐゴシック" pitchFamily="34" charset="-128"/>
              </a:rPr>
              <a:t>VFS</a:t>
            </a:r>
            <a:r>
              <a:rPr lang="zh-CN" altLang="en-US" sz="1200" dirty="0" smtClean="0">
                <a:ea typeface="ＭＳ Ｐゴシック" pitchFamily="34" charset="-128"/>
              </a:rPr>
              <a:t>毕业的</a:t>
            </a:r>
            <a:r>
              <a:rPr lang="en-US" altLang="zh-CN" sz="1200" dirty="0" smtClean="0">
                <a:ea typeface="ＭＳ Ｐゴシック" pitchFamily="34" charset="-128"/>
              </a:rPr>
              <a:t>Grace Dove</a:t>
            </a:r>
            <a:r>
              <a:rPr lang="zh-CN" altLang="en-US" sz="1200" baseline="0" dirty="0" smtClean="0">
                <a:ea typeface="ＭＳ Ｐゴシック" pitchFamily="34" charset="-128"/>
              </a:rPr>
              <a:t>。电影制作团队中还有</a:t>
            </a:r>
            <a:r>
              <a:rPr lang="en-US" altLang="zh-CN" sz="1200" baseline="0" dirty="0" smtClean="0">
                <a:ea typeface="ＭＳ Ｐゴシック" pitchFamily="34" charset="-128"/>
              </a:rPr>
              <a:t>10</a:t>
            </a:r>
            <a:r>
              <a:rPr lang="zh-CN" altLang="en-US" sz="1200" baseline="0" dirty="0" smtClean="0">
                <a:ea typeface="ＭＳ Ｐゴシック" pitchFamily="34" charset="-128"/>
              </a:rPr>
              <a:t>多位</a:t>
            </a:r>
            <a:r>
              <a:rPr lang="en-US" altLang="zh-CN" sz="1200" baseline="0" dirty="0" smtClean="0">
                <a:ea typeface="ＭＳ Ｐゴシック" pitchFamily="34" charset="-128"/>
              </a:rPr>
              <a:t>VFS</a:t>
            </a:r>
            <a:r>
              <a:rPr lang="zh-CN" altLang="en-US" sz="1200" baseline="0" dirty="0" smtClean="0">
                <a:ea typeface="ＭＳ Ｐゴシック" pitchFamily="34" charset="-128"/>
              </a:rPr>
              <a:t>校友，包括视觉效果，特效化妆场景等等。</a:t>
            </a:r>
            <a:endParaRPr lang="en-US" altLang="zh-CN" sz="1200" dirty="0" smtClean="0">
              <a:ea typeface="ＭＳ Ｐゴシック" pitchFamily="34" charset="-128"/>
            </a:endParaRPr>
          </a:p>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7</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zh-CN" sz="1100" b="0" dirty="0" smtClean="0">
              <a:latin typeface="Arial"/>
              <a:cs typeface="Arial"/>
            </a:endParaRPr>
          </a:p>
          <a:p>
            <a:pPr>
              <a:defRPr/>
            </a:pPr>
            <a:r>
              <a:rPr lang="zh-CN" altLang="en-US" sz="1100" b="0" dirty="0" smtClean="0">
                <a:latin typeface="Arial"/>
                <a:cs typeface="Arial"/>
              </a:rPr>
              <a:t>安全</a:t>
            </a:r>
            <a:r>
              <a:rPr lang="zh-CN" altLang="en-US" sz="1100" b="0" baseline="0" dirty="0" smtClean="0">
                <a:latin typeface="Arial"/>
                <a:cs typeface="Arial"/>
              </a:rPr>
              <a:t> （国家政体稳定，刑事犯罪率很低，国民素质高不高，是否包容，没有种族歧视，试想，如果每天看新闻时，是不是传来暴力案件，校园枪击案，那作为父母，您的心情是什么样子）</a:t>
            </a:r>
            <a:endParaRPr lang="en-US" altLang="zh-CN" sz="1100" b="0" dirty="0" smtClean="0">
              <a:latin typeface="Arial"/>
              <a:cs typeface="Arial"/>
            </a:endParaRPr>
          </a:p>
          <a:p>
            <a:pPr>
              <a:defRPr/>
            </a:pPr>
            <a:endParaRPr lang="en-US" sz="1100" b="0" dirty="0" smtClean="0">
              <a:latin typeface="Arial"/>
              <a:cs typeface="Arial"/>
            </a:endParaRPr>
          </a:p>
          <a:p>
            <a:pPr>
              <a:defRPr/>
            </a:pPr>
            <a:r>
              <a:rPr lang="zh-CN" altLang="en-US" sz="1100" b="0" dirty="0" smtClean="0">
                <a:latin typeface="Arial"/>
                <a:cs typeface="Arial"/>
              </a:rPr>
              <a:t>学历 （回国后雇主认可）</a:t>
            </a:r>
            <a:endParaRPr lang="en-US" altLang="zh-CN" sz="1100" b="0" dirty="0" smtClean="0">
              <a:latin typeface="Arial"/>
              <a:cs typeface="Arial"/>
            </a:endParaRPr>
          </a:p>
          <a:p>
            <a:pPr>
              <a:defRPr/>
            </a:pPr>
            <a:endParaRPr lang="en-US" sz="1100" b="0" dirty="0" smtClean="0">
              <a:latin typeface="Arial"/>
              <a:cs typeface="Arial"/>
            </a:endParaRPr>
          </a:p>
          <a:p>
            <a:pPr>
              <a:defRPr/>
            </a:pPr>
            <a:r>
              <a:rPr lang="zh-CN" altLang="en-US" sz="1100" b="0" dirty="0" smtClean="0">
                <a:latin typeface="Arial"/>
                <a:cs typeface="Arial"/>
              </a:rPr>
              <a:t>学费生活费</a:t>
            </a:r>
            <a:endParaRPr lang="en-CA" altLang="zh-CN" sz="1100" b="0" dirty="0" smtClean="0">
              <a:latin typeface="Arial"/>
              <a:cs typeface="Arial"/>
            </a:endParaRPr>
          </a:p>
          <a:p>
            <a:pPr>
              <a:defRPr/>
            </a:pPr>
            <a:endParaRPr lang="en-US" altLang="zh-CN" sz="1100" b="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b="0" dirty="0" smtClean="0">
                <a:solidFill>
                  <a:srgbClr val="FFFFFF"/>
                </a:solidFill>
              </a:rPr>
              <a:t>升学途径多样性，不同专业间、院校间、省和其他国家之间的学分是否互认转换方案。</a:t>
            </a:r>
            <a:endParaRPr lang="en-US" altLang="zh-CN" sz="1100" b="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b="0" dirty="0" smtClean="0">
                <a:solidFill>
                  <a:srgbClr val="FFFFFF"/>
                </a:solidFill>
              </a:rPr>
              <a:t>有没有给国际留学生提供让他走出校门后，成长成功的可能。</a:t>
            </a:r>
            <a:endParaRPr lang="en-US" b="0" dirty="0">
              <a:latin typeface="Arial"/>
              <a:cs typeface="Aria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8</a:t>
            </a:fld>
            <a:endParaRPr lang="en-US"/>
          </a:p>
        </p:txBody>
      </p:sp>
    </p:spTree>
    <p:extLst>
      <p:ext uri="{BB962C8B-B14F-4D97-AF65-F5344CB8AC3E}">
        <p14:creationId xmlns:p14="http://schemas.microsoft.com/office/powerpoint/2010/main" val="297571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ts val="2200"/>
              </a:lnSpc>
              <a:spcBef>
                <a:spcPct val="0"/>
              </a:spcBef>
              <a:spcAft>
                <a:spcPts val="1200"/>
              </a:spcAft>
            </a:pPr>
            <a:r>
              <a:rPr lang="zh-CN" altLang="en-US" sz="1200" b="1" dirty="0" smtClean="0">
                <a:solidFill>
                  <a:srgbClr val="ED1C24"/>
                </a:solidFill>
                <a:latin typeface="Arial" charset="0"/>
                <a:ea typeface="宋体" pitchFamily="2" charset="-122"/>
              </a:rPr>
              <a:t>领土面积世界第</a:t>
            </a:r>
            <a:r>
              <a:rPr lang="en-US" altLang="zh-CN" sz="1200" b="1" dirty="0" smtClean="0">
                <a:solidFill>
                  <a:srgbClr val="ED1C24"/>
                </a:solidFill>
                <a:latin typeface="Arial" charset="0"/>
                <a:ea typeface="宋体" pitchFamily="2" charset="-122"/>
              </a:rPr>
              <a:t>2</a:t>
            </a:r>
            <a:r>
              <a:rPr lang="zh-CN" altLang="en-US" sz="1200" b="1" dirty="0" smtClean="0">
                <a:solidFill>
                  <a:srgbClr val="ED1C24"/>
                </a:solidFill>
                <a:latin typeface="Arial" charset="0"/>
                <a:ea typeface="宋体" pitchFamily="2" charset="-122"/>
              </a:rPr>
              <a:t>大。</a:t>
            </a:r>
            <a:r>
              <a:rPr lang="en-US" altLang="zh-CN" sz="1200" b="1" dirty="0" smtClean="0">
                <a:solidFill>
                  <a:srgbClr val="ED1C24"/>
                </a:solidFill>
                <a:latin typeface="Arial" charset="0"/>
                <a:ea typeface="宋体" pitchFamily="2" charset="-122"/>
              </a:rPr>
              <a:t>998</a:t>
            </a:r>
            <a:r>
              <a:rPr lang="zh-CN" altLang="en-US" sz="1200" b="1" dirty="0" smtClean="0">
                <a:solidFill>
                  <a:srgbClr val="ED1C24"/>
                </a:solidFill>
                <a:latin typeface="Arial" charset="0"/>
                <a:ea typeface="宋体" pitchFamily="2" charset="-122"/>
              </a:rPr>
              <a:t>万平方公里。（俄罗斯：</a:t>
            </a:r>
            <a:r>
              <a:rPr lang="en-US" altLang="zh-CN" sz="1200" b="1" dirty="0" smtClean="0">
                <a:solidFill>
                  <a:srgbClr val="ED1C24"/>
                </a:solidFill>
                <a:latin typeface="Arial" charset="0"/>
                <a:ea typeface="宋体" pitchFamily="2" charset="-122"/>
              </a:rPr>
              <a:t>1710</a:t>
            </a:r>
            <a:r>
              <a:rPr lang="zh-CN" altLang="en-US" sz="1200" b="1" dirty="0" smtClean="0">
                <a:solidFill>
                  <a:srgbClr val="ED1C24"/>
                </a:solidFill>
                <a:latin typeface="Arial" charset="0"/>
                <a:ea typeface="宋体" pitchFamily="2" charset="-122"/>
              </a:rPr>
              <a:t>万平方公里）。</a:t>
            </a:r>
            <a:endParaRPr lang="en-US" altLang="zh-CN" sz="1200" b="1" dirty="0" smtClean="0">
              <a:solidFill>
                <a:srgbClr val="ED1C24"/>
              </a:solidFill>
              <a:latin typeface="Arial" charset="0"/>
              <a:ea typeface="宋体" pitchFamily="2" charset="-122"/>
            </a:endParaRPr>
          </a:p>
          <a:p>
            <a:pPr eaLnBrk="1" hangingPunct="1">
              <a:lnSpc>
                <a:spcPts val="2200"/>
              </a:lnSpc>
              <a:spcBef>
                <a:spcPct val="0"/>
              </a:spcBef>
              <a:spcAft>
                <a:spcPts val="1200"/>
              </a:spcAft>
            </a:pPr>
            <a:r>
              <a:rPr lang="en-US" altLang="zh-CN" sz="1200" b="1" dirty="0" smtClean="0">
                <a:solidFill>
                  <a:srgbClr val="ED1C24"/>
                </a:solidFill>
                <a:latin typeface="Arial" charset="0"/>
                <a:ea typeface="宋体" pitchFamily="2" charset="-122"/>
              </a:rPr>
              <a:t>10</a:t>
            </a:r>
            <a:r>
              <a:rPr lang="zh-CN" altLang="en-US" sz="1200" b="1" dirty="0" smtClean="0">
                <a:solidFill>
                  <a:srgbClr val="ED1C24"/>
                </a:solidFill>
                <a:latin typeface="Arial" charset="0"/>
                <a:ea typeface="宋体" pitchFamily="2" charset="-122"/>
              </a:rPr>
              <a:t>个省和</a:t>
            </a:r>
            <a:r>
              <a:rPr lang="en-US" altLang="zh-CN" sz="1200" b="1" dirty="0" smtClean="0">
                <a:solidFill>
                  <a:srgbClr val="ED1C24"/>
                </a:solidFill>
                <a:latin typeface="Arial" charset="0"/>
                <a:ea typeface="宋体" pitchFamily="2" charset="-122"/>
              </a:rPr>
              <a:t>3</a:t>
            </a:r>
            <a:r>
              <a:rPr lang="zh-CN" altLang="en-US" sz="1200" b="1" dirty="0" smtClean="0">
                <a:solidFill>
                  <a:srgbClr val="ED1C24"/>
                </a:solidFill>
                <a:latin typeface="Arial" charset="0"/>
                <a:ea typeface="宋体" pitchFamily="2" charset="-122"/>
              </a:rPr>
              <a:t>个地区，</a:t>
            </a:r>
            <a:r>
              <a:rPr lang="en-US" altLang="zh-CN" sz="1200" b="1" dirty="0" smtClean="0">
                <a:solidFill>
                  <a:srgbClr val="ED1C24"/>
                </a:solidFill>
                <a:latin typeface="Arial" charset="0"/>
                <a:ea typeface="宋体" pitchFamily="2" charset="-122"/>
              </a:rPr>
              <a:t>3500</a:t>
            </a:r>
            <a:r>
              <a:rPr lang="zh-CN" altLang="en-US" sz="1200" b="1" dirty="0" smtClean="0">
                <a:solidFill>
                  <a:srgbClr val="ED1C24"/>
                </a:solidFill>
                <a:latin typeface="Arial" charset="0"/>
                <a:ea typeface="宋体" pitchFamily="2" charset="-122"/>
              </a:rPr>
              <a:t>万人口，</a:t>
            </a:r>
            <a:endParaRPr lang="en-US" altLang="zh-CN" sz="1200" b="1" dirty="0" smtClean="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1200" b="1" dirty="0" smtClean="0">
                <a:solidFill>
                  <a:srgbClr val="ED1C24"/>
                </a:solidFill>
                <a:latin typeface="Arial" charset="0"/>
                <a:ea typeface="宋体" pitchFamily="2" charset="-122"/>
              </a:rPr>
              <a:t>稳定的议会民主制，现执政党：自由党。（总理：特鲁多，</a:t>
            </a:r>
            <a:r>
              <a:rPr lang="en-US" altLang="zh-CN" sz="1200" b="1" dirty="0" smtClean="0">
                <a:solidFill>
                  <a:srgbClr val="ED1C24"/>
                </a:solidFill>
                <a:latin typeface="Arial" charset="0"/>
                <a:ea typeface="宋体" pitchFamily="2" charset="-122"/>
              </a:rPr>
              <a:t>8-9</a:t>
            </a:r>
            <a:r>
              <a:rPr lang="zh-CN" altLang="en-US" sz="1200" b="1" dirty="0" smtClean="0">
                <a:solidFill>
                  <a:srgbClr val="ED1C24"/>
                </a:solidFill>
                <a:latin typeface="Arial" charset="0"/>
                <a:ea typeface="宋体" pitchFamily="2" charset="-122"/>
              </a:rPr>
              <a:t>月访问中国，</a:t>
            </a:r>
            <a:r>
              <a:rPr lang="zh-CN" altLang="en-US" sz="1200" b="0" dirty="0" smtClean="0">
                <a:solidFill>
                  <a:schemeClr val="tx1"/>
                </a:solidFill>
                <a:effectLst/>
                <a:latin typeface="+mn-lt"/>
                <a:ea typeface="+mn-ea"/>
              </a:rPr>
              <a:t>两国政府达成</a:t>
            </a:r>
            <a:r>
              <a:rPr lang="zh-CN" altLang="en-US" dirty="0" smtClean="0">
                <a:effectLst/>
              </a:rPr>
              <a:t>价值</a:t>
            </a:r>
            <a:r>
              <a:rPr lang="en-US" altLang="zh-CN" dirty="0" smtClean="0">
                <a:effectLst/>
              </a:rPr>
              <a:t>12</a:t>
            </a:r>
            <a:r>
              <a:rPr lang="zh-CN" altLang="en-US" dirty="0" smtClean="0">
                <a:effectLst/>
              </a:rPr>
              <a:t>亿的</a:t>
            </a:r>
            <a:r>
              <a:rPr lang="en-US" altLang="zh-CN" dirty="0" smtClean="0">
                <a:effectLst/>
              </a:rPr>
              <a:t>56</a:t>
            </a:r>
            <a:r>
              <a:rPr lang="zh-CN" altLang="en-US" dirty="0" smtClean="0">
                <a:effectLst/>
              </a:rPr>
              <a:t>项商业协定）</a:t>
            </a:r>
            <a:endParaRPr lang="en-US" altLang="zh-CN" sz="1200" b="1" dirty="0" smtClean="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1200" b="1" dirty="0" smtClean="0">
                <a:solidFill>
                  <a:srgbClr val="ED1C24"/>
                </a:solidFill>
                <a:latin typeface="Arial" charset="0"/>
                <a:ea typeface="宋体" pitchFamily="2" charset="-122"/>
              </a:rPr>
              <a:t>官方语言：英语和法语</a:t>
            </a:r>
            <a:endParaRPr lang="en-US" altLang="zh-CN" sz="1200" b="1" dirty="0" smtClean="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1200" b="1" dirty="0" smtClean="0">
                <a:solidFill>
                  <a:srgbClr val="ED1C24"/>
                </a:solidFill>
                <a:latin typeface="Arial" charset="0"/>
                <a:ea typeface="宋体" pitchFamily="2" charset="-122"/>
              </a:rPr>
              <a:t>超过</a:t>
            </a:r>
            <a:r>
              <a:rPr lang="en-US" altLang="zh-CN" sz="1200" b="1" dirty="0" smtClean="0">
                <a:solidFill>
                  <a:srgbClr val="ED1C24"/>
                </a:solidFill>
                <a:latin typeface="Arial" charset="0"/>
                <a:ea typeface="宋体" pitchFamily="2" charset="-122"/>
              </a:rPr>
              <a:t>200</a:t>
            </a:r>
            <a:r>
              <a:rPr lang="zh-CN" altLang="en-US" sz="1200" b="1" dirty="0" smtClean="0">
                <a:solidFill>
                  <a:srgbClr val="ED1C24"/>
                </a:solidFill>
                <a:latin typeface="Arial" charset="0"/>
                <a:ea typeface="宋体" pitchFamily="2" charset="-122"/>
              </a:rPr>
              <a:t>种其他语言</a:t>
            </a:r>
            <a:endParaRPr lang="en-US" altLang="zh-CN" sz="1200" b="1" dirty="0" smtClean="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1200" b="1" dirty="0" smtClean="0">
                <a:solidFill>
                  <a:srgbClr val="ED1C24"/>
                </a:solidFill>
                <a:latin typeface="Arial" charset="0"/>
                <a:ea typeface="宋体" pitchFamily="2" charset="-122"/>
              </a:rPr>
              <a:t>七国集团中综合生活环境最好及生活质量最高的国家</a:t>
            </a:r>
            <a:endParaRPr lang="en-US" altLang="zh-CN" sz="1200" b="1" dirty="0" smtClean="0">
              <a:solidFill>
                <a:srgbClr val="ED1C24"/>
              </a:solidFill>
              <a:latin typeface="Arial" charset="0"/>
              <a:ea typeface="宋体" pitchFamily="2" charset="-122"/>
            </a:endParaRPr>
          </a:p>
          <a:p>
            <a:pPr marL="0" marR="0" indent="0" algn="l" defTabSz="457200" rtl="0" eaLnBrk="1" fontAlgn="auto" latinLnBrk="0" hangingPunct="1">
              <a:lnSpc>
                <a:spcPts val="2200"/>
              </a:lnSpc>
              <a:spcBef>
                <a:spcPct val="0"/>
              </a:spcBef>
              <a:spcAft>
                <a:spcPts val="1200"/>
              </a:spcAft>
              <a:buClrTx/>
              <a:buSzTx/>
              <a:buFontTx/>
              <a:buNone/>
              <a:tabLst/>
              <a:defRPr/>
            </a:pPr>
            <a:r>
              <a:rPr lang="zh-CN" altLang="en-US" sz="1200" b="1" dirty="0" smtClean="0">
                <a:solidFill>
                  <a:srgbClr val="FFFFFF"/>
                </a:solidFill>
              </a:rPr>
              <a:t>七国集团中“最适合投资和从商的国家”排名第一</a:t>
            </a:r>
            <a:endParaRPr lang="en-US" altLang="zh-CN" sz="1200" b="1" dirty="0" smtClean="0">
              <a:solidFill>
                <a:srgbClr val="FFFFFF"/>
              </a:solidFill>
            </a:endParaRPr>
          </a:p>
          <a:p>
            <a:pPr marL="0" marR="0" indent="0" algn="l" defTabSz="457200" rtl="0" eaLnBrk="1" fontAlgn="auto" latinLnBrk="0" hangingPunct="1">
              <a:lnSpc>
                <a:spcPts val="2200"/>
              </a:lnSpc>
              <a:spcBef>
                <a:spcPct val="0"/>
              </a:spcBef>
              <a:spcAft>
                <a:spcPts val="1200"/>
              </a:spcAft>
              <a:buClrTx/>
              <a:buSzTx/>
              <a:buFontTx/>
              <a:buNone/>
              <a:tabLst/>
              <a:defRPr/>
            </a:pPr>
            <a:r>
              <a:rPr lang="zh-CN" altLang="en-US" sz="1200" b="1" dirty="0" smtClean="0">
                <a:solidFill>
                  <a:srgbClr val="FFFFFF"/>
                </a:solidFill>
              </a:rPr>
              <a:t>世界上健全性最高的国家金融系统之一</a:t>
            </a:r>
            <a:endParaRPr lang="en-US" altLang="zh-CN" sz="1200" b="1" dirty="0" smtClean="0">
              <a:solidFill>
                <a:srgbClr val="FFFFFF"/>
              </a:solidFill>
            </a:endParaRPr>
          </a:p>
        </p:txBody>
      </p:sp>
      <p:sp>
        <p:nvSpPr>
          <p:cNvPr id="4" name="Slide Number Placeholder 3"/>
          <p:cNvSpPr>
            <a:spLocks noGrp="1"/>
          </p:cNvSpPr>
          <p:nvPr>
            <p:ph type="sldNum" sz="quarter" idx="10"/>
          </p:nvPr>
        </p:nvSpPr>
        <p:spPr/>
        <p:txBody>
          <a:bodyPr/>
          <a:lstStyle/>
          <a:p>
            <a:fld id="{B3FF328C-B2D9-3A4B-BD30-4190F489028F}" type="slidenum">
              <a:rPr lang="en-US" smtClean="0"/>
              <a:t>9</a:t>
            </a:fld>
            <a:endParaRPr lang="en-US"/>
          </a:p>
        </p:txBody>
      </p:sp>
    </p:spTree>
    <p:extLst>
      <p:ext uri="{BB962C8B-B14F-4D97-AF65-F5344CB8AC3E}">
        <p14:creationId xmlns:p14="http://schemas.microsoft.com/office/powerpoint/2010/main" val="2975713759"/>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F6421595-67FB-2446-83B2-0B3896A2723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94424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6421595-67FB-2446-83B2-0B3896A2723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99740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6421595-67FB-2446-83B2-0B3896A2723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27999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6421595-67FB-2446-83B2-0B3896A2723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265599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6421595-67FB-2446-83B2-0B3896A27233}"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197361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F6421595-67FB-2446-83B2-0B3896A27233}"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132103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F6421595-67FB-2446-83B2-0B3896A27233}"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7818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F6421595-67FB-2446-83B2-0B3896A27233}"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230366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21595-67FB-2446-83B2-0B3896A27233}"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156419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6421595-67FB-2446-83B2-0B3896A27233}"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108779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6421595-67FB-2446-83B2-0B3896A27233}"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55AAB-E4B2-9041-899A-0EB323E8D2EC}" type="slidenum">
              <a:rPr lang="en-US" smtClean="0"/>
              <a:t>‹#›</a:t>
            </a:fld>
            <a:endParaRPr lang="en-US"/>
          </a:p>
        </p:txBody>
      </p:sp>
    </p:spTree>
    <p:extLst>
      <p:ext uri="{BB962C8B-B14F-4D97-AF65-F5344CB8AC3E}">
        <p14:creationId xmlns:p14="http://schemas.microsoft.com/office/powerpoint/2010/main" val="2054577090"/>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21595-67FB-2446-83B2-0B3896A27233}"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55AAB-E4B2-9041-899A-0EB323E8D2EC}" type="slidenum">
              <a:rPr lang="en-US" smtClean="0"/>
              <a:t>‹#›</a:t>
            </a:fld>
            <a:endParaRPr lang="en-US"/>
          </a:p>
        </p:txBody>
      </p:sp>
    </p:spTree>
    <p:extLst>
      <p:ext uri="{BB962C8B-B14F-4D97-AF65-F5344CB8AC3E}">
        <p14:creationId xmlns:p14="http://schemas.microsoft.com/office/powerpoint/2010/main" val="133411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2.jp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2.jp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2.jp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2.jp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2.jpg"/>
  <Relationship Id="rId4" Type="http://schemas.openxmlformats.org/officeDocument/2006/relationships/image" Target="../media/image38.pn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2.jpg"/>
  <Relationship Id="rId4" Type="http://schemas.openxmlformats.org/officeDocument/2006/relationships/image" Target="../media/image38.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jpg"/>
  <Relationship Id="rId4" Type="http://schemas.openxmlformats.org/officeDocument/2006/relationships/image" Target="../media/image38.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2.jpg"/>
  <Relationship Id="rId4" Type="http://schemas.openxmlformats.org/officeDocument/2006/relationships/image" Target="../media/image38.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2.jp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2.jpg"/>
  <Relationship Id="rId4" Type="http://schemas.openxmlformats.org/officeDocument/2006/relationships/image" Target="../media/image38.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jp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2.jpg"/>
  <Relationship Id="rId4" Type="http://schemas.openxmlformats.org/officeDocument/2006/relationships/hyperlink" TargetMode="External" Target="http://www.collegesinstitutes.ca/"/>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2.jpg"/>
  <Relationship Id="rId4" Type="http://schemas.openxmlformats.org/officeDocument/2006/relationships/image" Target="../media/image39.png"/>
  <Relationship Id="rId5" Type="http://schemas.openxmlformats.org/officeDocument/2006/relationships/image" Target="../media/image40.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2.jpg"/>
  <Relationship Id="rId4" Type="http://schemas.openxmlformats.org/officeDocument/2006/relationships/image" Target="../media/image41.png"/>
  <Relationship Id="rId5" Type="http://schemas.openxmlformats.org/officeDocument/2006/relationships/image" Target="../media/image1.jpe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jp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image" Target="../media/image12.png"/>
  <Relationship Id="rId8" Type="http://schemas.openxmlformats.org/officeDocument/2006/relationships/image" Target="../media/image13.jpeg"/>
  <Relationship Id="rId9" Type="http://schemas.openxmlformats.org/officeDocument/2006/relationships/image" Target="../media/image14.jpg"/>
</Relationships>

</file>

<file path=ppt/slides/_rels/slide4.xml.rels><?xml version="1.0" encoding="UTF-8"?>

<Relationships xmlns="http://schemas.openxmlformats.org/package/2006/relationships">
  <Relationship Id="rId1" Type="http://schemas.openxmlformats.org/officeDocument/2006/relationships/tags" Target="../tags/tag1.xml"/>
  <Relationship Id="rId10" Type="http://schemas.openxmlformats.org/officeDocument/2006/relationships/image" Target="../media/image20.jpg"/>
  <Relationship Id="rId2" Type="http://schemas.openxmlformats.org/officeDocument/2006/relationships/slideLayout" Target="../slideLayouts/slideLayout1.xml"/>
  <Relationship Id="rId3" Type="http://schemas.openxmlformats.org/officeDocument/2006/relationships/notesSlide" Target="../notesSlides/notesSlide4.xml"/>
  <Relationship Id="rId4" Type="http://schemas.openxmlformats.org/officeDocument/2006/relationships/image" Target="../media/image2.jpg"/>
  <Relationship Id="rId5" Type="http://schemas.openxmlformats.org/officeDocument/2006/relationships/image" Target="../media/image15.jpeg"/>
  <Relationship Id="rId6" Type="http://schemas.openxmlformats.org/officeDocument/2006/relationships/image" Target="../media/image16.png"/>
  <Relationship Id="rId7" Type="http://schemas.openxmlformats.org/officeDocument/2006/relationships/image" Target="../media/image17.jpg"/>
  <Relationship Id="rId8" Type="http://schemas.openxmlformats.org/officeDocument/2006/relationships/image" Target="../media/image18.jpeg"/>
  <Relationship Id="rId9" Type="http://schemas.openxmlformats.org/officeDocument/2006/relationships/image" Target="../media/image19.jp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2.jpg"/>
  <Relationship Id="rId4" Type="http://schemas.openxmlformats.org/officeDocument/2006/relationships/image" Target="../media/image21.jpg"/>
  <Relationship Id="rId5" Type="http://schemas.openxmlformats.org/officeDocument/2006/relationships/image" Target="../media/image22.jpg"/>
  <Relationship Id="rId6" Type="http://schemas.openxmlformats.org/officeDocument/2006/relationships/image" Target="../media/image23.934F8060"/>
  <Relationship Id="rId7" Type="http://schemas.openxmlformats.org/officeDocument/2006/relationships/image" Target="../media/image24.jp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2.jpg"/>
  <Relationship Id="rId4" Type="http://schemas.openxmlformats.org/officeDocument/2006/relationships/image" Target="../media/image25.jpeg"/>
  <Relationship Id="rId5" Type="http://schemas.openxmlformats.org/officeDocument/2006/relationships/image" Target="../media/image26.jpeg"/>
  <Relationship Id="rId6" Type="http://schemas.openxmlformats.org/officeDocument/2006/relationships/image" Target="../media/image27.jpg"/>
  <Relationship Id="rId7" Type="http://schemas.openxmlformats.org/officeDocument/2006/relationships/image" Target="../media/image28.jpeg"/>
  <Relationship Id="rId8" Type="http://schemas.openxmlformats.org/officeDocument/2006/relationships/image" Target="../media/image29.jpg"/>
  <Relationship Id="rId9" Type="http://schemas.openxmlformats.org/officeDocument/2006/relationships/image" Target="../media/image30.jp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jpg"/>
  <Relationship Id="rId4" Type="http://schemas.openxmlformats.org/officeDocument/2006/relationships/image" Target="../media/image31.jpeg"/>
  <Relationship Id="rId5" Type="http://schemas.openxmlformats.org/officeDocument/2006/relationships/image" Target="../media/image32.jpeg"/>
  <Relationship Id="rId6" Type="http://schemas.openxmlformats.org/officeDocument/2006/relationships/image" Target="../media/image33.jpeg"/>
  <Relationship Id="rId7" Type="http://schemas.openxmlformats.org/officeDocument/2006/relationships/image" Target="../media/image34.jpeg"/>
  <Relationship Id="rId8" Type="http://schemas.openxmlformats.org/officeDocument/2006/relationships/image" Target="../media/image35.jpeg"/>
  <Relationship Id="rId9" Type="http://schemas.openxmlformats.org/officeDocument/2006/relationships/image" Target="../media/image36.04E3D780"/>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jp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37.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16756" y="2084734"/>
            <a:ext cx="8448160" cy="6106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6D6863"/>
              </a:solidFill>
              <a:latin typeface="Arial"/>
              <a:cs typeface="Arial"/>
            </a:endParaRPr>
          </a:p>
        </p:txBody>
      </p:sp>
      <p:pic>
        <p:nvPicPr>
          <p:cNvPr id="5" name="Picture 4" descr="C:\Users\ZHUX2\Desktop\Roadshow 2016 CEE\EduCanada_HorizontaLogo_2aTop_RGB.jpg"/>
          <p:cNvPicPr/>
          <p:nvPr/>
        </p:nvPicPr>
        <p:blipFill>
          <a:blip r:embed="rId3">
            <a:extLst>
              <a:ext uri="{28A0092B-C50C-407E-A947-70E740481C1C}">
                <a14:useLocalDpi xmlns:a14="http://schemas.microsoft.com/office/drawing/2010/main" val="0"/>
              </a:ext>
            </a:extLst>
          </a:blip>
          <a:srcRect/>
          <a:stretch>
            <a:fillRect/>
          </a:stretch>
        </p:blipFill>
        <p:spPr bwMode="auto">
          <a:xfrm>
            <a:off x="469044" y="272142"/>
            <a:ext cx="8296830" cy="3461658"/>
          </a:xfrm>
          <a:prstGeom prst="rect">
            <a:avLst/>
          </a:prstGeom>
          <a:noFill/>
          <a:ln>
            <a:noFill/>
          </a:ln>
        </p:spPr>
      </p:pic>
      <p:sp>
        <p:nvSpPr>
          <p:cNvPr id="3" name="Rectangle 2"/>
          <p:cNvSpPr/>
          <p:nvPr/>
        </p:nvSpPr>
        <p:spPr>
          <a:xfrm>
            <a:off x="686758" y="3998463"/>
            <a:ext cx="8079116" cy="1569660"/>
          </a:xfrm>
          <a:prstGeom prst="rect">
            <a:avLst/>
          </a:prstGeom>
        </p:spPr>
        <p:txBody>
          <a:bodyPr wrap="square">
            <a:spAutoFit/>
          </a:bodyPr>
          <a:lstStyle/>
          <a:p>
            <a:pPr algn="ctr"/>
            <a:r>
              <a:rPr lang="en-US" sz="3200" b="1" dirty="0" smtClean="0"/>
              <a:t>   </a:t>
            </a:r>
          </a:p>
          <a:p>
            <a:pPr algn="ctr"/>
            <a:r>
              <a:rPr lang="en-US" altLang="zh-CN" sz="3200" b="1" dirty="0" smtClean="0"/>
              <a:t>				</a:t>
            </a:r>
          </a:p>
          <a:p>
            <a:r>
              <a:rPr lang="zh-CN" altLang="en-US" sz="3200" b="1" dirty="0"/>
              <a:t> </a:t>
            </a:r>
            <a:r>
              <a:rPr lang="zh-CN" altLang="en-US" sz="3200" b="1" dirty="0" smtClean="0"/>
              <a:t>          </a:t>
            </a:r>
            <a:r>
              <a:rPr lang="en-US" altLang="zh-CN" sz="3200" b="1" dirty="0" smtClean="0"/>
              <a:t>			</a:t>
            </a:r>
            <a:r>
              <a:rPr lang="zh-CN" altLang="en-US" sz="3200" b="1" dirty="0" smtClean="0"/>
              <a:t>加</a:t>
            </a:r>
            <a:r>
              <a:rPr lang="zh-CN" altLang="en-US" sz="3200" b="1" dirty="0"/>
              <a:t>拿</a:t>
            </a:r>
            <a:r>
              <a:rPr lang="zh-CN" altLang="en-US" sz="3200" b="1" dirty="0" smtClean="0"/>
              <a:t>大驻华大使馆</a:t>
            </a:r>
            <a:endParaRPr lang="en-CA" sz="3200" b="1" dirty="0"/>
          </a:p>
        </p:txBody>
      </p:sp>
    </p:spTree>
    <p:extLst>
      <p:ext uri="{BB962C8B-B14F-4D97-AF65-F5344CB8AC3E}">
        <p14:creationId xmlns:p14="http://schemas.microsoft.com/office/powerpoint/2010/main" val="1797985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09019"/>
            <a:ext cx="7772400" cy="691291"/>
          </a:xfrm>
        </p:spPr>
        <p:txBody>
          <a:bodyPr>
            <a:normAutofit fontScale="90000"/>
          </a:bodyPr>
          <a:lstStyle/>
          <a:p>
            <a:r>
              <a:rPr lang="en-US" altLang="zh-CN" b="1" dirty="0" smtClean="0"/>
              <a:t/>
            </a:r>
            <a:br>
              <a:rPr lang="en-US" altLang="zh-CN" b="1" dirty="0" smtClean="0"/>
            </a:br>
            <a:r>
              <a:rPr lang="zh-CN" altLang="en-US" b="1" dirty="0" smtClean="0"/>
              <a:t>留</a:t>
            </a:r>
            <a:r>
              <a:rPr lang="zh-CN" altLang="en-US" b="1" dirty="0"/>
              <a:t>学加拿大特色</a:t>
            </a:r>
            <a:r>
              <a:rPr lang="en-US" altLang="en-US" b="1" dirty="0"/>
              <a:t/>
            </a:r>
            <a:br>
              <a:rPr lang="en-US" altLang="en-US" b="1" dirty="0"/>
            </a:br>
            <a:endParaRPr lang="en-US" b="1" dirty="0">
              <a:latin typeface="Arial"/>
              <a:cs typeface="Arial"/>
            </a:endParaRPr>
          </a:p>
        </p:txBody>
      </p:sp>
      <p:sp>
        <p:nvSpPr>
          <p:cNvPr id="12" name="Subtitle 2"/>
          <p:cNvSpPr>
            <a:spLocks noGrp="1"/>
          </p:cNvSpPr>
          <p:nvPr>
            <p:ph type="subTitle" idx="1"/>
          </p:nvPr>
        </p:nvSpPr>
        <p:spPr>
          <a:xfrm>
            <a:off x="299822" y="1485119"/>
            <a:ext cx="8448160" cy="4158444"/>
          </a:xfrm>
        </p:spPr>
        <p:txBody>
          <a:bodyPr>
            <a:noAutofit/>
          </a:bodyPr>
          <a:lstStyle/>
          <a:p>
            <a:pPr marL="342900" indent="-342900" algn="l">
              <a:lnSpc>
                <a:spcPts val="2163"/>
              </a:lnSpc>
              <a:spcBef>
                <a:spcPct val="0"/>
              </a:spcBef>
              <a:spcAft>
                <a:spcPts val="1800"/>
              </a:spcAft>
              <a:buFont typeface="Arial" panose="020B0604020202020204" pitchFamily="34" charset="0"/>
              <a:buChar char="•"/>
            </a:pPr>
            <a:r>
              <a:rPr lang="zh-CN" altLang="en-US" sz="2400" b="1" dirty="0">
                <a:solidFill>
                  <a:schemeClr val="tx1"/>
                </a:solidFill>
                <a:latin typeface="Arial" charset="0"/>
                <a:ea typeface="宋体" pitchFamily="2" charset="-122"/>
              </a:rPr>
              <a:t>安全，美丽，健康，多元的生活学习环</a:t>
            </a:r>
            <a:r>
              <a:rPr lang="zh-CN" altLang="en-US" sz="2400" b="1" dirty="0" smtClean="0">
                <a:solidFill>
                  <a:schemeClr val="tx1"/>
                </a:solidFill>
                <a:latin typeface="Arial" charset="0"/>
                <a:ea typeface="宋体" pitchFamily="2" charset="-122"/>
              </a:rPr>
              <a:t>境</a:t>
            </a:r>
            <a:endParaRPr lang="en-US" altLang="zh-CN" sz="2400" b="1" dirty="0" smtClean="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CA" sz="2400" b="1" dirty="0" smtClean="0">
                <a:solidFill>
                  <a:schemeClr val="tx1"/>
                </a:solidFill>
                <a:latin typeface="Arial" charset="0"/>
                <a:ea typeface="宋体" pitchFamily="2" charset="-122"/>
              </a:rPr>
              <a:t>全</a:t>
            </a:r>
            <a:r>
              <a:rPr lang="zh-CN" altLang="en-CA" sz="2400" b="1" dirty="0">
                <a:solidFill>
                  <a:schemeClr val="tx1"/>
                </a:solidFill>
                <a:latin typeface="Arial" charset="0"/>
                <a:ea typeface="宋体" pitchFamily="2" charset="-122"/>
              </a:rPr>
              <a:t>球认可</a:t>
            </a:r>
            <a:r>
              <a:rPr lang="zh-CN" altLang="en-US" sz="2400" b="1" dirty="0">
                <a:solidFill>
                  <a:schemeClr val="tx1"/>
                </a:solidFill>
                <a:latin typeface="Arial" charset="0"/>
                <a:ea typeface="宋体" pitchFamily="2" charset="-122"/>
              </a:rPr>
              <a:t>并看重</a:t>
            </a:r>
            <a:r>
              <a:rPr lang="zh-CN" altLang="en-CA" sz="2400" b="1" dirty="0">
                <a:solidFill>
                  <a:schemeClr val="tx1"/>
                </a:solidFill>
                <a:latin typeface="Arial" charset="0"/>
                <a:ea typeface="宋体" pitchFamily="2" charset="-122"/>
              </a:rPr>
              <a:t>的学</a:t>
            </a:r>
            <a:r>
              <a:rPr lang="zh-CN" altLang="en-CA" sz="2400" b="1" dirty="0" smtClean="0">
                <a:solidFill>
                  <a:schemeClr val="tx1"/>
                </a:solidFill>
                <a:latin typeface="Arial" charset="0"/>
                <a:ea typeface="宋体" pitchFamily="2" charset="-122"/>
              </a:rPr>
              <a:t>历</a:t>
            </a:r>
            <a:endParaRPr lang="en-US" altLang="zh-CN" sz="2400" b="1" dirty="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US" sz="2400" b="1" dirty="0">
                <a:solidFill>
                  <a:schemeClr val="tx1"/>
                </a:solidFill>
                <a:latin typeface="Arial" charset="0"/>
                <a:ea typeface="宋体" pitchFamily="2" charset="-122"/>
              </a:rPr>
              <a:t>全国教育资源分布平均，质量普遍很</a:t>
            </a:r>
            <a:r>
              <a:rPr lang="zh-CN" altLang="en-US" sz="2400" b="1" dirty="0" smtClean="0">
                <a:solidFill>
                  <a:schemeClr val="tx1"/>
                </a:solidFill>
                <a:latin typeface="Arial" charset="0"/>
                <a:ea typeface="宋体" pitchFamily="2" charset="-122"/>
              </a:rPr>
              <a:t>高，差</a:t>
            </a:r>
            <a:r>
              <a:rPr lang="zh-CN" altLang="en-US" sz="2400" b="1" dirty="0">
                <a:solidFill>
                  <a:schemeClr val="tx1"/>
                </a:solidFill>
                <a:latin typeface="Arial" charset="0"/>
                <a:ea typeface="宋体" pitchFamily="2" charset="-122"/>
              </a:rPr>
              <a:t>异</a:t>
            </a:r>
            <a:r>
              <a:rPr lang="zh-CN" altLang="en-US" sz="2400" b="1" dirty="0" smtClean="0">
                <a:solidFill>
                  <a:schemeClr val="tx1"/>
                </a:solidFill>
                <a:latin typeface="Arial" charset="0"/>
                <a:ea typeface="宋体" pitchFamily="2" charset="-122"/>
              </a:rPr>
              <a:t>小</a:t>
            </a:r>
            <a:endParaRPr lang="en-US" altLang="zh-CN" sz="2400" b="1" dirty="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US" sz="2400" b="1" dirty="0">
                <a:solidFill>
                  <a:schemeClr val="tx1"/>
                </a:solidFill>
                <a:latin typeface="Arial" charset="0"/>
                <a:ea typeface="宋体" pitchFamily="2" charset="-122"/>
              </a:rPr>
              <a:t>公</a:t>
            </a:r>
            <a:r>
              <a:rPr lang="zh-CN" altLang="en-US" sz="2400" b="1" dirty="0" smtClean="0">
                <a:solidFill>
                  <a:schemeClr val="tx1"/>
                </a:solidFill>
                <a:latin typeface="Arial" charset="0"/>
                <a:ea typeface="宋体" pitchFamily="2" charset="-122"/>
              </a:rPr>
              <a:t>立教育机构对国际学生开放</a:t>
            </a:r>
            <a:endParaRPr lang="en-US" altLang="zh-CN" sz="2400" b="1" dirty="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US" sz="2400" b="1" dirty="0" smtClean="0">
                <a:solidFill>
                  <a:schemeClr val="tx1"/>
                </a:solidFill>
                <a:latin typeface="Arial" charset="0"/>
                <a:ea typeface="宋体" pitchFamily="2" charset="-122"/>
              </a:rPr>
              <a:t>合理的留学费用</a:t>
            </a:r>
            <a:endParaRPr lang="en-US" altLang="zh-CN" sz="2400" b="1" dirty="0" smtClean="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US" sz="2400" b="1" dirty="0" smtClean="0">
                <a:solidFill>
                  <a:schemeClr val="tx1"/>
                </a:solidFill>
                <a:latin typeface="Arial" charset="0"/>
                <a:ea typeface="宋体" pitchFamily="2" charset="-122"/>
              </a:rPr>
              <a:t>世</a:t>
            </a:r>
            <a:r>
              <a:rPr lang="zh-CN" altLang="en-US" sz="2400" b="1" dirty="0">
                <a:solidFill>
                  <a:schemeClr val="tx1"/>
                </a:solidFill>
                <a:latin typeface="Arial" charset="0"/>
                <a:ea typeface="宋体" pitchFamily="2" charset="-122"/>
              </a:rPr>
              <a:t>界一流的语言教育和科研创新机会</a:t>
            </a:r>
            <a:endParaRPr lang="en-US" altLang="zh-CN" sz="2400" b="1" dirty="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US" sz="2400" b="1" dirty="0">
                <a:solidFill>
                  <a:schemeClr val="tx1"/>
                </a:solidFill>
                <a:latin typeface="Arial" charset="0"/>
                <a:ea typeface="宋体" pitchFamily="2" charset="-122"/>
              </a:rPr>
              <a:t>灵活的学分互认体系</a:t>
            </a:r>
          </a:p>
          <a:p>
            <a:pPr marL="342900" indent="-342900" algn="l">
              <a:lnSpc>
                <a:spcPts val="2163"/>
              </a:lnSpc>
              <a:spcBef>
                <a:spcPct val="0"/>
              </a:spcBef>
              <a:spcAft>
                <a:spcPts val="1800"/>
              </a:spcAft>
              <a:buFont typeface="Arial" panose="020B0604020202020204" pitchFamily="34" charset="0"/>
              <a:buChar char="•"/>
            </a:pPr>
            <a:r>
              <a:rPr lang="zh-CN" altLang="en-US" sz="2400" b="1" dirty="0">
                <a:solidFill>
                  <a:schemeClr val="tx1"/>
                </a:solidFill>
                <a:latin typeface="Arial" charset="0"/>
                <a:ea typeface="宋体" pitchFamily="2" charset="-122"/>
              </a:rPr>
              <a:t>工作移民的机会</a:t>
            </a:r>
            <a:endParaRPr lang="en-CA" altLang="en-US" sz="2400" b="1" dirty="0">
              <a:solidFill>
                <a:schemeClr val="tx1"/>
              </a:solidFill>
              <a:latin typeface="Arial" charset="0"/>
            </a:endParaRPr>
          </a:p>
          <a:p>
            <a:pPr algn="l"/>
            <a:endParaRPr lang="en-US" sz="2000" dirty="0">
              <a:solidFill>
                <a:schemeClr val="tx1"/>
              </a:solidFill>
              <a:latin typeface="Arial"/>
              <a:cs typeface="Arial"/>
            </a:endParaRPr>
          </a:p>
        </p:txBody>
      </p:sp>
    </p:spTree>
    <p:extLst>
      <p:ext uri="{BB962C8B-B14F-4D97-AF65-F5344CB8AC3E}">
        <p14:creationId xmlns:p14="http://schemas.microsoft.com/office/powerpoint/2010/main" val="96617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09019"/>
            <a:ext cx="7772400" cy="691291"/>
          </a:xfrm>
        </p:spPr>
        <p:txBody>
          <a:bodyPr>
            <a:normAutofit fontScale="90000"/>
          </a:bodyPr>
          <a:lstStyle/>
          <a:p>
            <a:r>
              <a:rPr lang="en-US" altLang="zh-CN" b="1" dirty="0" smtClean="0"/>
              <a:t/>
            </a:r>
            <a:br>
              <a:rPr lang="en-US" altLang="zh-CN" b="1" dirty="0" smtClean="0"/>
            </a:br>
            <a:r>
              <a:rPr lang="en-US" altLang="en-US" b="1" dirty="0"/>
              <a:t/>
            </a:r>
            <a:br>
              <a:rPr lang="en-US" altLang="en-US" b="1" dirty="0"/>
            </a:br>
            <a:endParaRPr lang="en-US" b="1" dirty="0">
              <a:latin typeface="Arial"/>
              <a:cs typeface="Arial"/>
            </a:endParaRPr>
          </a:p>
        </p:txBody>
      </p:sp>
      <p:sp>
        <p:nvSpPr>
          <p:cNvPr id="4" name="Rectangle 15"/>
          <p:cNvSpPr>
            <a:spLocks noGrp="1" noChangeArrowheads="1"/>
          </p:cNvSpPr>
          <p:nvPr>
            <p:ph type="subTitle" idx="1"/>
          </p:nvPr>
        </p:nvSpPr>
        <p:spPr bwMode="auto">
          <a:xfrm>
            <a:off x="300038" y="290710"/>
            <a:ext cx="8448675" cy="646331"/>
          </a:xfrm>
          <a:prstGeom prst="rect">
            <a:avLst/>
          </a:prstGeom>
          <a:solidFill>
            <a:srgbClr val="4BACC6">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b="1" dirty="0" smtClean="0">
                <a:solidFill>
                  <a:schemeClr val="bg1"/>
                </a:solidFill>
              </a:rPr>
              <a:t>在加拿大</a:t>
            </a:r>
            <a:r>
              <a:rPr lang="zh-CN" altLang="en-US" sz="3600" b="1" dirty="0">
                <a:solidFill>
                  <a:schemeClr val="bg1"/>
                </a:solidFill>
              </a:rPr>
              <a:t>留学</a:t>
            </a:r>
            <a:r>
              <a:rPr lang="zh-CN" altLang="en-US" sz="3600" b="1" dirty="0" smtClean="0">
                <a:solidFill>
                  <a:schemeClr val="bg1"/>
                </a:solidFill>
              </a:rPr>
              <a:t>的费用</a:t>
            </a:r>
            <a:endParaRPr lang="en-CA" sz="3600" b="1" dirty="0">
              <a:solidFill>
                <a:schemeClr val="bg1"/>
              </a:solidFill>
            </a:endParaRPr>
          </a:p>
        </p:txBody>
      </p:sp>
      <p:graphicFrame>
        <p:nvGraphicFramePr>
          <p:cNvPr id="5" name="Group 45"/>
          <p:cNvGraphicFramePr>
            <a:graphicFrameLocks noGrp="1"/>
          </p:cNvGraphicFramePr>
          <p:nvPr>
            <p:extLst>
              <p:ext uri="{D42A27DB-BD31-4B8C-83A1-F6EECF244321}">
                <p14:modId xmlns:p14="http://schemas.microsoft.com/office/powerpoint/2010/main" val="536824260"/>
              </p:ext>
            </p:extLst>
          </p:nvPr>
        </p:nvGraphicFramePr>
        <p:xfrm>
          <a:off x="300038" y="1209309"/>
          <a:ext cx="8572500" cy="5200095"/>
        </p:xfrm>
        <a:graphic>
          <a:graphicData uri="http://schemas.openxmlformats.org/drawingml/2006/table">
            <a:tbl>
              <a:tblPr/>
              <a:tblGrid>
                <a:gridCol w="1714500"/>
                <a:gridCol w="1714500"/>
                <a:gridCol w="1714500"/>
                <a:gridCol w="1714500"/>
                <a:gridCol w="1714500"/>
              </a:tblGrid>
              <a:tr h="12521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chemeClr val="bg1"/>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kern="1200" cap="none" normalizeH="0" baseline="0" dirty="0" smtClean="0">
                          <a:ln>
                            <a:noFill/>
                          </a:ln>
                          <a:solidFill>
                            <a:schemeClr val="bg1"/>
                          </a:solidFill>
                          <a:effectLst/>
                          <a:latin typeface="Arial" charset="0"/>
                          <a:ea typeface="ＭＳ Ｐゴシック" charset="-128"/>
                          <a:cs typeface="Arial" charset="0"/>
                        </a:rPr>
                        <a:t>K-12 (</a:t>
                      </a:r>
                      <a:r>
                        <a:rPr kumimoji="0" lang="zh-CN" altLang="en-US" sz="2000" b="1" i="0" u="none" strike="noStrike" kern="1200" cap="none" normalizeH="0" baseline="0" dirty="0" smtClean="0">
                          <a:ln>
                            <a:noFill/>
                          </a:ln>
                          <a:solidFill>
                            <a:schemeClr val="bg1"/>
                          </a:solidFill>
                          <a:effectLst/>
                          <a:latin typeface="Arial" charset="0"/>
                          <a:ea typeface="ＭＳ Ｐゴシック" charset="-128"/>
                          <a:cs typeface="Arial" charset="0"/>
                        </a:rPr>
                        <a:t>公立</a:t>
                      </a:r>
                      <a:r>
                        <a:rPr kumimoji="0" lang="en-CA" sz="2000" b="1" i="0" u="none" strike="noStrike" kern="1200" cap="none" normalizeH="0" baseline="0" dirty="0" smtClean="0">
                          <a:ln>
                            <a:noFill/>
                          </a:ln>
                          <a:solidFill>
                            <a:schemeClr val="bg1"/>
                          </a:solidFill>
                          <a:effectLst/>
                          <a:latin typeface="Arial" charset="0"/>
                          <a:ea typeface="ＭＳ Ｐゴシック" charset="-128"/>
                          <a:cs typeface="Arial" charset="0"/>
                        </a:rPr>
                        <a:t>)</a:t>
                      </a:r>
                    </a:p>
                  </a:txBody>
                  <a:tcPr marT="45713" marB="45713" anchor="ctr" horzOverflow="overflow">
                    <a:lnL>
                      <a:noFill/>
                    </a:lnL>
                    <a:lnR>
                      <a:noFill/>
                    </a:lnR>
                    <a:lnT>
                      <a:noFill/>
                    </a:lnT>
                    <a:lnB>
                      <a:noFill/>
                    </a:lnB>
                    <a:lnTlToBr>
                      <a:noFill/>
                    </a:lnTlToBr>
                    <a:lnBlToTr>
                      <a:noFill/>
                    </a:lnBlToTr>
                    <a:solidFill>
                      <a:srgbClr val="0083A9"/>
                    </a:solidFill>
                  </a:tcPr>
                </a:tc>
                <a:tc>
                  <a:txBody>
                    <a:bodyPr/>
                    <a:lstStyle/>
                    <a:p>
                      <a:pPr algn="ctr"/>
                      <a:r>
                        <a:rPr kumimoji="0" lang="zh-CN" altLang="en-US" sz="2000" b="1" i="0" u="none" strike="noStrike" kern="1200" cap="none" normalizeH="0" baseline="0" dirty="0" smtClean="0">
                          <a:ln>
                            <a:noFill/>
                          </a:ln>
                          <a:solidFill>
                            <a:schemeClr val="bg1"/>
                          </a:solidFill>
                          <a:effectLst/>
                          <a:latin typeface="Arial" charset="0"/>
                          <a:ea typeface="ＭＳ Ｐゴシック" charset="-128"/>
                          <a:cs typeface="Arial" charset="0"/>
                        </a:rPr>
                        <a:t>语言学校</a:t>
                      </a:r>
                      <a:r>
                        <a:rPr kumimoji="0" lang="en-CA" sz="2000" b="1" i="0" u="none" strike="noStrike" kern="1200" cap="none" normalizeH="0" baseline="0" dirty="0" smtClean="0">
                          <a:ln>
                            <a:noFill/>
                          </a:ln>
                          <a:solidFill>
                            <a:schemeClr val="bg1"/>
                          </a:solidFill>
                          <a:effectLst/>
                          <a:latin typeface="Arial" charset="0"/>
                          <a:ea typeface="ＭＳ Ｐゴシック" charset="-128"/>
                          <a:cs typeface="Arial" charset="0"/>
                        </a:rPr>
                        <a:t>* </a:t>
                      </a:r>
                      <a:endParaRPr kumimoji="0" lang="en-CA" sz="2000" b="1" i="0" u="none" strike="noStrike" kern="1200" cap="none" normalizeH="0" baseline="0" dirty="0">
                        <a:ln>
                          <a:noFill/>
                        </a:ln>
                        <a:solidFill>
                          <a:schemeClr val="bg1"/>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bg1"/>
                          </a:solidFill>
                          <a:effectLst/>
                          <a:latin typeface="Arial" charset="0"/>
                          <a:ea typeface="ＭＳ Ｐゴシック" charset="-128"/>
                          <a:cs typeface="Arial" charset="0"/>
                        </a:rPr>
                        <a:t>学院</a:t>
                      </a:r>
                      <a:endParaRPr kumimoji="0" lang="en-CA" sz="2000" b="1" i="0" u="none" strike="noStrike" cap="none" normalizeH="0" baseline="0" dirty="0" smtClean="0">
                        <a:ln>
                          <a:noFill/>
                        </a:ln>
                        <a:solidFill>
                          <a:schemeClr val="bg1"/>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0083A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bg1"/>
                          </a:solidFill>
                          <a:effectLst/>
                          <a:latin typeface="Arial" charset="0"/>
                          <a:ea typeface="ＭＳ Ｐゴシック" charset="-128"/>
                          <a:cs typeface="Arial" charset="0"/>
                        </a:rPr>
                        <a:t>大学</a:t>
                      </a:r>
                      <a:endParaRPr kumimoji="0" lang="en-CA" sz="2000" b="1" i="0" u="none" strike="noStrike" cap="none" normalizeH="0" baseline="0" dirty="0" smtClean="0">
                        <a:ln>
                          <a:noFill/>
                        </a:ln>
                        <a:solidFill>
                          <a:schemeClr val="bg1"/>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0083A9"/>
                    </a:solidFill>
                  </a:tcPr>
                </a:tc>
              </a:tr>
              <a:tr h="5590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90B4"/>
                          </a:solidFill>
                          <a:effectLst/>
                          <a:latin typeface="Arial" charset="0"/>
                          <a:ea typeface="ＭＳ Ｐゴシック" charset="-128"/>
                          <a:cs typeface="Arial" charset="0"/>
                        </a:rPr>
                        <a:t>学费</a:t>
                      </a:r>
                      <a:endParaRPr kumimoji="0" lang="en-CA" sz="2000" b="1" i="0" u="none" strike="noStrike" cap="none" normalizeH="0" baseline="0" dirty="0" smtClean="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$5,000 - $14,000</a:t>
                      </a: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algn="ctr"/>
                      <a:r>
                        <a:rPr kumimoji="0" lang="en-CA" sz="1400" b="1" i="0" u="none" strike="noStrike" kern="1200" cap="none" normalizeH="0" baseline="0" dirty="0" smtClean="0">
                          <a:ln>
                            <a:noFill/>
                          </a:ln>
                          <a:solidFill>
                            <a:srgbClr val="0090B4"/>
                          </a:solidFill>
                          <a:effectLst/>
                          <a:latin typeface="Arial" charset="0"/>
                          <a:ea typeface="ＭＳ Ｐゴシック" charset="-128"/>
                          <a:cs typeface="Arial" charset="0"/>
                        </a:rPr>
                        <a:t>$14,000</a:t>
                      </a:r>
                      <a:endParaRPr kumimoji="0" lang="en-CA" sz="1400" b="1" i="0" u="none" strike="noStrike" kern="1200" cap="none" normalizeH="0" baseline="0" dirty="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90B4"/>
                          </a:solidFill>
                          <a:effectLst/>
                          <a:latin typeface="Arial" charset="0"/>
                          <a:ea typeface="ＭＳ Ｐゴシック" charset="-128"/>
                          <a:cs typeface="Arial" charset="0"/>
                        </a:rPr>
                        <a:t>$5,500 - $15,000</a:t>
                      </a: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$7,000 - $29,000**</a:t>
                      </a:r>
                    </a:p>
                  </a:txBody>
                  <a:tcPr marT="45713" marB="45713" anchor="ctr" horzOverflow="overflow">
                    <a:lnL>
                      <a:noFill/>
                    </a:lnL>
                    <a:lnR>
                      <a:noFill/>
                    </a:lnR>
                    <a:lnT>
                      <a:noFill/>
                    </a:lnT>
                    <a:lnB>
                      <a:noFill/>
                    </a:lnB>
                    <a:lnTlToBr>
                      <a:noFill/>
                    </a:lnTlToBr>
                    <a:lnBlToTr>
                      <a:noFill/>
                    </a:lnBlToTr>
                    <a:solidFill>
                      <a:srgbClr val="A5D4E6"/>
                    </a:solidFill>
                  </a:tcPr>
                </a:tc>
              </a:tr>
              <a:tr h="763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90B4"/>
                          </a:solidFill>
                          <a:effectLst/>
                          <a:latin typeface="Arial" charset="0"/>
                          <a:ea typeface="ＭＳ Ｐゴシック" charset="-128"/>
                          <a:cs typeface="Arial" charset="0"/>
                        </a:rPr>
                        <a:t>食宿</a:t>
                      </a:r>
                      <a:endParaRPr kumimoji="0" lang="en-CA" sz="1800" b="1" i="0" u="none" strike="noStrike" cap="none" normalizeH="0" baseline="0" dirty="0" smtClean="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$5,500 - $9,000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(Homestay)</a:t>
                      </a: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algn="ctr"/>
                      <a:r>
                        <a:rPr kumimoji="0" lang="en-CA" sz="1400" b="1" i="0" u="none" strike="noStrike" kern="1200" cap="none" normalizeH="0" baseline="0" dirty="0" smtClean="0">
                          <a:ln>
                            <a:noFill/>
                          </a:ln>
                          <a:solidFill>
                            <a:srgbClr val="0090B4"/>
                          </a:solidFill>
                          <a:effectLst/>
                          <a:latin typeface="Arial" charset="0"/>
                          <a:ea typeface="ＭＳ Ｐゴシック" charset="-128"/>
                          <a:cs typeface="Arial" charset="0"/>
                        </a:rPr>
                        <a:t>$7,000 to $13,000</a:t>
                      </a:r>
                      <a:endParaRPr kumimoji="0" lang="en-CA" sz="1400" b="1" i="0" u="none" strike="noStrike" kern="1200" cap="none" normalizeH="0" baseline="0" dirty="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90B4"/>
                          </a:solidFill>
                          <a:effectLst/>
                          <a:latin typeface="Arial" charset="0"/>
                          <a:ea typeface="ＭＳ Ｐゴシック" charset="-128"/>
                          <a:cs typeface="Arial" charset="0"/>
                        </a:rPr>
                        <a:t>$7,000 - $13,000</a:t>
                      </a: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90B4"/>
                          </a:solidFill>
                          <a:effectLst/>
                          <a:latin typeface="Arial" charset="0"/>
                          <a:ea typeface="ＭＳ Ｐゴシック" charset="-128"/>
                          <a:cs typeface="Arial" charset="0"/>
                        </a:rPr>
                        <a:t>$7,000 - $13,000</a:t>
                      </a:r>
                    </a:p>
                  </a:txBody>
                  <a:tcPr marT="45713" marB="45713" anchor="ctr" horzOverflow="overflow">
                    <a:lnL>
                      <a:noFill/>
                    </a:lnL>
                    <a:lnR>
                      <a:noFill/>
                    </a:lnR>
                    <a:lnT>
                      <a:noFill/>
                    </a:lnT>
                    <a:lnB>
                      <a:noFill/>
                    </a:lnB>
                    <a:lnTlToBr>
                      <a:noFill/>
                    </a:lnTlToBr>
                    <a:lnBlToTr>
                      <a:noFill/>
                    </a:lnBlToTr>
                    <a:solidFill>
                      <a:srgbClr val="DEEFF6"/>
                    </a:solidFill>
                  </a:tcPr>
                </a:tc>
              </a:tr>
              <a:tr h="5590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90B4"/>
                          </a:solidFill>
                          <a:effectLst/>
                          <a:latin typeface="Arial" charset="0"/>
                          <a:ea typeface="ＭＳ Ｐゴシック" charset="-128"/>
                          <a:cs typeface="Arial" charset="0"/>
                        </a:rPr>
                        <a:t>个人医疗保险</a:t>
                      </a:r>
                      <a:endParaRPr kumimoji="0" lang="en-CA" sz="1800" b="1" i="0" u="none" strike="noStrike" cap="none" normalizeH="0" baseline="0" dirty="0" smtClean="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$400 - $800</a:t>
                      </a: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algn="ctr"/>
                      <a:r>
                        <a:rPr kumimoji="0" lang="en-CA" sz="1400" b="1" i="0" u="none" strike="noStrike" kern="1200" cap="none" normalizeH="0" baseline="0" dirty="0" smtClean="0">
                          <a:ln>
                            <a:noFill/>
                          </a:ln>
                          <a:solidFill>
                            <a:srgbClr val="0090B4"/>
                          </a:solidFill>
                          <a:effectLst/>
                          <a:latin typeface="Arial" charset="0"/>
                          <a:ea typeface="ＭＳ Ｐゴシック" charset="-128"/>
                          <a:cs typeface="Arial" charset="0"/>
                        </a:rPr>
                        <a:t>$1,000 to $3,000</a:t>
                      </a:r>
                      <a:endParaRPr kumimoji="0" lang="en-CA" sz="1400" b="1" i="0" u="none" strike="noStrike" kern="1200" cap="none" normalizeH="0" baseline="0" dirty="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90B4"/>
                          </a:solidFill>
                          <a:effectLst/>
                          <a:latin typeface="Arial" charset="0"/>
                          <a:ea typeface="ＭＳ Ｐゴシック" charset="-128"/>
                          <a:cs typeface="Arial" charset="0"/>
                        </a:rPr>
                        <a:t>$500 - $2,500</a:t>
                      </a: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$500 - $2,000</a:t>
                      </a:r>
                    </a:p>
                  </a:txBody>
                  <a:tcPr marT="45713" marB="45713" anchor="ctr" horzOverflow="overflow">
                    <a:lnL>
                      <a:noFill/>
                    </a:lnL>
                    <a:lnR>
                      <a:noFill/>
                    </a:lnR>
                    <a:lnT>
                      <a:noFill/>
                    </a:lnT>
                    <a:lnB>
                      <a:noFill/>
                    </a:lnB>
                    <a:lnTlToBr>
                      <a:noFill/>
                    </a:lnTlToBr>
                    <a:lnBlToTr>
                      <a:noFill/>
                    </a:lnBlToTr>
                    <a:solidFill>
                      <a:srgbClr val="A5D4E6"/>
                    </a:solidFill>
                  </a:tcPr>
                </a:tc>
              </a:tr>
              <a:tr h="481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90B4"/>
                          </a:solidFill>
                          <a:effectLst/>
                          <a:latin typeface="Arial" charset="0"/>
                          <a:ea typeface="ＭＳ Ｐゴシック" charset="-128"/>
                          <a:cs typeface="Arial" charset="0"/>
                        </a:rPr>
                        <a:t>书本费</a:t>
                      </a:r>
                      <a:endParaRPr kumimoji="0" lang="en-CA" sz="1800" b="1" i="0" u="none" strike="noStrike" cap="none" normalizeH="0" baseline="0" dirty="0" smtClean="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$100 - $200</a:t>
                      </a: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algn="ctr"/>
                      <a:r>
                        <a:rPr kumimoji="0" lang="en-CA" sz="1400" b="1" i="0" u="none" strike="noStrike" kern="1200" cap="none" normalizeH="0" baseline="0" dirty="0" smtClean="0">
                          <a:ln>
                            <a:noFill/>
                          </a:ln>
                          <a:solidFill>
                            <a:srgbClr val="0090B4"/>
                          </a:solidFill>
                          <a:effectLst/>
                          <a:latin typeface="Arial" charset="0"/>
                          <a:ea typeface="ＭＳ Ｐゴシック" charset="-128"/>
                          <a:cs typeface="Arial" charset="0"/>
                        </a:rPr>
                        <a:t>$100 to $500</a:t>
                      </a:r>
                      <a:endParaRPr kumimoji="0" lang="en-CA" sz="1400" b="1" i="0" u="none" strike="noStrike" kern="1200" cap="none" normalizeH="0" baseline="0" dirty="0">
                        <a:ln>
                          <a:noFill/>
                        </a:ln>
                        <a:solidFill>
                          <a:srgbClr val="0090B4"/>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$800 - $1,500</a:t>
                      </a:r>
                    </a:p>
                  </a:txBody>
                  <a:tcPr marT="45713" marB="45713" anchor="ctr" horzOverflow="overflow">
                    <a:lnL>
                      <a:noFill/>
                    </a:lnL>
                    <a:lnR>
                      <a:noFill/>
                    </a:lnR>
                    <a:lnT>
                      <a:noFill/>
                    </a:lnT>
                    <a:lnB>
                      <a:noFill/>
                    </a:lnB>
                    <a:lnTlToBr>
                      <a:noFill/>
                    </a:lnTlToBr>
                    <a:lnBlToTr>
                      <a:noFill/>
                    </a:lnBlToTr>
                    <a:solidFill>
                      <a:srgbClr val="DE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90B4"/>
                          </a:solidFill>
                          <a:effectLst/>
                          <a:latin typeface="Arial" charset="0"/>
                          <a:ea typeface="ＭＳ Ｐゴシック" charset="-128"/>
                          <a:cs typeface="Arial" charset="0"/>
                        </a:rPr>
                        <a:t>$1,000 - $2,000</a:t>
                      </a:r>
                    </a:p>
                  </a:txBody>
                  <a:tcPr marT="45713" marB="45713" anchor="ctr" horzOverflow="overflow">
                    <a:lnL>
                      <a:noFill/>
                    </a:lnL>
                    <a:lnR>
                      <a:noFill/>
                    </a:lnR>
                    <a:lnT>
                      <a:noFill/>
                    </a:lnT>
                    <a:lnB>
                      <a:noFill/>
                    </a:lnB>
                    <a:lnTlToBr>
                      <a:noFill/>
                    </a:lnTlToBr>
                    <a:lnBlToTr>
                      <a:noFill/>
                    </a:lnBlToTr>
                    <a:solidFill>
                      <a:srgbClr val="DEEFF6"/>
                    </a:solidFill>
                  </a:tcPr>
                </a:tc>
              </a:tr>
              <a:tr h="763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D52B1E"/>
                          </a:solidFill>
                          <a:effectLst/>
                          <a:latin typeface="Arial" charset="0"/>
                          <a:ea typeface="ＭＳ Ｐゴシック" charset="-128"/>
                          <a:cs typeface="Arial" charset="0"/>
                        </a:rPr>
                        <a:t>总计</a:t>
                      </a:r>
                      <a:r>
                        <a:rPr kumimoji="0" lang="en-CA" sz="1800" b="1" i="0" u="none" strike="noStrike" cap="none" normalizeH="0" baseline="0" dirty="0" smtClean="0">
                          <a:ln>
                            <a:noFill/>
                          </a:ln>
                          <a:solidFill>
                            <a:srgbClr val="D52B1E"/>
                          </a:solidFill>
                          <a:effectLst/>
                          <a:latin typeface="Arial" charset="0"/>
                          <a:ea typeface="ＭＳ Ｐゴシック" charset="-128"/>
                          <a:cs typeface="Arial" charset="0"/>
                        </a:rPr>
                        <a:t> (</a:t>
                      </a:r>
                      <a:r>
                        <a:rPr kumimoji="0" lang="zh-CN" altLang="en-US" sz="1800" b="1" i="0" u="none" strike="noStrike" cap="none" normalizeH="0" baseline="0" dirty="0" smtClean="0">
                          <a:ln>
                            <a:noFill/>
                          </a:ln>
                          <a:solidFill>
                            <a:srgbClr val="D52B1E"/>
                          </a:solidFill>
                          <a:effectLst/>
                          <a:latin typeface="Arial" charset="0"/>
                          <a:ea typeface="ＭＳ Ｐゴシック" charset="-128"/>
                          <a:cs typeface="Arial" charset="0"/>
                        </a:rPr>
                        <a:t>加元</a:t>
                      </a:r>
                      <a:r>
                        <a:rPr kumimoji="0" lang="en-CA" sz="1800" b="1" i="0" u="none" strike="noStrike" cap="none" normalizeH="0" baseline="0" dirty="0" smtClean="0">
                          <a:ln>
                            <a:noFill/>
                          </a:ln>
                          <a:solidFill>
                            <a:srgbClr val="D52B1E"/>
                          </a:solidFill>
                          <a:effectLst/>
                          <a:latin typeface="Arial" charset="0"/>
                          <a:ea typeface="ＭＳ Ｐゴシック" charset="-128"/>
                          <a:cs typeface="Arial" charset="0"/>
                        </a:rPr>
                        <a:t>)</a:t>
                      </a: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D52B1E"/>
                          </a:solidFill>
                          <a:effectLst/>
                          <a:latin typeface="Arial" charset="0"/>
                          <a:ea typeface="ＭＳ Ｐゴシック" charset="-128"/>
                          <a:cs typeface="Arial" charset="0"/>
                        </a:rPr>
                        <a:t>$11,000 - $24,000</a:t>
                      </a: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algn="ctr"/>
                      <a:r>
                        <a:rPr kumimoji="0" lang="en-CA" sz="1400" b="1" i="0" u="none" strike="noStrike" kern="1200" cap="none" normalizeH="0" baseline="0" dirty="0" smtClean="0">
                          <a:ln>
                            <a:noFill/>
                          </a:ln>
                          <a:solidFill>
                            <a:srgbClr val="D52B1E"/>
                          </a:solidFill>
                          <a:effectLst/>
                          <a:latin typeface="Arial" charset="0"/>
                          <a:ea typeface="ＭＳ Ｐゴシック" charset="-128"/>
                          <a:cs typeface="Arial" charset="0"/>
                        </a:rPr>
                        <a:t>$22,100 to $30,500</a:t>
                      </a:r>
                      <a:endParaRPr kumimoji="0" lang="en-CA" sz="1400" b="1" i="0" u="none" strike="noStrike" kern="1200" cap="none" normalizeH="0" baseline="0" dirty="0">
                        <a:ln>
                          <a:noFill/>
                        </a:ln>
                        <a:solidFill>
                          <a:srgbClr val="D52B1E"/>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D52B1E"/>
                          </a:solidFill>
                          <a:effectLst/>
                          <a:latin typeface="Arial" charset="0"/>
                          <a:ea typeface="ＭＳ Ｐゴシック" charset="-128"/>
                          <a:cs typeface="Arial" charset="0"/>
                        </a:rPr>
                        <a:t>$13,800 - $32,000</a:t>
                      </a:r>
                    </a:p>
                  </a:txBody>
                  <a:tcPr marT="45713" marB="45713" anchor="ctr" horzOverflow="overflow">
                    <a:lnL>
                      <a:noFill/>
                    </a:lnL>
                    <a:lnR>
                      <a:noFill/>
                    </a:lnR>
                    <a:lnT>
                      <a:noFill/>
                    </a:lnT>
                    <a:lnB>
                      <a:noFill/>
                    </a:lnB>
                    <a:lnTlToBr>
                      <a:noFill/>
                    </a:lnTlToBr>
                    <a:lnBlToTr>
                      <a:noFill/>
                    </a:lnBlToTr>
                    <a:solidFill>
                      <a:srgbClr val="A5D4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D52B1E"/>
                          </a:solidFill>
                          <a:effectLst/>
                          <a:latin typeface="Arial" charset="0"/>
                          <a:ea typeface="ＭＳ Ｐゴシック" charset="-128"/>
                          <a:cs typeface="Arial" charset="0"/>
                        </a:rPr>
                        <a:t>$15,500 - $46,000</a:t>
                      </a:r>
                    </a:p>
                  </a:txBody>
                  <a:tcPr marT="45713" marB="45713" anchor="ctr" horzOverflow="overflow">
                    <a:lnL>
                      <a:noFill/>
                    </a:lnL>
                    <a:lnR>
                      <a:noFill/>
                    </a:lnR>
                    <a:lnT>
                      <a:noFill/>
                    </a:lnT>
                    <a:lnB>
                      <a:noFill/>
                    </a:lnB>
                    <a:lnTlToBr>
                      <a:noFill/>
                    </a:lnTlToBr>
                    <a:lnBlToTr>
                      <a:noFill/>
                    </a:lnBlToTr>
                    <a:solidFill>
                      <a:srgbClr val="A5D4E6"/>
                    </a:solidFill>
                  </a:tcPr>
                </a:tc>
              </a:tr>
              <a:tr h="82201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rgbClr val="D52B1E"/>
                          </a:solidFill>
                          <a:effectLst/>
                          <a:latin typeface="Arial" charset="0"/>
                          <a:ea typeface="ＭＳ Ｐゴシック" charset="-128"/>
                          <a:cs typeface="Arial" charset="0"/>
                        </a:rPr>
                        <a:t>总计</a:t>
                      </a:r>
                      <a:r>
                        <a:rPr kumimoji="0" lang="en-CA" sz="1800" b="1" i="0" u="none" strike="noStrike" cap="none" normalizeH="0" baseline="0" dirty="0" smtClean="0">
                          <a:ln>
                            <a:noFill/>
                          </a:ln>
                          <a:solidFill>
                            <a:srgbClr val="D52B1E"/>
                          </a:solidFill>
                          <a:effectLst/>
                          <a:latin typeface="Arial" charset="0"/>
                          <a:ea typeface="ＭＳ Ｐゴシック" charset="-128"/>
                          <a:cs typeface="Arial" charset="0"/>
                        </a:rPr>
                        <a:t> (</a:t>
                      </a:r>
                      <a:r>
                        <a:rPr kumimoji="0" lang="zh-CN" altLang="en-US" sz="1800" b="1" i="0" u="none" strike="noStrike" cap="none" normalizeH="0" baseline="0" dirty="0" smtClean="0">
                          <a:ln>
                            <a:noFill/>
                          </a:ln>
                          <a:solidFill>
                            <a:srgbClr val="D52B1E"/>
                          </a:solidFill>
                          <a:effectLst/>
                          <a:latin typeface="Arial" charset="0"/>
                          <a:ea typeface="ＭＳ Ｐゴシック" charset="-128"/>
                          <a:cs typeface="Arial" charset="0"/>
                        </a:rPr>
                        <a:t>人民币</a:t>
                      </a:r>
                      <a:r>
                        <a:rPr kumimoji="0" lang="en-CA" sz="1800" b="1" i="0" u="none" strike="noStrike" cap="none" normalizeH="0" baseline="0" dirty="0" smtClean="0">
                          <a:ln>
                            <a:noFill/>
                          </a:ln>
                          <a:solidFill>
                            <a:srgbClr val="D52B1E"/>
                          </a:solidFill>
                          <a:effectLst/>
                          <a:latin typeface="Arial" charset="0"/>
                          <a:ea typeface="ＭＳ Ｐゴシック" charset="-128"/>
                          <a:cs typeface="Arial" charset="0"/>
                        </a:rPr>
                        <a:t>)</a:t>
                      </a:r>
                    </a:p>
                  </a:txBody>
                  <a:tcPr marT="45713" marB="45713" anchor="ctr" horzOverflow="overflow">
                    <a:lnL>
                      <a:noFill/>
                    </a:lnL>
                    <a:lnR>
                      <a:noFill/>
                    </a:lnR>
                    <a:lnT>
                      <a:noFill/>
                    </a:lnT>
                    <a:lnB>
                      <a:noFill/>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D52B1E"/>
                          </a:solidFill>
                          <a:effectLst/>
                          <a:latin typeface="Arial" charset="0"/>
                          <a:ea typeface="ＭＳ Ｐゴシック" charset="-128"/>
                          <a:cs typeface="Arial" charset="0"/>
                        </a:rPr>
                        <a:t>56,650-123,600</a:t>
                      </a:r>
                      <a:endParaRPr kumimoji="0" lang="en-CA" sz="1800" b="1" i="0" u="none" strike="noStrike" cap="none" normalizeH="0" baseline="0" dirty="0" smtClean="0">
                        <a:ln>
                          <a:noFill/>
                        </a:ln>
                        <a:solidFill>
                          <a:srgbClr val="D52B1E"/>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chemeClr val="accent5">
                        <a:lumMod val="20000"/>
                        <a:lumOff val="80000"/>
                      </a:schemeClr>
                    </a:solidFill>
                  </a:tcPr>
                </a:tc>
                <a:tc>
                  <a:txBody>
                    <a:bodyPr/>
                    <a:lstStyle/>
                    <a:p>
                      <a:pPr algn="ctr"/>
                      <a:r>
                        <a:rPr kumimoji="0" lang="en-CA" sz="1800" b="1" i="0" u="none" strike="noStrike" kern="1200" cap="none" normalizeH="0" baseline="0" dirty="0" smtClean="0">
                          <a:ln>
                            <a:noFill/>
                          </a:ln>
                          <a:solidFill>
                            <a:srgbClr val="D52B1E"/>
                          </a:solidFill>
                          <a:effectLst/>
                          <a:latin typeface="Arial" charset="0"/>
                          <a:ea typeface="ＭＳ Ｐゴシック" charset="-128"/>
                          <a:cs typeface="Arial" charset="0"/>
                        </a:rPr>
                        <a:t>113,815-157,075</a:t>
                      </a:r>
                      <a:endParaRPr kumimoji="0" lang="en-CA" sz="1800" b="1" i="0" u="none" strike="noStrike" kern="1200" cap="none" normalizeH="0" baseline="0" dirty="0">
                        <a:ln>
                          <a:noFill/>
                        </a:ln>
                        <a:solidFill>
                          <a:srgbClr val="D52B1E"/>
                        </a:solidFill>
                        <a:effectLst/>
                        <a:latin typeface="Arial" charset="0"/>
                        <a:ea typeface="ＭＳ Ｐゴシック" charset="-128"/>
                        <a:cs typeface="Arial" charset="0"/>
                      </a:endParaRPr>
                    </a:p>
                  </a:txBody>
                  <a:tcPr marT="45713" marB="45713" anchor="ctr" horzOverflow="overflow">
                    <a:lnL>
                      <a:noFill/>
                    </a:lnL>
                    <a:lnR>
                      <a:noFill/>
                    </a:lnR>
                    <a:lnT>
                      <a:noFill/>
                    </a:lnT>
                    <a:lnB>
                      <a:noFill/>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D52B1E"/>
                          </a:solidFill>
                          <a:effectLst/>
                          <a:latin typeface="Arial" charset="0"/>
                          <a:ea typeface="ＭＳ Ｐゴシック" charset="-128"/>
                          <a:cs typeface="Arial" charset="0"/>
                        </a:rPr>
                        <a:t>71,070-164,800</a:t>
                      </a:r>
                    </a:p>
                  </a:txBody>
                  <a:tcPr marT="45713" marB="45713" anchor="ctr" horzOverflow="overflow">
                    <a:lnL>
                      <a:noFill/>
                    </a:lnL>
                    <a:lnR>
                      <a:noFill/>
                    </a:lnR>
                    <a:lnT>
                      <a:noFill/>
                    </a:lnT>
                    <a:lnB>
                      <a:noFill/>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D52B1E"/>
                          </a:solidFill>
                          <a:effectLst/>
                          <a:latin typeface="Arial" charset="0"/>
                          <a:ea typeface="ＭＳ Ｐゴシック" charset="-128"/>
                          <a:cs typeface="Arial" charset="0"/>
                        </a:rPr>
                        <a:t>79,825-236,900</a:t>
                      </a:r>
                    </a:p>
                  </a:txBody>
                  <a:tcPr marT="45713" marB="45713" anchor="ctr" horzOverflow="overflow">
                    <a:lnL>
                      <a:noFill/>
                    </a:lnL>
                    <a:lnR>
                      <a:noFill/>
                    </a:lnR>
                    <a:lnT>
                      <a:noFill/>
                    </a:lnT>
                    <a:lnB>
                      <a:noFill/>
                    </a:lnB>
                    <a:lnTlToBr>
                      <a:noFill/>
                    </a:lnTlToBr>
                    <a:lnBlToTr>
                      <a:noFill/>
                    </a:lnBlToTr>
                    <a:solidFill>
                      <a:schemeClr val="accent5">
                        <a:lumMod val="20000"/>
                        <a:lumOff val="80000"/>
                      </a:schemeClr>
                    </a:solidFill>
                  </a:tcPr>
                </a:tc>
              </a:tr>
            </a:tbl>
          </a:graphicData>
        </a:graphic>
      </p:graphicFrame>
      <p:sp>
        <p:nvSpPr>
          <p:cNvPr id="2" name="Rectangle 1"/>
          <p:cNvSpPr/>
          <p:nvPr/>
        </p:nvSpPr>
        <p:spPr>
          <a:xfrm>
            <a:off x="114300" y="6540208"/>
            <a:ext cx="10129838" cy="261610"/>
          </a:xfrm>
          <a:prstGeom prst="rect">
            <a:avLst/>
          </a:prstGeom>
        </p:spPr>
        <p:txBody>
          <a:bodyPr wrap="square">
            <a:spAutoFit/>
          </a:bodyPr>
          <a:lstStyle/>
          <a:p>
            <a:r>
              <a:rPr lang="zh-CN" altLang="en-US" sz="1100" dirty="0"/>
              <a:t>注：这些数据根据加拿大境内不同的学校和专业、住宿选择和个人消费习惯将有浮</a:t>
            </a:r>
            <a:r>
              <a:rPr lang="zh-CN" altLang="en-US" sz="1100" dirty="0" smtClean="0"/>
              <a:t>动</a:t>
            </a:r>
            <a:endParaRPr lang="en-US" altLang="zh-CN" sz="1100" dirty="0"/>
          </a:p>
        </p:txBody>
      </p:sp>
    </p:spTree>
    <p:extLst>
      <p:ext uri="{BB962C8B-B14F-4D97-AF65-F5344CB8AC3E}">
        <p14:creationId xmlns:p14="http://schemas.microsoft.com/office/powerpoint/2010/main" val="797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53"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09019"/>
            <a:ext cx="7772400" cy="691291"/>
          </a:xfrm>
        </p:spPr>
        <p:txBody>
          <a:bodyPr>
            <a:normAutofit fontScale="90000"/>
          </a:bodyPr>
          <a:lstStyle/>
          <a:p>
            <a:r>
              <a:rPr lang="en-US" altLang="zh-CN" b="1" dirty="0" smtClean="0"/>
              <a:t/>
            </a:r>
            <a:br>
              <a:rPr lang="en-US" altLang="zh-CN" b="1" dirty="0" smtClean="0"/>
            </a:br>
            <a:r>
              <a:rPr lang="en-US" altLang="en-US" b="1" dirty="0"/>
              <a:t/>
            </a:r>
            <a:br>
              <a:rPr lang="en-US" altLang="en-US" b="1" dirty="0"/>
            </a:br>
            <a:endParaRPr lang="en-US" b="1"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819405948"/>
              </p:ext>
            </p:extLst>
          </p:nvPr>
        </p:nvGraphicFramePr>
        <p:xfrm>
          <a:off x="155576" y="971745"/>
          <a:ext cx="8845549" cy="5494806"/>
        </p:xfrm>
        <a:graphic>
          <a:graphicData uri="http://schemas.openxmlformats.org/drawingml/2006/table">
            <a:tbl>
              <a:tblPr/>
              <a:tblGrid>
                <a:gridCol w="2625389"/>
                <a:gridCol w="1799730"/>
                <a:gridCol w="1799730"/>
                <a:gridCol w="2620700"/>
              </a:tblGrid>
              <a:tr h="1243699">
                <a:tc>
                  <a:txBody>
                    <a:bodyPr/>
                    <a:lstStyle/>
                    <a:p>
                      <a:pPr algn="ctr" rtl="0" fontAlgn="ctr"/>
                      <a:r>
                        <a:rPr lang="zh-CN" altLang="en-US" sz="1600" b="1" i="0" u="none" strike="noStrike" dirty="0" smtClean="0">
                          <a:solidFill>
                            <a:srgbClr val="FFFFFF"/>
                          </a:solidFill>
                          <a:effectLst/>
                          <a:latin typeface="Arial"/>
                        </a:rPr>
                        <a:t>国家</a:t>
                      </a:r>
                      <a:endParaRPr lang="en-CA" sz="1600" b="1" i="0" u="none" strike="noStrike" dirty="0">
                        <a:solidFill>
                          <a:srgbClr val="FFFFFF"/>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83A9"/>
                    </a:solidFill>
                  </a:tcPr>
                </a:tc>
                <a:tc>
                  <a:txBody>
                    <a:bodyPr/>
                    <a:lstStyle/>
                    <a:p>
                      <a:pPr algn="ctr" rtl="0" fontAlgn="ctr"/>
                      <a:r>
                        <a:rPr lang="zh-CN" altLang="en-US" sz="1600" b="1" i="0" u="none" strike="noStrike" dirty="0" smtClean="0">
                          <a:solidFill>
                            <a:srgbClr val="FFFFFF"/>
                          </a:solidFill>
                          <a:effectLst/>
                          <a:latin typeface="Arial"/>
                        </a:rPr>
                        <a:t>平均大学学费</a:t>
                      </a:r>
                      <a:r>
                        <a:rPr lang="en-US" altLang="zh-CN" sz="1600" b="1" i="0" u="none" strike="noStrike" dirty="0" smtClean="0">
                          <a:solidFill>
                            <a:srgbClr val="FFFFFF"/>
                          </a:solidFill>
                          <a:effectLst/>
                          <a:latin typeface="Arial"/>
                        </a:rPr>
                        <a:t>/</a:t>
                      </a:r>
                      <a:r>
                        <a:rPr lang="zh-CN" altLang="en-US" sz="1600" b="1" i="0" u="none" strike="noStrike" dirty="0" smtClean="0">
                          <a:solidFill>
                            <a:srgbClr val="FFFFFF"/>
                          </a:solidFill>
                          <a:effectLst/>
                          <a:latin typeface="Arial"/>
                        </a:rPr>
                        <a:t>年 </a:t>
                      </a:r>
                      <a:r>
                        <a:rPr lang="en-US" altLang="zh-CN" sz="1600" b="1" i="0" u="none" strike="noStrike" dirty="0" smtClean="0">
                          <a:solidFill>
                            <a:srgbClr val="FFFFFF"/>
                          </a:solidFill>
                          <a:effectLst/>
                          <a:latin typeface="Arial"/>
                        </a:rPr>
                        <a:t>(</a:t>
                      </a:r>
                      <a:r>
                        <a:rPr lang="zh-CN" altLang="en-US" sz="1600" b="1" i="0" u="none" strike="noStrike" dirty="0" smtClean="0">
                          <a:solidFill>
                            <a:srgbClr val="FFFFFF"/>
                          </a:solidFill>
                          <a:effectLst/>
                          <a:latin typeface="Arial"/>
                        </a:rPr>
                        <a:t>美金</a:t>
                      </a:r>
                      <a:r>
                        <a:rPr lang="en-US" altLang="zh-CN" sz="1600" b="1" i="0" u="none" strike="noStrike" dirty="0" smtClean="0">
                          <a:solidFill>
                            <a:srgbClr val="FFFFFF"/>
                          </a:solidFill>
                          <a:effectLst/>
                          <a:latin typeface="Arial"/>
                        </a:rPr>
                        <a:t>)</a:t>
                      </a:r>
                      <a:endParaRPr lang="en-CA" sz="1600" b="1" i="0" u="none" strike="noStrike" dirty="0">
                        <a:solidFill>
                          <a:srgbClr val="FFFFFF"/>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A9"/>
                    </a:solidFill>
                  </a:tcPr>
                </a:tc>
                <a:tc>
                  <a:txBody>
                    <a:bodyPr/>
                    <a:lstStyle/>
                    <a:p>
                      <a:pPr algn="ctr" rtl="0" fontAlgn="ctr"/>
                      <a:r>
                        <a:rPr lang="zh-CN" altLang="en-US" sz="1600" b="1" i="0" u="none" strike="noStrike" dirty="0" smtClean="0">
                          <a:solidFill>
                            <a:srgbClr val="FFFFFF"/>
                          </a:solidFill>
                          <a:effectLst/>
                          <a:latin typeface="Arial"/>
                        </a:rPr>
                        <a:t>平均生活开销</a:t>
                      </a:r>
                      <a:r>
                        <a:rPr lang="en-US" altLang="zh-CN" sz="1600" b="1" i="0" u="none" strike="noStrike" dirty="0" smtClean="0">
                          <a:solidFill>
                            <a:srgbClr val="FFFFFF"/>
                          </a:solidFill>
                          <a:effectLst/>
                          <a:latin typeface="Arial"/>
                        </a:rPr>
                        <a:t>/</a:t>
                      </a:r>
                      <a:r>
                        <a:rPr lang="zh-CN" altLang="en-US" sz="1600" b="1" i="0" u="none" strike="noStrike" dirty="0" smtClean="0">
                          <a:solidFill>
                            <a:srgbClr val="FFFFFF"/>
                          </a:solidFill>
                          <a:effectLst/>
                          <a:latin typeface="Arial"/>
                        </a:rPr>
                        <a:t>年 </a:t>
                      </a:r>
                      <a:r>
                        <a:rPr lang="en-US" altLang="zh-CN" sz="1600" b="1" i="0" u="none" strike="noStrike" dirty="0" smtClean="0">
                          <a:solidFill>
                            <a:srgbClr val="FFFFFF"/>
                          </a:solidFill>
                          <a:effectLst/>
                          <a:latin typeface="Arial"/>
                        </a:rPr>
                        <a:t>(</a:t>
                      </a:r>
                      <a:r>
                        <a:rPr lang="zh-CN" altLang="en-US" sz="1600" b="1" i="0" u="none" strike="noStrike" dirty="0" smtClean="0">
                          <a:solidFill>
                            <a:srgbClr val="FFFFFF"/>
                          </a:solidFill>
                          <a:effectLst/>
                          <a:latin typeface="Arial"/>
                        </a:rPr>
                        <a:t>美金</a:t>
                      </a:r>
                      <a:r>
                        <a:rPr lang="en-US" altLang="zh-CN" sz="1600" b="1" i="0" u="none" strike="noStrike" dirty="0" smtClean="0">
                          <a:solidFill>
                            <a:srgbClr val="FFFFFF"/>
                          </a:solidFill>
                          <a:effectLst/>
                          <a:latin typeface="Arial"/>
                        </a:rPr>
                        <a:t>)</a:t>
                      </a:r>
                      <a:endParaRPr lang="en-CA" sz="1600" b="1" i="0" u="none" strike="noStrike" dirty="0">
                        <a:solidFill>
                          <a:srgbClr val="FFFFFF"/>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A9"/>
                    </a:solidFill>
                  </a:tcPr>
                </a:tc>
                <a:tc>
                  <a:txBody>
                    <a:bodyPr/>
                    <a:lstStyle/>
                    <a:p>
                      <a:pPr algn="ctr" rtl="0" fontAlgn="ctr"/>
                      <a:r>
                        <a:rPr lang="zh-CN" altLang="en-US" sz="1600" b="1" i="0" u="none" strike="noStrike" dirty="0" smtClean="0">
                          <a:solidFill>
                            <a:srgbClr val="FFFFFF"/>
                          </a:solidFill>
                          <a:effectLst/>
                          <a:latin typeface="Arial"/>
                        </a:rPr>
                        <a:t>平均总开销</a:t>
                      </a:r>
                      <a:r>
                        <a:rPr lang="en-US" altLang="zh-CN" sz="1600" b="1" i="0" u="none" strike="noStrike" dirty="0" smtClean="0">
                          <a:solidFill>
                            <a:srgbClr val="FFFFFF"/>
                          </a:solidFill>
                          <a:effectLst/>
                          <a:latin typeface="Arial"/>
                        </a:rPr>
                        <a:t>/</a:t>
                      </a:r>
                      <a:r>
                        <a:rPr lang="zh-CN" altLang="en-US" sz="1600" b="1" i="0" u="none" strike="noStrike" dirty="0" smtClean="0">
                          <a:solidFill>
                            <a:srgbClr val="FFFFFF"/>
                          </a:solidFill>
                          <a:effectLst/>
                          <a:latin typeface="Arial"/>
                        </a:rPr>
                        <a:t>年</a:t>
                      </a:r>
                      <a:r>
                        <a:rPr lang="zh-CN" altLang="en-US" sz="1600" b="1" i="0" u="none" strike="noStrike" baseline="0" dirty="0" smtClean="0">
                          <a:solidFill>
                            <a:srgbClr val="FFFFFF"/>
                          </a:solidFill>
                          <a:effectLst/>
                          <a:latin typeface="Arial"/>
                        </a:rPr>
                        <a:t> </a:t>
                      </a:r>
                      <a:r>
                        <a:rPr lang="en-US" altLang="zh-CN" sz="1600" b="1" i="0" u="none" strike="noStrike" dirty="0" smtClean="0">
                          <a:solidFill>
                            <a:srgbClr val="FFFFFF"/>
                          </a:solidFill>
                          <a:effectLst/>
                          <a:latin typeface="Arial"/>
                        </a:rPr>
                        <a:t>(</a:t>
                      </a:r>
                      <a:r>
                        <a:rPr lang="zh-CN" altLang="en-US" sz="1600" b="1" i="0" u="none" strike="noStrike" dirty="0" smtClean="0">
                          <a:solidFill>
                            <a:srgbClr val="FFFFFF"/>
                          </a:solidFill>
                          <a:effectLst/>
                          <a:latin typeface="Arial"/>
                        </a:rPr>
                        <a:t>美金</a:t>
                      </a:r>
                      <a:r>
                        <a:rPr lang="en-US" altLang="zh-CN" sz="1600" b="1" i="0" u="none" strike="noStrike" dirty="0" smtClean="0">
                          <a:solidFill>
                            <a:srgbClr val="FFFFFF"/>
                          </a:solidFill>
                          <a:effectLst/>
                          <a:latin typeface="Arial"/>
                        </a:rPr>
                        <a:t>)</a:t>
                      </a:r>
                      <a:endParaRPr lang="en-CA" sz="1600" b="1" i="0" u="none" strike="noStrike" dirty="0">
                        <a:solidFill>
                          <a:srgbClr val="FFFFFF"/>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A9"/>
                    </a:solidFill>
                  </a:tcPr>
                </a:tc>
              </a:tr>
              <a:tr h="607301">
                <a:tc>
                  <a:txBody>
                    <a:bodyPr/>
                    <a:lstStyle/>
                    <a:p>
                      <a:pPr algn="ctr" rtl="0" fontAlgn="ctr"/>
                      <a:r>
                        <a:rPr lang="zh-CN" altLang="en-US" sz="2400" b="1" i="0" u="none" strike="noStrike" dirty="0" smtClean="0">
                          <a:solidFill>
                            <a:srgbClr val="0090B4"/>
                          </a:solidFill>
                          <a:effectLst/>
                          <a:latin typeface="Arial"/>
                        </a:rPr>
                        <a:t>澳大利亚</a:t>
                      </a:r>
                      <a:endParaRPr lang="en-CA" sz="2400" b="1" i="0" u="none" strike="noStrike" dirty="0">
                        <a:solidFill>
                          <a:srgbClr val="0090B4"/>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FF6"/>
                    </a:solidFill>
                  </a:tcPr>
                </a:tc>
                <a:tc>
                  <a:txBody>
                    <a:bodyPr/>
                    <a:lstStyle/>
                    <a:p>
                      <a:pPr algn="ctr" rtl="0" fontAlgn="ctr"/>
                      <a:r>
                        <a:rPr lang="en-CA" sz="2000" b="1" i="0" u="none" strike="noStrike" dirty="0" smtClean="0">
                          <a:solidFill>
                            <a:srgbClr val="0090B4"/>
                          </a:solidFill>
                          <a:effectLst/>
                          <a:latin typeface="Arial"/>
                        </a:rPr>
                        <a:t>24,081</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DEEFF6"/>
                    </a:solidFill>
                  </a:tcPr>
                </a:tc>
                <a:tc>
                  <a:txBody>
                    <a:bodyPr/>
                    <a:lstStyle/>
                    <a:p>
                      <a:pPr algn="ctr" rtl="0" fontAlgn="ctr"/>
                      <a:r>
                        <a:rPr lang="en-CA" sz="2000" b="1" i="0" u="none" strike="noStrike" dirty="0" smtClean="0">
                          <a:solidFill>
                            <a:srgbClr val="0090B4"/>
                          </a:solidFill>
                          <a:effectLst/>
                          <a:latin typeface="Arial"/>
                        </a:rPr>
                        <a:t>18,012</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DEEFF6"/>
                    </a:solidFill>
                  </a:tcPr>
                </a:tc>
                <a:tc>
                  <a:txBody>
                    <a:bodyPr/>
                    <a:lstStyle/>
                    <a:p>
                      <a:pPr algn="ctr" rtl="0" fontAlgn="ctr"/>
                      <a:r>
                        <a:rPr lang="en-CA" sz="2000" b="1" i="0" u="none" strike="noStrike" dirty="0" smtClean="0">
                          <a:solidFill>
                            <a:srgbClr val="0090B4"/>
                          </a:solidFill>
                          <a:effectLst/>
                          <a:latin typeface="Arial"/>
                        </a:rPr>
                        <a:t>42,093</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DEEFF6"/>
                    </a:solidFill>
                  </a:tcPr>
                </a:tc>
              </a:tr>
              <a:tr h="607301">
                <a:tc>
                  <a:txBody>
                    <a:bodyPr/>
                    <a:lstStyle/>
                    <a:p>
                      <a:pPr algn="ctr" rtl="0" fontAlgn="ctr"/>
                      <a:r>
                        <a:rPr lang="zh-CN" altLang="en-US" sz="2400" b="1" i="0" u="none" strike="noStrike" kern="1200" dirty="0" smtClean="0">
                          <a:solidFill>
                            <a:srgbClr val="0090B4"/>
                          </a:solidFill>
                          <a:effectLst/>
                          <a:latin typeface="Arial"/>
                          <a:ea typeface="+mn-ea"/>
                          <a:cs typeface="+mn-cs"/>
                        </a:rPr>
                        <a:t>新加坡</a:t>
                      </a:r>
                      <a:endParaRPr lang="en-CA" sz="2400" b="1" i="0" u="none" strike="noStrike" kern="1200" dirty="0">
                        <a:solidFill>
                          <a:srgbClr val="0090B4"/>
                        </a:solidFill>
                        <a:effectLst/>
                        <a:latin typeface="Arial"/>
                        <a:ea typeface="+mn-ea"/>
                        <a:cs typeface="+mn-cs"/>
                      </a:endParaRPr>
                    </a:p>
                  </a:txBody>
                  <a:tcPr marL="8791" marR="8791" marT="8792"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A5D4E6"/>
                    </a:solidFill>
                  </a:tcPr>
                </a:tc>
                <a:tc>
                  <a:txBody>
                    <a:bodyPr/>
                    <a:lstStyle/>
                    <a:p>
                      <a:pPr algn="ctr" rtl="0" fontAlgn="ctr"/>
                      <a:r>
                        <a:rPr lang="en-CA" sz="2000" b="1" i="0" u="none" strike="noStrike" dirty="0" smtClean="0">
                          <a:solidFill>
                            <a:srgbClr val="0090B4"/>
                          </a:solidFill>
                          <a:effectLst/>
                          <a:latin typeface="Arial"/>
                        </a:rPr>
                        <a:t>18,937</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5D4E6"/>
                    </a:solidFill>
                  </a:tcPr>
                </a:tc>
                <a:tc>
                  <a:txBody>
                    <a:bodyPr/>
                    <a:lstStyle/>
                    <a:p>
                      <a:pPr algn="ctr" rtl="0" fontAlgn="ctr"/>
                      <a:r>
                        <a:rPr lang="en-CA" sz="2000" b="1" i="0" u="none" strike="noStrike" dirty="0" smtClean="0">
                          <a:solidFill>
                            <a:srgbClr val="0090B4"/>
                          </a:solidFill>
                          <a:effectLst/>
                          <a:latin typeface="Arial"/>
                        </a:rPr>
                        <a:t>20,292</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5D4E6"/>
                    </a:solidFill>
                  </a:tcPr>
                </a:tc>
                <a:tc>
                  <a:txBody>
                    <a:bodyPr/>
                    <a:lstStyle/>
                    <a:p>
                      <a:pPr algn="ctr" rtl="0" fontAlgn="ctr"/>
                      <a:r>
                        <a:rPr lang="en-CA" sz="2000" b="1" i="0" u="none" strike="noStrike" dirty="0" smtClean="0">
                          <a:solidFill>
                            <a:srgbClr val="0090B4"/>
                          </a:solidFill>
                          <a:effectLst/>
                          <a:latin typeface="Arial"/>
                        </a:rPr>
                        <a:t>39,229</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5D4E6"/>
                    </a:solidFill>
                  </a:tcPr>
                </a:tc>
              </a:tr>
              <a:tr h="607301">
                <a:tc>
                  <a:txBody>
                    <a:bodyPr/>
                    <a:lstStyle/>
                    <a:p>
                      <a:pPr algn="ctr" rtl="0" fontAlgn="ctr"/>
                      <a:r>
                        <a:rPr lang="zh-CN" altLang="en-US" sz="2400" b="1" i="0" u="none" strike="noStrike" dirty="0" smtClean="0">
                          <a:solidFill>
                            <a:srgbClr val="0090B4"/>
                          </a:solidFill>
                          <a:effectLst/>
                          <a:latin typeface="Arial"/>
                        </a:rPr>
                        <a:t>美国</a:t>
                      </a:r>
                      <a:endParaRPr lang="en-CA" sz="2400" b="1" i="0" u="none" strike="noStrike" dirty="0">
                        <a:solidFill>
                          <a:srgbClr val="0090B4"/>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DEEFF6"/>
                    </a:solidFill>
                  </a:tcPr>
                </a:tc>
                <a:tc>
                  <a:txBody>
                    <a:bodyPr/>
                    <a:lstStyle/>
                    <a:p>
                      <a:pPr algn="ctr" rtl="0" fontAlgn="ctr"/>
                      <a:r>
                        <a:rPr lang="en-CA" sz="2000" b="1" i="0" u="none" strike="noStrike" dirty="0" smtClean="0">
                          <a:solidFill>
                            <a:srgbClr val="0090B4"/>
                          </a:solidFill>
                          <a:effectLst/>
                          <a:latin typeface="Arial"/>
                        </a:rPr>
                        <a:t>24,914</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EEFF6"/>
                    </a:solidFill>
                  </a:tcPr>
                </a:tc>
                <a:tc>
                  <a:txBody>
                    <a:bodyPr/>
                    <a:lstStyle/>
                    <a:p>
                      <a:pPr algn="ctr" rtl="0" fontAlgn="ctr"/>
                      <a:r>
                        <a:rPr lang="en-CA" sz="2000" b="1" i="0" u="none" strike="noStrike" dirty="0" smtClean="0">
                          <a:solidFill>
                            <a:srgbClr val="0090B4"/>
                          </a:solidFill>
                          <a:effectLst/>
                          <a:latin typeface="Arial"/>
                        </a:rPr>
                        <a:t>11,651</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EEFF6"/>
                    </a:solidFill>
                  </a:tcPr>
                </a:tc>
                <a:tc>
                  <a:txBody>
                    <a:bodyPr/>
                    <a:lstStyle/>
                    <a:p>
                      <a:pPr algn="ctr" rtl="0" fontAlgn="ctr"/>
                      <a:r>
                        <a:rPr lang="en-CA" sz="2000" b="1" i="0" u="none" strike="noStrike" dirty="0" smtClean="0">
                          <a:solidFill>
                            <a:srgbClr val="0090B4"/>
                          </a:solidFill>
                          <a:effectLst/>
                          <a:latin typeface="Arial"/>
                        </a:rPr>
                        <a:t>36,564</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EEFF6"/>
                    </a:solidFill>
                  </a:tcPr>
                </a:tc>
              </a:tr>
              <a:tr h="607301">
                <a:tc>
                  <a:txBody>
                    <a:bodyPr/>
                    <a:lstStyle/>
                    <a:p>
                      <a:pPr algn="ctr" rtl="0" fontAlgn="ctr"/>
                      <a:r>
                        <a:rPr lang="zh-CN" altLang="en-US" sz="2400" b="1" i="0" u="none" strike="noStrike" dirty="0" smtClean="0">
                          <a:solidFill>
                            <a:srgbClr val="0090B4"/>
                          </a:solidFill>
                          <a:effectLst/>
                          <a:latin typeface="Arial"/>
                        </a:rPr>
                        <a:t>英国</a:t>
                      </a:r>
                      <a:endParaRPr lang="en-CA" sz="2400" b="1" i="0" u="none" strike="noStrike" dirty="0">
                        <a:solidFill>
                          <a:srgbClr val="0090B4"/>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A5D4E6"/>
                    </a:solidFill>
                  </a:tcPr>
                </a:tc>
                <a:tc>
                  <a:txBody>
                    <a:bodyPr/>
                    <a:lstStyle/>
                    <a:p>
                      <a:pPr algn="ctr" rtl="0" fontAlgn="ctr"/>
                      <a:r>
                        <a:rPr lang="en-CA" sz="2000" b="1" i="0" u="none" strike="noStrike" dirty="0" smtClean="0">
                          <a:solidFill>
                            <a:srgbClr val="0090B4"/>
                          </a:solidFill>
                          <a:effectLst/>
                          <a:latin typeface="Arial"/>
                        </a:rPr>
                        <a:t>21,365</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D4E6"/>
                    </a:solidFill>
                  </a:tcPr>
                </a:tc>
                <a:tc>
                  <a:txBody>
                    <a:bodyPr/>
                    <a:lstStyle/>
                    <a:p>
                      <a:pPr algn="ctr" rtl="0" fontAlgn="ctr"/>
                      <a:r>
                        <a:rPr lang="en-CA" sz="2000" b="1" i="0" u="none" strike="noStrike" dirty="0" smtClean="0">
                          <a:solidFill>
                            <a:srgbClr val="0090B4"/>
                          </a:solidFill>
                          <a:effectLst/>
                          <a:latin typeface="Arial"/>
                        </a:rPr>
                        <a:t>13,680</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D4E6"/>
                    </a:solidFill>
                  </a:tcPr>
                </a:tc>
                <a:tc>
                  <a:txBody>
                    <a:bodyPr/>
                    <a:lstStyle/>
                    <a:p>
                      <a:pPr algn="ctr" rtl="0" fontAlgn="ctr"/>
                      <a:r>
                        <a:rPr lang="en-CA" sz="2000" b="1" i="0" u="none" strike="noStrike" dirty="0" smtClean="0">
                          <a:solidFill>
                            <a:srgbClr val="0090B4"/>
                          </a:solidFill>
                          <a:effectLst/>
                          <a:latin typeface="Arial"/>
                        </a:rPr>
                        <a:t>35,045</a:t>
                      </a:r>
                      <a:endParaRPr lang="en-CA" sz="2000" b="1" i="0" u="none" strike="noStrike" dirty="0">
                        <a:solidFill>
                          <a:srgbClr val="0090B4"/>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D4E6"/>
                    </a:solidFill>
                  </a:tcPr>
                </a:tc>
              </a:tr>
              <a:tr h="607301">
                <a:tc>
                  <a:txBody>
                    <a:bodyPr/>
                    <a:lstStyle/>
                    <a:p>
                      <a:pPr marL="0" algn="ctr" defTabSz="914400" rtl="0" eaLnBrk="1" fontAlgn="ctr" latinLnBrk="0" hangingPunct="1"/>
                      <a:r>
                        <a:rPr lang="zh-CN" altLang="en-US" sz="2400" b="1" i="0" u="none" strike="noStrike" kern="1200" dirty="0" smtClean="0">
                          <a:solidFill>
                            <a:srgbClr val="0090B4"/>
                          </a:solidFill>
                          <a:effectLst/>
                          <a:latin typeface="Arial"/>
                          <a:ea typeface="+mn-ea"/>
                          <a:cs typeface="+mn-cs"/>
                        </a:rPr>
                        <a:t>香港</a:t>
                      </a:r>
                      <a:endParaRPr lang="en-CA" sz="2400" b="1" i="0" u="none" strike="noStrike" kern="1200" dirty="0">
                        <a:solidFill>
                          <a:srgbClr val="0090B4"/>
                        </a:solidFill>
                        <a:effectLst/>
                        <a:latin typeface="Arial"/>
                        <a:ea typeface="+mn-ea"/>
                        <a:cs typeface="+mn-cs"/>
                      </a:endParaRPr>
                    </a:p>
                  </a:txBody>
                  <a:tcPr marL="8791" marR="8791" marT="8792"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2"/>
                    </a:solidFill>
                  </a:tcPr>
                </a:tc>
                <a:tc>
                  <a:txBody>
                    <a:bodyPr/>
                    <a:lstStyle/>
                    <a:p>
                      <a:pPr marL="0" algn="ctr" defTabSz="914400" rtl="0" eaLnBrk="1" fontAlgn="ctr" latinLnBrk="0" hangingPunct="1"/>
                      <a:r>
                        <a:rPr lang="en-CA" sz="2000" b="1" i="0" u="none" strike="noStrike" kern="1200" dirty="0" smtClean="0">
                          <a:solidFill>
                            <a:srgbClr val="0090B4"/>
                          </a:solidFill>
                          <a:effectLst/>
                          <a:latin typeface="Arial"/>
                          <a:ea typeface="+mn-ea"/>
                          <a:cs typeface="+mn-cs"/>
                        </a:rPr>
                        <a:t>13,444</a:t>
                      </a:r>
                      <a:endParaRPr lang="en-CA" sz="2000" b="1" i="0" u="none" strike="noStrike" kern="1200" dirty="0">
                        <a:solidFill>
                          <a:srgbClr val="0090B4"/>
                        </a:solidFill>
                        <a:effectLst/>
                        <a:latin typeface="Arial"/>
                        <a:ea typeface="+mn-ea"/>
                        <a:cs typeface="+mn-cs"/>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CA" sz="2000" b="1" i="0" u="none" strike="noStrike" kern="1200" dirty="0" smtClean="0">
                          <a:solidFill>
                            <a:srgbClr val="0090B4"/>
                          </a:solidFill>
                          <a:effectLst/>
                          <a:latin typeface="Arial"/>
                          <a:ea typeface="+mn-ea"/>
                          <a:cs typeface="+mn-cs"/>
                        </a:rPr>
                        <a:t>18,696</a:t>
                      </a:r>
                      <a:endParaRPr lang="en-CA" sz="2000" b="1" i="0" u="none" strike="noStrike" kern="1200" dirty="0">
                        <a:solidFill>
                          <a:srgbClr val="0090B4"/>
                        </a:solidFill>
                        <a:effectLst/>
                        <a:latin typeface="Arial"/>
                        <a:ea typeface="+mn-ea"/>
                        <a:cs typeface="+mn-cs"/>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CA" sz="2000" b="1" i="0" u="none" strike="noStrike" kern="1200" dirty="0" smtClean="0">
                          <a:solidFill>
                            <a:srgbClr val="0090B4"/>
                          </a:solidFill>
                          <a:effectLst/>
                          <a:latin typeface="Arial"/>
                          <a:ea typeface="+mn-ea"/>
                          <a:cs typeface="+mn-cs"/>
                        </a:rPr>
                        <a:t>32,140</a:t>
                      </a:r>
                      <a:endParaRPr lang="en-CA" sz="2000" b="1" i="0" u="none" strike="noStrike" kern="1200" dirty="0">
                        <a:solidFill>
                          <a:srgbClr val="0090B4"/>
                        </a:solidFill>
                        <a:effectLst/>
                        <a:latin typeface="Arial"/>
                        <a:ea typeface="+mn-ea"/>
                        <a:cs typeface="+mn-cs"/>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7301">
                <a:tc>
                  <a:txBody>
                    <a:bodyPr/>
                    <a:lstStyle/>
                    <a:p>
                      <a:pPr algn="ctr" rtl="0" fontAlgn="ctr"/>
                      <a:r>
                        <a:rPr lang="zh-CN" altLang="en-US" sz="2400" b="1" i="0" u="none" strike="noStrike" dirty="0" smtClean="0">
                          <a:solidFill>
                            <a:srgbClr val="C00000"/>
                          </a:solidFill>
                          <a:effectLst/>
                          <a:latin typeface="Arial"/>
                        </a:rPr>
                        <a:t>加拿大</a:t>
                      </a:r>
                      <a:endParaRPr lang="en-CA" sz="2400" b="1" i="0" u="none" strike="noStrike" dirty="0">
                        <a:solidFill>
                          <a:srgbClr val="C00000"/>
                        </a:solidFill>
                        <a:effectLst/>
                        <a:latin typeface="Arial"/>
                      </a:endParaRPr>
                    </a:p>
                  </a:txBody>
                  <a:tcPr marL="8791" marR="8791" marT="8792"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rgbClr val="A5D4E6"/>
                    </a:solidFill>
                  </a:tcPr>
                </a:tc>
                <a:tc>
                  <a:txBody>
                    <a:bodyPr/>
                    <a:lstStyle/>
                    <a:p>
                      <a:pPr algn="ctr" rtl="0" fontAlgn="ctr"/>
                      <a:r>
                        <a:rPr lang="en-CA" sz="2000" b="1" i="0" u="none" strike="noStrike" dirty="0" smtClean="0">
                          <a:solidFill>
                            <a:srgbClr val="C00000"/>
                          </a:solidFill>
                          <a:effectLst/>
                          <a:latin typeface="Arial"/>
                        </a:rPr>
                        <a:t>16,746</a:t>
                      </a:r>
                      <a:endParaRPr lang="en-CA" sz="2000" b="1" i="0" u="none" strike="noStrike" dirty="0">
                        <a:solidFill>
                          <a:srgbClr val="C00000"/>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D4E6"/>
                    </a:solidFill>
                  </a:tcPr>
                </a:tc>
                <a:tc>
                  <a:txBody>
                    <a:bodyPr/>
                    <a:lstStyle/>
                    <a:p>
                      <a:pPr algn="ctr" rtl="0" fontAlgn="ctr"/>
                      <a:r>
                        <a:rPr lang="en-CA" sz="2000" b="1" i="0" u="none" strike="noStrike" dirty="0" smtClean="0">
                          <a:solidFill>
                            <a:srgbClr val="C00000"/>
                          </a:solidFill>
                          <a:effectLst/>
                          <a:latin typeface="Arial"/>
                        </a:rPr>
                        <a:t>13,201</a:t>
                      </a:r>
                      <a:endParaRPr lang="en-CA" sz="2000" b="1" i="0" u="none" strike="noStrike" dirty="0">
                        <a:solidFill>
                          <a:srgbClr val="C00000"/>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D4E6"/>
                    </a:solidFill>
                  </a:tcPr>
                </a:tc>
                <a:tc>
                  <a:txBody>
                    <a:bodyPr/>
                    <a:lstStyle/>
                    <a:p>
                      <a:pPr algn="ctr" rtl="0" fontAlgn="ctr"/>
                      <a:r>
                        <a:rPr lang="en-CA" sz="2000" b="1" i="0" u="none" strike="noStrike" dirty="0" smtClean="0">
                          <a:solidFill>
                            <a:srgbClr val="C00000"/>
                          </a:solidFill>
                          <a:effectLst/>
                          <a:latin typeface="Arial"/>
                        </a:rPr>
                        <a:t>29,947</a:t>
                      </a:r>
                      <a:endParaRPr lang="en-CA" sz="2000" b="1" i="0" u="none" strike="noStrike" dirty="0">
                        <a:solidFill>
                          <a:srgbClr val="C00000"/>
                        </a:solidFill>
                        <a:effectLst/>
                        <a:latin typeface="Arial"/>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D4E6"/>
                    </a:solidFill>
                  </a:tcPr>
                </a:tc>
              </a:tr>
              <a:tr h="607301">
                <a:tc>
                  <a:txBody>
                    <a:bodyPr/>
                    <a:lstStyle/>
                    <a:p>
                      <a:pPr marL="0" algn="ctr" defTabSz="914400" rtl="0" eaLnBrk="1" fontAlgn="ctr" latinLnBrk="0" hangingPunct="1"/>
                      <a:r>
                        <a:rPr lang="zh-CN" altLang="en-US" sz="2400" b="1" i="0" u="none" strike="noStrike" kern="1200" dirty="0" smtClean="0">
                          <a:solidFill>
                            <a:srgbClr val="0090B4"/>
                          </a:solidFill>
                          <a:effectLst/>
                          <a:latin typeface="Arial"/>
                          <a:ea typeface="+mn-ea"/>
                          <a:cs typeface="+mn-cs"/>
                        </a:rPr>
                        <a:t>法国</a:t>
                      </a:r>
                      <a:endParaRPr lang="en-CA" sz="2400" b="1" i="0" u="none" strike="noStrike" kern="1200" dirty="0">
                        <a:solidFill>
                          <a:srgbClr val="0090B4"/>
                        </a:solidFill>
                        <a:effectLst/>
                        <a:latin typeface="Arial"/>
                        <a:ea typeface="+mn-ea"/>
                        <a:cs typeface="+mn-cs"/>
                      </a:endParaRPr>
                    </a:p>
                  </a:txBody>
                  <a:tcPr marL="8791" marR="8791" marT="8792"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bg2"/>
                    </a:solidFill>
                  </a:tcPr>
                </a:tc>
                <a:tc>
                  <a:txBody>
                    <a:bodyPr/>
                    <a:lstStyle/>
                    <a:p>
                      <a:pPr marL="0" algn="ctr" defTabSz="914400" rtl="0" eaLnBrk="1" fontAlgn="ctr" latinLnBrk="0" hangingPunct="1"/>
                      <a:r>
                        <a:rPr lang="en-CA" sz="2000" b="1" i="0" u="none" strike="noStrike" kern="1200" dirty="0" smtClean="0">
                          <a:solidFill>
                            <a:srgbClr val="0090B4"/>
                          </a:solidFill>
                          <a:effectLst/>
                          <a:latin typeface="Arial"/>
                          <a:ea typeface="+mn-ea"/>
                          <a:cs typeface="+mn-cs"/>
                        </a:rPr>
                        <a:t>247</a:t>
                      </a:r>
                      <a:endParaRPr lang="en-CA" sz="2000" b="1" i="0" u="none" strike="noStrike" kern="1200" dirty="0">
                        <a:solidFill>
                          <a:srgbClr val="0090B4"/>
                        </a:solidFill>
                        <a:effectLst/>
                        <a:latin typeface="Arial"/>
                        <a:ea typeface="+mn-ea"/>
                        <a:cs typeface="+mn-cs"/>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CA" sz="2000" b="1" i="0" u="none" strike="noStrike" kern="1200" dirty="0" smtClean="0">
                          <a:solidFill>
                            <a:srgbClr val="0090B4"/>
                          </a:solidFill>
                          <a:effectLst/>
                          <a:latin typeface="Arial"/>
                          <a:ea typeface="+mn-ea"/>
                          <a:cs typeface="+mn-cs"/>
                        </a:rPr>
                        <a:t>16,530</a:t>
                      </a:r>
                      <a:endParaRPr lang="en-CA" sz="2000" b="1" i="0" u="none" strike="noStrike" kern="1200" dirty="0">
                        <a:solidFill>
                          <a:srgbClr val="0090B4"/>
                        </a:solidFill>
                        <a:effectLst/>
                        <a:latin typeface="Arial"/>
                        <a:ea typeface="+mn-ea"/>
                        <a:cs typeface="+mn-cs"/>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CA" sz="2000" b="1" i="0" u="none" strike="noStrike" kern="1200" dirty="0" smtClean="0">
                          <a:solidFill>
                            <a:srgbClr val="0090B4"/>
                          </a:solidFill>
                          <a:effectLst/>
                          <a:latin typeface="Arial"/>
                          <a:ea typeface="+mn-ea"/>
                          <a:cs typeface="+mn-cs"/>
                        </a:rPr>
                        <a:t>16,777</a:t>
                      </a:r>
                      <a:endParaRPr lang="en-CA" sz="2000" b="1" i="0" u="none" strike="noStrike" kern="1200" dirty="0">
                        <a:solidFill>
                          <a:srgbClr val="0090B4"/>
                        </a:solidFill>
                        <a:effectLst/>
                        <a:latin typeface="Arial"/>
                        <a:ea typeface="+mn-ea"/>
                        <a:cs typeface="+mn-cs"/>
                      </a:endParaRPr>
                    </a:p>
                  </a:txBody>
                  <a:tcPr marL="8791" marR="8791" marT="87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5" name="Rectangle 4"/>
          <p:cNvSpPr/>
          <p:nvPr/>
        </p:nvSpPr>
        <p:spPr>
          <a:xfrm>
            <a:off x="155576" y="209019"/>
            <a:ext cx="8845549" cy="584775"/>
          </a:xfrm>
          <a:prstGeom prst="rect">
            <a:avLst/>
          </a:prstGeom>
          <a:solidFill>
            <a:schemeClr val="accent5"/>
          </a:solidFill>
        </p:spPr>
        <p:txBody>
          <a:bodyPr wrap="square">
            <a:spAutoFit/>
          </a:bodyPr>
          <a:lstStyle/>
          <a:p>
            <a:pPr algn="ctr">
              <a:defRPr/>
            </a:pPr>
            <a:r>
              <a:rPr lang="zh-CN" altLang="en-US" sz="3200" b="1" dirty="0" smtClean="0">
                <a:solidFill>
                  <a:prstClr val="white"/>
                </a:solidFill>
              </a:rPr>
              <a:t>全世界大学本科国际学生学费的对比</a:t>
            </a:r>
            <a:endParaRPr lang="en-US" sz="3200" b="1" dirty="0">
              <a:solidFill>
                <a:prstClr val="white"/>
              </a:solidFill>
            </a:endParaRPr>
          </a:p>
        </p:txBody>
      </p:sp>
      <p:sp>
        <p:nvSpPr>
          <p:cNvPr id="2" name="Rectangle 1"/>
          <p:cNvSpPr/>
          <p:nvPr/>
        </p:nvSpPr>
        <p:spPr>
          <a:xfrm>
            <a:off x="155576" y="6550223"/>
            <a:ext cx="7659687" cy="307777"/>
          </a:xfrm>
          <a:prstGeom prst="rect">
            <a:avLst/>
          </a:prstGeom>
        </p:spPr>
        <p:txBody>
          <a:bodyPr wrap="square">
            <a:spAutoFit/>
          </a:bodyPr>
          <a:lstStyle/>
          <a:p>
            <a:r>
              <a:rPr lang="en-US" altLang="zh-CN" sz="1400" dirty="0" smtClean="0"/>
              <a:t>Source</a:t>
            </a:r>
            <a:r>
              <a:rPr lang="zh-CN" altLang="en-US" sz="1400" dirty="0" smtClean="0"/>
              <a:t>：</a:t>
            </a:r>
            <a:r>
              <a:rPr lang="en-CA" sz="1400" dirty="0"/>
              <a:t>HSBC, Value of Education: Springboard for success, September 2014 </a:t>
            </a:r>
            <a:endParaRPr lang="en-CA" sz="1400" i="1" dirty="0"/>
          </a:p>
        </p:txBody>
      </p:sp>
    </p:spTree>
    <p:extLst>
      <p:ext uri="{BB962C8B-B14F-4D97-AF65-F5344CB8AC3E}">
        <p14:creationId xmlns:p14="http://schemas.microsoft.com/office/powerpoint/2010/main" val="31916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68264"/>
            <a:ext cx="7772400" cy="502709"/>
          </a:xfrm>
        </p:spPr>
        <p:txBody>
          <a:bodyPr>
            <a:normAutofit fontScale="90000"/>
          </a:bodyPr>
          <a:lstStyle/>
          <a:p>
            <a:r>
              <a:rPr lang="en-US" altLang="zh-CN" b="1" dirty="0"/>
              <a:t/>
            </a:r>
            <a:br>
              <a:rPr lang="en-US" altLang="zh-CN" b="1" dirty="0"/>
            </a:br>
            <a:r>
              <a:rPr lang="zh-CN" altLang="en-US" b="1" dirty="0" smtClean="0"/>
              <a:t>教育新闻</a:t>
            </a:r>
            <a:endParaRPr lang="en-US" sz="4000" b="1" dirty="0" smtClean="0">
              <a:latin typeface="Arial"/>
              <a:cs typeface="Arial"/>
            </a:endParaRPr>
          </a:p>
        </p:txBody>
      </p:sp>
      <p:sp>
        <p:nvSpPr>
          <p:cNvPr id="13" name="Subtitle 2"/>
          <p:cNvSpPr txBox="1">
            <a:spLocks/>
          </p:cNvSpPr>
          <p:nvPr/>
        </p:nvSpPr>
        <p:spPr>
          <a:xfrm>
            <a:off x="316756" y="2084734"/>
            <a:ext cx="8448160" cy="6106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600" dirty="0">
              <a:solidFill>
                <a:srgbClr val="6D6863"/>
              </a:solidFill>
              <a:latin typeface="Arial"/>
              <a:cs typeface="Arial"/>
            </a:endParaRPr>
          </a:p>
        </p:txBody>
      </p:sp>
      <p:sp>
        <p:nvSpPr>
          <p:cNvPr id="3" name="Rectangle 2"/>
          <p:cNvSpPr/>
          <p:nvPr/>
        </p:nvSpPr>
        <p:spPr>
          <a:xfrm>
            <a:off x="521834" y="1361393"/>
            <a:ext cx="7696200" cy="3965188"/>
          </a:xfrm>
          <a:prstGeom prst="rect">
            <a:avLst/>
          </a:prstGeom>
        </p:spPr>
        <p:txBody>
          <a:bodyPr wrap="square">
            <a:spAutoFit/>
          </a:bodyPr>
          <a:lstStyle/>
          <a:p>
            <a:pPr>
              <a:lnSpc>
                <a:spcPts val="2163"/>
              </a:lnSpc>
              <a:spcAft>
                <a:spcPts val="1800"/>
              </a:spcAft>
              <a:defRPr/>
            </a:pPr>
            <a:r>
              <a:rPr lang="zh-CN" altLang="en-US" sz="2400" b="1" dirty="0">
                <a:latin typeface="Arial" charset="0"/>
              </a:rPr>
              <a:t>在华新增</a:t>
            </a:r>
            <a:r>
              <a:rPr lang="en-US" altLang="zh-CN" sz="2400" b="1" dirty="0">
                <a:latin typeface="Arial" charset="0"/>
              </a:rPr>
              <a:t>7</a:t>
            </a:r>
            <a:r>
              <a:rPr lang="zh-CN" altLang="en-US" sz="2400" b="1" dirty="0">
                <a:latin typeface="Arial" charset="0"/>
              </a:rPr>
              <a:t>个签证申请中心</a:t>
            </a:r>
            <a:endParaRPr lang="en-US" altLang="zh-CN" sz="2400" b="1" dirty="0">
              <a:latin typeface="Arial" charset="0"/>
            </a:endParaRPr>
          </a:p>
          <a:p>
            <a:pPr>
              <a:lnSpc>
                <a:spcPts val="2163"/>
              </a:lnSpc>
              <a:spcAft>
                <a:spcPts val="1800"/>
              </a:spcAft>
              <a:defRPr/>
            </a:pPr>
            <a:endParaRPr lang="en-US" altLang="zh-CN" sz="2400" b="1" dirty="0">
              <a:latin typeface="+mj-ea"/>
              <a:ea typeface="+mj-ea"/>
            </a:endParaRPr>
          </a:p>
          <a:p>
            <a:pPr>
              <a:lnSpc>
                <a:spcPts val="2163"/>
              </a:lnSpc>
              <a:spcAft>
                <a:spcPts val="1800"/>
              </a:spcAft>
              <a:defRPr/>
            </a:pPr>
            <a:r>
              <a:rPr lang="zh-CN" altLang="en-US" sz="2400" b="1" dirty="0" smtClean="0">
                <a:latin typeface="+mj-ea"/>
                <a:ea typeface="+mj-ea"/>
              </a:rPr>
              <a:t>中加联合声明</a:t>
            </a:r>
            <a:endParaRPr lang="en-US" altLang="zh-CN" sz="2400" b="1" dirty="0" smtClean="0">
              <a:latin typeface="+mj-ea"/>
              <a:ea typeface="+mj-ea"/>
            </a:endParaRPr>
          </a:p>
          <a:p>
            <a:pPr>
              <a:lnSpc>
                <a:spcPts val="2163"/>
              </a:lnSpc>
              <a:spcAft>
                <a:spcPts val="1800"/>
              </a:spcAft>
              <a:defRPr/>
            </a:pPr>
            <a:r>
              <a:rPr lang="zh-CN" altLang="en-US" b="1" dirty="0" smtClean="0">
                <a:latin typeface="Arial" charset="0"/>
              </a:rPr>
              <a:t>（</a:t>
            </a:r>
            <a:r>
              <a:rPr lang="en-US" altLang="zh-CN" b="1" dirty="0" smtClean="0">
                <a:latin typeface="Arial" charset="0"/>
              </a:rPr>
              <a:t>2025</a:t>
            </a:r>
            <a:r>
              <a:rPr lang="zh-CN" altLang="en-US" b="1" dirty="0" smtClean="0">
                <a:latin typeface="Arial" charset="0"/>
              </a:rPr>
              <a:t>年实现双向人员往来在</a:t>
            </a:r>
            <a:r>
              <a:rPr lang="en-US" altLang="zh-CN" b="1" dirty="0" smtClean="0">
                <a:latin typeface="Arial" charset="0"/>
              </a:rPr>
              <a:t>2015</a:t>
            </a:r>
            <a:r>
              <a:rPr lang="zh-CN" altLang="en-US" b="1" dirty="0" smtClean="0">
                <a:latin typeface="Arial" charset="0"/>
              </a:rPr>
              <a:t>年基础上翻倍） </a:t>
            </a:r>
            <a:endParaRPr lang="en-US" altLang="zh-CN" b="1" dirty="0">
              <a:latin typeface="Arial" charset="0"/>
            </a:endParaRPr>
          </a:p>
          <a:p>
            <a:pPr>
              <a:lnSpc>
                <a:spcPts val="2163"/>
              </a:lnSpc>
              <a:spcAft>
                <a:spcPts val="1800"/>
              </a:spcAft>
              <a:defRPr/>
            </a:pPr>
            <a:endParaRPr lang="en-US" altLang="zh-CN" sz="2400" b="1" dirty="0">
              <a:latin typeface="Arial" charset="0"/>
            </a:endParaRPr>
          </a:p>
          <a:p>
            <a:pPr>
              <a:lnSpc>
                <a:spcPts val="2163"/>
              </a:lnSpc>
              <a:spcAft>
                <a:spcPts val="1800"/>
              </a:spcAft>
              <a:defRPr/>
            </a:pPr>
            <a:r>
              <a:rPr lang="zh-CN" altLang="en-US" sz="2400" b="1" dirty="0">
                <a:latin typeface="Arial" charset="0"/>
              </a:rPr>
              <a:t>加中签署双边教育合作备忘录</a:t>
            </a:r>
            <a:endParaRPr lang="en-US" altLang="zh-CN" sz="2400" b="1" dirty="0">
              <a:latin typeface="Arial" charset="0"/>
            </a:endParaRPr>
          </a:p>
          <a:p>
            <a:pPr>
              <a:lnSpc>
                <a:spcPts val="2163"/>
              </a:lnSpc>
              <a:spcAft>
                <a:spcPts val="1800"/>
              </a:spcAft>
              <a:defRPr/>
            </a:pPr>
            <a:endParaRPr lang="en-US" altLang="zh-CN" sz="2400" b="1" dirty="0">
              <a:latin typeface="Arial" charset="0"/>
            </a:endParaRPr>
          </a:p>
          <a:p>
            <a:pPr>
              <a:lnSpc>
                <a:spcPts val="2163"/>
              </a:lnSpc>
              <a:spcAft>
                <a:spcPts val="1800"/>
              </a:spcAft>
              <a:defRPr/>
            </a:pPr>
            <a:r>
              <a:rPr lang="zh-CN" altLang="en-US" sz="2400" b="1" dirty="0" smtClean="0">
                <a:latin typeface="Arial" charset="0"/>
              </a:rPr>
              <a:t>加</a:t>
            </a:r>
            <a:r>
              <a:rPr lang="zh-CN" altLang="en-US" sz="2400" b="1" dirty="0">
                <a:latin typeface="Arial" charset="0"/>
              </a:rPr>
              <a:t>拿大成为</a:t>
            </a:r>
            <a:r>
              <a:rPr lang="en-US" altLang="zh-CN" sz="2400" b="1" dirty="0">
                <a:latin typeface="Arial" charset="0"/>
              </a:rPr>
              <a:t>2017</a:t>
            </a:r>
            <a:r>
              <a:rPr lang="zh-CN" altLang="en-US" sz="2400" b="1" dirty="0">
                <a:latin typeface="Arial" charset="0"/>
              </a:rPr>
              <a:t>年中国国际教育展主宾国</a:t>
            </a:r>
            <a:endParaRPr lang="en-US" altLang="zh-CN" sz="2400" b="1" dirty="0">
              <a:latin typeface="Arial" charset="0"/>
            </a:endParaRPr>
          </a:p>
        </p:txBody>
      </p:sp>
    </p:spTree>
    <p:extLst>
      <p:ext uri="{BB962C8B-B14F-4D97-AF65-F5344CB8AC3E}">
        <p14:creationId xmlns:p14="http://schemas.microsoft.com/office/powerpoint/2010/main" val="2482402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3091"/>
            <a:ext cx="7772400" cy="691291"/>
          </a:xfrm>
        </p:spPr>
        <p:txBody>
          <a:bodyPr>
            <a:normAutofit fontScale="90000"/>
          </a:bodyPr>
          <a:lstStyle/>
          <a:p>
            <a:r>
              <a:rPr lang="en-US" b="1" dirty="0" smtClean="0">
                <a:solidFill>
                  <a:srgbClr val="FF0000"/>
                </a:solidFill>
                <a:latin typeface="Arial"/>
                <a:cs typeface="Arial"/>
              </a:rPr>
              <a:t/>
            </a:r>
            <a:br>
              <a:rPr lang="en-US" b="1" dirty="0" smtClean="0">
                <a:solidFill>
                  <a:srgbClr val="FF0000"/>
                </a:solidFill>
                <a:latin typeface="Arial"/>
                <a:cs typeface="Arial"/>
              </a:rPr>
            </a:br>
            <a:r>
              <a:rPr lang="en-US" b="1" dirty="0" smtClean="0">
                <a:solidFill>
                  <a:srgbClr val="FF0000"/>
                </a:solidFill>
                <a:latin typeface="Arial"/>
                <a:cs typeface="Arial"/>
              </a:rPr>
              <a:t/>
            </a:r>
            <a:br>
              <a:rPr lang="en-US" b="1" dirty="0" smtClean="0">
                <a:solidFill>
                  <a:srgbClr val="FF0000"/>
                </a:solidFill>
                <a:latin typeface="Arial"/>
                <a:cs typeface="Arial"/>
              </a:rPr>
            </a:br>
            <a:r>
              <a:rPr lang="zh-CN" altLang="en-CA" b="1" dirty="0" smtClean="0">
                <a:latin typeface="Arial" charset="0"/>
                <a:ea typeface="宋体" pitchFamily="2" charset="-122"/>
              </a:rPr>
              <a:t>大</a:t>
            </a:r>
            <a:r>
              <a:rPr lang="zh-CN" altLang="en-CA" b="1" dirty="0">
                <a:latin typeface="Arial" charset="0"/>
                <a:ea typeface="宋体" pitchFamily="2" charset="-122"/>
              </a:rPr>
              <a:t>学</a:t>
            </a:r>
            <a:r>
              <a:rPr lang="en-US" altLang="en-US" b="1" dirty="0">
                <a:latin typeface="Arial" charset="0"/>
                <a:ea typeface="宋体" pitchFamily="2" charset="-122"/>
              </a:rPr>
              <a:t/>
            </a:r>
            <a:br>
              <a:rPr lang="en-US" altLang="en-US" b="1" dirty="0">
                <a:latin typeface="Arial" charset="0"/>
                <a:ea typeface="宋体" pitchFamily="2" charset="-122"/>
              </a:rPr>
            </a:br>
            <a:r>
              <a:rPr lang="en-US" b="1" dirty="0" smtClean="0">
                <a:solidFill>
                  <a:srgbClr val="FF0000"/>
                </a:solidFill>
                <a:latin typeface="Arial"/>
                <a:cs typeface="Arial"/>
              </a:rPr>
              <a:t/>
            </a:r>
            <a:br>
              <a:rPr lang="en-US" b="1" dirty="0" smtClean="0">
                <a:solidFill>
                  <a:srgbClr val="FF0000"/>
                </a:solidFill>
                <a:latin typeface="Arial"/>
                <a:cs typeface="Arial"/>
              </a:rPr>
            </a:br>
            <a:endParaRPr lang="en-US" b="1" dirty="0">
              <a:solidFill>
                <a:srgbClr val="FF0000"/>
              </a:solidFill>
              <a:latin typeface="Arial"/>
              <a:cs typeface="Arial"/>
            </a:endParaRPr>
          </a:p>
        </p:txBody>
      </p:sp>
      <p:sp>
        <p:nvSpPr>
          <p:cNvPr id="12" name="Subtitle 2"/>
          <p:cNvSpPr>
            <a:spLocks noGrp="1"/>
          </p:cNvSpPr>
          <p:nvPr>
            <p:ph type="subTitle" idx="1"/>
          </p:nvPr>
        </p:nvSpPr>
        <p:spPr>
          <a:xfrm>
            <a:off x="299822" y="1485118"/>
            <a:ext cx="8448160" cy="4144157"/>
          </a:xfrm>
        </p:spPr>
        <p:txBody>
          <a:bodyPr>
            <a:noAutofit/>
          </a:bodyPr>
          <a:lstStyle/>
          <a:p>
            <a:pPr algn="l">
              <a:spcAft>
                <a:spcPts val="1800"/>
              </a:spcAft>
              <a:buClr>
                <a:srgbClr val="EC0000"/>
              </a:buClr>
              <a:buSzPct val="115000"/>
              <a:buFont typeface="Arial" charset="0"/>
              <a:buBlip>
                <a:blip r:embed="rId4"/>
              </a:buBlip>
            </a:pPr>
            <a:r>
              <a:rPr lang="zh-CN" altLang="en-US" sz="2400" b="1" dirty="0">
                <a:solidFill>
                  <a:schemeClr val="tx1"/>
                </a:solidFill>
                <a:ea typeface="宋体" pitchFamily="2" charset="-122"/>
              </a:rPr>
              <a:t>近</a:t>
            </a:r>
            <a:r>
              <a:rPr lang="en-US" altLang="zh-CN" sz="2400" b="1" dirty="0">
                <a:solidFill>
                  <a:schemeClr val="tx1"/>
                </a:solidFill>
                <a:ea typeface="宋体" pitchFamily="2" charset="-122"/>
              </a:rPr>
              <a:t>100</a:t>
            </a:r>
            <a:r>
              <a:rPr lang="zh-CN" altLang="en-US" sz="2400" b="1" dirty="0">
                <a:solidFill>
                  <a:schemeClr val="tx1"/>
                </a:solidFill>
                <a:ea typeface="宋体" pitchFamily="2" charset="-122"/>
              </a:rPr>
              <a:t>所公立大学：提供一万多种本科和研究生课程</a:t>
            </a:r>
            <a:endParaRPr lang="en-CA" altLang="zh-CN" sz="2400" b="1" dirty="0">
              <a:solidFill>
                <a:schemeClr val="tx1"/>
              </a:solidFill>
              <a:ea typeface="宋体" pitchFamily="2" charset="-122"/>
            </a:endParaRPr>
          </a:p>
          <a:p>
            <a:pPr algn="l">
              <a:spcAft>
                <a:spcPts val="1800"/>
              </a:spcAft>
              <a:buClr>
                <a:srgbClr val="EC0000"/>
              </a:buClr>
              <a:buSzPct val="115000"/>
              <a:buBlip>
                <a:blip r:embed="rId4"/>
              </a:buBlip>
            </a:pPr>
            <a:r>
              <a:rPr lang="zh-CN" altLang="en-US" sz="2400" b="1" dirty="0">
                <a:solidFill>
                  <a:schemeClr val="tx1"/>
                </a:solidFill>
                <a:ea typeface="宋体" pitchFamily="2" charset="-122"/>
              </a:rPr>
              <a:t>没有国家官方排名</a:t>
            </a:r>
            <a:r>
              <a:rPr lang="en-US" altLang="zh-CN" sz="2400" b="1" dirty="0">
                <a:solidFill>
                  <a:schemeClr val="tx1"/>
                </a:solidFill>
                <a:ea typeface="宋体" pitchFamily="2" charset="-122"/>
              </a:rPr>
              <a:t>(</a:t>
            </a:r>
            <a:r>
              <a:rPr lang="zh-CN" altLang="en-US" sz="2400" b="1" dirty="0">
                <a:solidFill>
                  <a:schemeClr val="tx1"/>
                </a:solidFill>
                <a:ea typeface="宋体" pitchFamily="2" charset="-122"/>
              </a:rPr>
              <a:t>医博类，综合类，基础类）</a:t>
            </a:r>
            <a:endParaRPr lang="en-US" altLang="zh-CN" sz="2400" b="1" dirty="0">
              <a:solidFill>
                <a:schemeClr val="tx1"/>
              </a:solidFill>
              <a:ea typeface="宋体" pitchFamily="2" charset="-122"/>
            </a:endParaRPr>
          </a:p>
          <a:p>
            <a:pPr algn="l">
              <a:spcAft>
                <a:spcPts val="1800"/>
              </a:spcAft>
              <a:buClr>
                <a:srgbClr val="EC0000"/>
              </a:buClr>
              <a:buSzPct val="115000"/>
              <a:buFont typeface="Arial" charset="0"/>
              <a:buBlip>
                <a:blip r:embed="rId4"/>
              </a:buBlip>
            </a:pPr>
            <a:r>
              <a:rPr lang="zh-CN" altLang="en-US" sz="2400" b="1" dirty="0" smtClean="0">
                <a:solidFill>
                  <a:schemeClr val="tx1"/>
                </a:solidFill>
                <a:ea typeface="宋体" pitchFamily="2" charset="-122"/>
              </a:rPr>
              <a:t>带</a:t>
            </a:r>
            <a:r>
              <a:rPr lang="zh-CN" altLang="en-US" sz="2400" b="1" dirty="0">
                <a:solidFill>
                  <a:schemeClr val="tx1"/>
                </a:solidFill>
                <a:ea typeface="宋体" pitchFamily="2" charset="-122"/>
              </a:rPr>
              <a:t>薪</a:t>
            </a:r>
            <a:r>
              <a:rPr lang="en-US" altLang="zh-CN" sz="2400" b="1" dirty="0">
                <a:solidFill>
                  <a:schemeClr val="tx1"/>
                </a:solidFill>
                <a:ea typeface="宋体" pitchFamily="2" charset="-122"/>
              </a:rPr>
              <a:t>/</a:t>
            </a:r>
            <a:r>
              <a:rPr lang="zh-CN" altLang="en-US" sz="2400" b="1" dirty="0">
                <a:solidFill>
                  <a:schemeClr val="tx1"/>
                </a:solidFill>
                <a:ea typeface="宋体" pitchFamily="2" charset="-122"/>
              </a:rPr>
              <a:t>学分实习课程 </a:t>
            </a:r>
            <a:r>
              <a:rPr lang="en-US" altLang="zh-CN" sz="2400" b="1" dirty="0">
                <a:solidFill>
                  <a:schemeClr val="tx1"/>
                </a:solidFill>
                <a:ea typeface="宋体" pitchFamily="2" charset="-122"/>
              </a:rPr>
              <a:t>(Co-op) </a:t>
            </a:r>
            <a:endParaRPr lang="zh-CN" altLang="en-US" sz="2400" b="1" dirty="0">
              <a:solidFill>
                <a:schemeClr val="tx1"/>
              </a:solidFill>
              <a:ea typeface="宋体" pitchFamily="2" charset="-122"/>
            </a:endParaRPr>
          </a:p>
          <a:p>
            <a:pPr algn="l">
              <a:spcAft>
                <a:spcPts val="1800"/>
              </a:spcAft>
              <a:buClr>
                <a:srgbClr val="EC0000"/>
              </a:buClr>
              <a:buSzPct val="115000"/>
              <a:buFont typeface="Arial" charset="0"/>
              <a:buBlip>
                <a:blip r:embed="rId4"/>
              </a:buBlip>
            </a:pPr>
            <a:r>
              <a:rPr lang="zh-CN" altLang="en-US" sz="2400" b="1" dirty="0">
                <a:solidFill>
                  <a:schemeClr val="tx1"/>
                </a:solidFill>
                <a:ea typeface="宋体" pitchFamily="2" charset="-122"/>
              </a:rPr>
              <a:t>领先的技术和研究实验室</a:t>
            </a:r>
            <a:endParaRPr lang="en-US" altLang="zh-CN" sz="2400" b="1" dirty="0">
              <a:solidFill>
                <a:schemeClr val="tx1"/>
              </a:solidFill>
              <a:ea typeface="宋体" pitchFamily="2" charset="-122"/>
            </a:endParaRPr>
          </a:p>
          <a:p>
            <a:pPr algn="l">
              <a:spcAft>
                <a:spcPts val="1800"/>
              </a:spcAft>
              <a:buClr>
                <a:srgbClr val="EC0000"/>
              </a:buClr>
              <a:buSzPct val="115000"/>
              <a:buFont typeface="Arial" charset="0"/>
              <a:buBlip>
                <a:blip r:embed="rId4"/>
              </a:buBlip>
            </a:pPr>
            <a:r>
              <a:rPr lang="zh-CN" altLang="en-US" sz="2400" b="1" dirty="0">
                <a:solidFill>
                  <a:schemeClr val="tx1"/>
                </a:solidFill>
                <a:ea typeface="宋体" pitchFamily="2" charset="-122"/>
              </a:rPr>
              <a:t>国际学生比例较低</a:t>
            </a:r>
            <a:endParaRPr lang="en-US" altLang="zh-CN" sz="2400" b="1" dirty="0">
              <a:solidFill>
                <a:schemeClr val="tx1"/>
              </a:solidFill>
              <a:ea typeface="宋体" pitchFamily="2" charset="-122"/>
            </a:endParaRPr>
          </a:p>
          <a:p>
            <a:pPr algn="l">
              <a:spcAft>
                <a:spcPts val="1800"/>
              </a:spcAft>
              <a:buClr>
                <a:srgbClr val="EC0000"/>
              </a:buClr>
              <a:buSzPct val="115000"/>
              <a:buFont typeface="Arial" charset="0"/>
              <a:buBlip>
                <a:blip r:embed="rId4"/>
              </a:buBlip>
            </a:pPr>
            <a:r>
              <a:rPr lang="zh-CN" altLang="en-US" sz="2400" b="1" dirty="0" smtClean="0">
                <a:solidFill>
                  <a:schemeClr val="tx1"/>
                </a:solidFill>
                <a:ea typeface="宋体" pitchFamily="2" charset="-122"/>
              </a:rPr>
              <a:t>政府指定的学习机构列表</a:t>
            </a:r>
            <a:r>
              <a:rPr lang="en-US" altLang="zh-CN" sz="2400" b="1" dirty="0">
                <a:solidFill>
                  <a:schemeClr val="tx1"/>
                </a:solidFill>
                <a:ea typeface="宋体" pitchFamily="2" charset="-122"/>
              </a:rPr>
              <a:t>DLI </a:t>
            </a:r>
          </a:p>
          <a:p>
            <a:pPr algn="l"/>
            <a:endParaRPr lang="en-US" sz="1800" dirty="0">
              <a:solidFill>
                <a:schemeClr val="tx1"/>
              </a:solidFill>
              <a:cs typeface="Arial"/>
            </a:endParaRPr>
          </a:p>
        </p:txBody>
      </p:sp>
    </p:spTree>
    <p:extLst>
      <p:ext uri="{BB962C8B-B14F-4D97-AF65-F5344CB8AC3E}">
        <p14:creationId xmlns:p14="http://schemas.microsoft.com/office/powerpoint/2010/main" val="623169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3091"/>
            <a:ext cx="7772400" cy="691291"/>
          </a:xfrm>
        </p:spPr>
        <p:txBody>
          <a:bodyPr>
            <a:normAutofit/>
          </a:bodyPr>
          <a:lstStyle/>
          <a:p>
            <a:r>
              <a:rPr lang="zh-CN" altLang="en-US" sz="3800" b="1" dirty="0" smtClean="0">
                <a:latin typeface="Arial"/>
                <a:cs typeface="Arial"/>
              </a:rPr>
              <a:t>应用技术与职业学院</a:t>
            </a:r>
            <a:endParaRPr lang="en-US" sz="3800" b="1" dirty="0">
              <a:latin typeface="Arial"/>
              <a:cs typeface="Arial"/>
            </a:endParaRPr>
          </a:p>
        </p:txBody>
      </p:sp>
      <p:sp>
        <p:nvSpPr>
          <p:cNvPr id="12" name="Subtitle 2"/>
          <p:cNvSpPr>
            <a:spLocks noGrp="1"/>
          </p:cNvSpPr>
          <p:nvPr>
            <p:ph type="subTitle" idx="1"/>
          </p:nvPr>
        </p:nvSpPr>
        <p:spPr>
          <a:xfrm>
            <a:off x="299822" y="1120117"/>
            <a:ext cx="8448160" cy="5269242"/>
          </a:xfrm>
        </p:spPr>
        <p:txBody>
          <a:bodyPr>
            <a:noAutofit/>
          </a:bodyPr>
          <a:lstStyle/>
          <a:p>
            <a:pPr algn="l">
              <a:spcAft>
                <a:spcPts val="1800"/>
              </a:spcAft>
              <a:buClr>
                <a:srgbClr val="EC0000"/>
              </a:buClr>
              <a:buSzPct val="115000"/>
              <a:buBlip>
                <a:blip r:embed="rId4"/>
              </a:buBlip>
            </a:pPr>
            <a:r>
              <a:rPr lang="zh-CN" altLang="en-US" sz="2400" b="1" dirty="0" smtClean="0">
                <a:solidFill>
                  <a:schemeClr val="tx1"/>
                </a:solidFill>
                <a:latin typeface="SimSun"/>
                <a:cs typeface="SimSun"/>
              </a:rPr>
              <a:t>约</a:t>
            </a:r>
            <a:r>
              <a:rPr lang="en-US" altLang="zh-CN" sz="2400" b="1" dirty="0">
                <a:solidFill>
                  <a:schemeClr val="tx1"/>
                </a:solidFill>
                <a:latin typeface="SimSun"/>
                <a:cs typeface="SimSun"/>
              </a:rPr>
              <a:t>130</a:t>
            </a:r>
            <a:r>
              <a:rPr lang="zh-CN" altLang="en-US" sz="2400" b="1" dirty="0">
                <a:solidFill>
                  <a:schemeClr val="tx1"/>
                </a:solidFill>
                <a:latin typeface="SimSun"/>
                <a:cs typeface="SimSun"/>
              </a:rPr>
              <a:t>多所公立社区学院，以及数千计的职业学</a:t>
            </a:r>
            <a:r>
              <a:rPr lang="zh-CN" altLang="en-US" sz="2400" b="1" dirty="0" smtClean="0">
                <a:solidFill>
                  <a:schemeClr val="tx1"/>
                </a:solidFill>
                <a:latin typeface="SimSun"/>
                <a:cs typeface="SimSun"/>
              </a:rPr>
              <a:t>校</a:t>
            </a:r>
            <a:endParaRPr lang="en-US" altLang="zh-CN" sz="2400" b="1" dirty="0" smtClean="0">
              <a:solidFill>
                <a:schemeClr val="tx1"/>
              </a:solidFill>
              <a:latin typeface="SimSun"/>
              <a:cs typeface="SimSun"/>
            </a:endParaRPr>
          </a:p>
          <a:p>
            <a:pPr algn="l">
              <a:spcAft>
                <a:spcPts val="1800"/>
              </a:spcAft>
              <a:buClr>
                <a:srgbClr val="EC0000"/>
              </a:buClr>
              <a:buSzPct val="115000"/>
              <a:buBlip>
                <a:blip r:embed="rId4"/>
              </a:buBlip>
            </a:pPr>
            <a:r>
              <a:rPr lang="zh-CN" altLang="en-US" sz="2400" b="1" dirty="0">
                <a:solidFill>
                  <a:schemeClr val="tx1"/>
                </a:solidFill>
                <a:latin typeface="SimSun"/>
                <a:cs typeface="SimSun"/>
              </a:rPr>
              <a:t>注重素质教育，优质就业，实习项目满足特定行业雇佣着需</a:t>
            </a:r>
            <a:r>
              <a:rPr lang="zh-CN" altLang="en-US" sz="2400" b="1" dirty="0" smtClean="0">
                <a:solidFill>
                  <a:schemeClr val="tx1"/>
                </a:solidFill>
                <a:latin typeface="SimSun"/>
                <a:cs typeface="SimSun"/>
              </a:rPr>
              <a:t>求</a:t>
            </a:r>
            <a:endParaRPr lang="en-US" altLang="zh-CN" sz="2200" b="1" dirty="0" smtClean="0">
              <a:solidFill>
                <a:schemeClr val="tx1"/>
              </a:solidFill>
              <a:latin typeface="SimSun"/>
              <a:cs typeface="SimSun"/>
            </a:endParaRPr>
          </a:p>
          <a:p>
            <a:pPr marL="1257300" lvl="2" indent="-342900" algn="l">
              <a:buFont typeface="Arial" panose="020B0604020202020204" pitchFamily="34" charset="0"/>
              <a:buChar char="•"/>
              <a:defRPr/>
            </a:pPr>
            <a:r>
              <a:rPr lang="zh-CN" altLang="en-US" sz="2000" dirty="0">
                <a:solidFill>
                  <a:schemeClr val="tx1"/>
                </a:solidFill>
                <a:latin typeface="SimSun"/>
                <a:cs typeface="SimSun"/>
              </a:rPr>
              <a:t>平均</a:t>
            </a:r>
            <a:r>
              <a:rPr lang="en-US" altLang="zh-CN" sz="2000" dirty="0">
                <a:solidFill>
                  <a:schemeClr val="tx1"/>
                </a:solidFill>
                <a:latin typeface="SimSun"/>
                <a:cs typeface="SimSun"/>
              </a:rPr>
              <a:t>90%</a:t>
            </a:r>
            <a:r>
              <a:rPr lang="zh-CN" altLang="en-US" sz="2000" dirty="0">
                <a:solidFill>
                  <a:schemeClr val="tx1"/>
                </a:solidFill>
                <a:latin typeface="SimSun"/>
                <a:cs typeface="SimSun"/>
              </a:rPr>
              <a:t>的学院毕业生毕业后</a:t>
            </a:r>
            <a:r>
              <a:rPr lang="en-US" altLang="zh-CN" sz="2000" dirty="0">
                <a:solidFill>
                  <a:schemeClr val="tx1"/>
                </a:solidFill>
                <a:latin typeface="SimSun"/>
                <a:cs typeface="SimSun"/>
              </a:rPr>
              <a:t>6</a:t>
            </a:r>
            <a:r>
              <a:rPr lang="zh-CN" altLang="en-US" sz="2000" dirty="0">
                <a:solidFill>
                  <a:schemeClr val="tx1"/>
                </a:solidFill>
                <a:latin typeface="SimSun"/>
                <a:cs typeface="SimSun"/>
              </a:rPr>
              <a:t>个月找到工作</a:t>
            </a:r>
            <a:endParaRPr lang="en-US" altLang="zh-CN" sz="2000" dirty="0">
              <a:solidFill>
                <a:schemeClr val="tx1"/>
              </a:solidFill>
              <a:latin typeface="SimSun"/>
              <a:cs typeface="SimSun"/>
            </a:endParaRPr>
          </a:p>
          <a:p>
            <a:pPr marL="1257300" lvl="2" indent="-342900" algn="l">
              <a:buFont typeface="Arial" panose="020B0604020202020204" pitchFamily="34" charset="0"/>
              <a:buChar char="•"/>
              <a:defRPr/>
            </a:pPr>
            <a:r>
              <a:rPr lang="en-US" altLang="zh-CN" sz="2000" dirty="0">
                <a:solidFill>
                  <a:schemeClr val="tx1"/>
                </a:solidFill>
                <a:latin typeface="SimSun"/>
                <a:cs typeface="SimSun"/>
              </a:rPr>
              <a:t>20%</a:t>
            </a:r>
            <a:r>
              <a:rPr lang="zh-CN" altLang="en-US" sz="2000" dirty="0">
                <a:solidFill>
                  <a:schemeClr val="tx1"/>
                </a:solidFill>
                <a:latin typeface="SimSun"/>
                <a:cs typeface="SimSun"/>
              </a:rPr>
              <a:t> 大学本科毕业生会去社区学院读一年大专</a:t>
            </a:r>
            <a:r>
              <a:rPr lang="zh-CN" altLang="en-US" sz="2000" dirty="0" smtClean="0">
                <a:solidFill>
                  <a:schemeClr val="tx1"/>
                </a:solidFill>
                <a:latin typeface="SimSun"/>
                <a:cs typeface="SimSun"/>
              </a:rPr>
              <a:t>课程</a:t>
            </a:r>
            <a:endParaRPr lang="en-US" altLang="zh-CN" sz="2000" dirty="0">
              <a:solidFill>
                <a:schemeClr val="tx1"/>
              </a:solidFill>
              <a:latin typeface="SimSun"/>
              <a:cs typeface="SimSun"/>
            </a:endParaRPr>
          </a:p>
          <a:p>
            <a:pPr lvl="2" algn="l">
              <a:defRPr/>
            </a:pPr>
            <a:endParaRPr lang="en-US" altLang="zh-CN" sz="2400" dirty="0" smtClean="0">
              <a:solidFill>
                <a:schemeClr val="tx1"/>
              </a:solidFill>
              <a:latin typeface="SimSun"/>
              <a:cs typeface="SimSun"/>
            </a:endParaRPr>
          </a:p>
          <a:p>
            <a:pPr algn="l">
              <a:spcAft>
                <a:spcPts val="1800"/>
              </a:spcAft>
              <a:buClr>
                <a:srgbClr val="EC0000"/>
              </a:buClr>
              <a:buSzPct val="115000"/>
              <a:buBlip>
                <a:blip r:embed="rId4"/>
              </a:buBlip>
            </a:pPr>
            <a:r>
              <a:rPr lang="zh-CN" altLang="en-US" sz="2400" b="1" dirty="0" smtClean="0">
                <a:solidFill>
                  <a:schemeClr val="tx1"/>
                </a:solidFill>
                <a:latin typeface="SimSun"/>
                <a:cs typeface="SimSun"/>
              </a:rPr>
              <a:t>提</a:t>
            </a:r>
            <a:r>
              <a:rPr lang="zh-CN" altLang="en-US" sz="2400" b="1" dirty="0">
                <a:solidFill>
                  <a:schemeClr val="tx1"/>
                </a:solidFill>
                <a:latin typeface="SimSun"/>
                <a:cs typeface="SimSun"/>
              </a:rPr>
              <a:t>供专科文凭，应用型本科，研究生课程</a:t>
            </a:r>
            <a:endParaRPr lang="en-US" altLang="zh-CN" sz="2400" b="1" dirty="0">
              <a:solidFill>
                <a:schemeClr val="tx1"/>
              </a:solidFill>
              <a:latin typeface="SimSun"/>
              <a:cs typeface="SimSun"/>
            </a:endParaRPr>
          </a:p>
          <a:p>
            <a:pPr marL="1257300" lvl="2" indent="-342900" algn="l">
              <a:buFont typeface="Arial" panose="020B0604020202020204" pitchFamily="34" charset="0"/>
              <a:buChar char="•"/>
              <a:defRPr/>
            </a:pPr>
            <a:r>
              <a:rPr lang="en-US" altLang="zh-CN" sz="2000" dirty="0" smtClean="0">
                <a:solidFill>
                  <a:schemeClr val="tx1"/>
                </a:solidFill>
                <a:latin typeface="SimSun"/>
                <a:cs typeface="SimSun"/>
              </a:rPr>
              <a:t>1</a:t>
            </a:r>
            <a:r>
              <a:rPr lang="zh-CN" altLang="en-US" sz="2000" dirty="0" smtClean="0">
                <a:solidFill>
                  <a:schemeClr val="tx1"/>
                </a:solidFill>
                <a:latin typeface="SimSun"/>
                <a:cs typeface="SimSun"/>
              </a:rPr>
              <a:t>年证书课程</a:t>
            </a:r>
            <a:endParaRPr lang="en-US" altLang="zh-CN" sz="2000" dirty="0" smtClean="0">
              <a:solidFill>
                <a:schemeClr val="tx1"/>
              </a:solidFill>
              <a:latin typeface="SimSun"/>
              <a:cs typeface="SimSun"/>
            </a:endParaRPr>
          </a:p>
          <a:p>
            <a:pPr marL="1257300" lvl="2" indent="-342900" algn="l">
              <a:buFont typeface="Arial" panose="020B0604020202020204" pitchFamily="34" charset="0"/>
              <a:buChar char="•"/>
              <a:defRPr/>
            </a:pPr>
            <a:r>
              <a:rPr lang="en-US" altLang="zh-CN" sz="2000" dirty="0" smtClean="0">
                <a:solidFill>
                  <a:schemeClr val="tx1"/>
                </a:solidFill>
                <a:latin typeface="SimSun"/>
                <a:cs typeface="SimSun"/>
              </a:rPr>
              <a:t>2-3</a:t>
            </a:r>
            <a:r>
              <a:rPr lang="zh-CN" altLang="en-US" sz="2000" dirty="0" smtClean="0">
                <a:solidFill>
                  <a:schemeClr val="tx1"/>
                </a:solidFill>
                <a:latin typeface="SimSun"/>
                <a:cs typeface="SimSun"/>
              </a:rPr>
              <a:t>年学</a:t>
            </a:r>
            <a:r>
              <a:rPr lang="zh-CN" altLang="en-US" sz="2000" dirty="0">
                <a:solidFill>
                  <a:schemeClr val="tx1"/>
                </a:solidFill>
                <a:latin typeface="SimSun"/>
                <a:cs typeface="SimSun"/>
              </a:rPr>
              <a:t>院文凭课程</a:t>
            </a:r>
            <a:endParaRPr lang="en-US" altLang="zh-CN" sz="2000" dirty="0">
              <a:solidFill>
                <a:schemeClr val="tx1"/>
              </a:solidFill>
              <a:latin typeface="SimSun"/>
              <a:cs typeface="SimSun"/>
            </a:endParaRPr>
          </a:p>
          <a:p>
            <a:pPr marL="1257300" lvl="2" indent="-342900" algn="l">
              <a:buFont typeface="Arial" panose="020B0604020202020204" pitchFamily="34" charset="0"/>
              <a:buChar char="•"/>
              <a:defRPr/>
            </a:pPr>
            <a:r>
              <a:rPr lang="en-US" altLang="zh-CN" sz="2000" dirty="0" smtClean="0">
                <a:solidFill>
                  <a:schemeClr val="tx1"/>
                </a:solidFill>
                <a:latin typeface="SimSun"/>
                <a:cs typeface="SimSun"/>
              </a:rPr>
              <a:t>4</a:t>
            </a:r>
            <a:r>
              <a:rPr lang="zh-CN" altLang="en-US" sz="2000" dirty="0" smtClean="0">
                <a:solidFill>
                  <a:schemeClr val="tx1"/>
                </a:solidFill>
                <a:latin typeface="SimSun"/>
                <a:cs typeface="SimSun"/>
              </a:rPr>
              <a:t>年应用学士学位课程</a:t>
            </a:r>
            <a:endParaRPr lang="en-US" altLang="zh-CN" sz="2000" dirty="0" smtClean="0">
              <a:solidFill>
                <a:schemeClr val="tx1"/>
              </a:solidFill>
              <a:latin typeface="SimSun"/>
              <a:cs typeface="SimSun"/>
            </a:endParaRPr>
          </a:p>
          <a:p>
            <a:pPr marL="1257300" lvl="2" indent="-342900" algn="l">
              <a:buFont typeface="Arial" panose="020B0604020202020204" pitchFamily="34" charset="0"/>
              <a:buChar char="•"/>
              <a:defRPr/>
            </a:pPr>
            <a:r>
              <a:rPr lang="en-US" altLang="zh-CN" sz="2000" dirty="0" smtClean="0">
                <a:solidFill>
                  <a:schemeClr val="tx1"/>
                </a:solidFill>
                <a:latin typeface="SimSun"/>
                <a:cs typeface="SimSun"/>
              </a:rPr>
              <a:t>1</a:t>
            </a:r>
            <a:r>
              <a:rPr lang="zh-CN" altLang="en-US" sz="2000" dirty="0" smtClean="0">
                <a:solidFill>
                  <a:schemeClr val="tx1"/>
                </a:solidFill>
                <a:latin typeface="SimSun"/>
                <a:cs typeface="SimSun"/>
              </a:rPr>
              <a:t>年制研究生毕业文凭</a:t>
            </a:r>
            <a:endParaRPr lang="en-US" altLang="zh-CN" sz="2000" dirty="0" smtClean="0">
              <a:solidFill>
                <a:schemeClr val="tx1"/>
              </a:solidFill>
              <a:latin typeface="SimSun"/>
              <a:cs typeface="SimSun"/>
            </a:endParaRPr>
          </a:p>
          <a:p>
            <a:pPr algn="l">
              <a:spcAft>
                <a:spcPts val="1800"/>
              </a:spcAft>
              <a:buClr>
                <a:srgbClr val="EC0000"/>
              </a:buClr>
              <a:buSzPct val="115000"/>
              <a:buBlip>
                <a:blip r:embed="rId4"/>
              </a:buBlip>
            </a:pPr>
            <a:endParaRPr lang="en-US" altLang="zh-CN" sz="2000" dirty="0">
              <a:solidFill>
                <a:schemeClr val="tx1"/>
              </a:solidFill>
              <a:latin typeface="SimSun"/>
              <a:cs typeface="SimSun"/>
            </a:endParaRPr>
          </a:p>
          <a:p>
            <a:pPr algn="l">
              <a:spcAft>
                <a:spcPts val="1800"/>
              </a:spcAft>
              <a:buClr>
                <a:srgbClr val="EC0000"/>
              </a:buClr>
              <a:buSzPct val="115000"/>
              <a:buBlip>
                <a:blip r:embed="rId4"/>
              </a:buBlip>
            </a:pPr>
            <a:endParaRPr lang="zh-CN" altLang="en-US" sz="2000" dirty="0">
              <a:solidFill>
                <a:schemeClr val="tx1"/>
              </a:solidFill>
              <a:latin typeface="SimSun"/>
              <a:cs typeface="SimSun"/>
            </a:endParaRPr>
          </a:p>
          <a:p>
            <a:pPr algn="l">
              <a:defRPr/>
            </a:pPr>
            <a:endParaRPr lang="en-US" altLang="zh-CN" sz="2000" dirty="0">
              <a:solidFill>
                <a:schemeClr val="tx1"/>
              </a:solidFill>
              <a:latin typeface="SimSun"/>
              <a:cs typeface="SimSun"/>
            </a:endParaRPr>
          </a:p>
          <a:p>
            <a:pPr marL="571500" indent="-571500" algn="l">
              <a:buFont typeface="Arial" pitchFamily="34" charset="0"/>
              <a:buChar char="•"/>
              <a:defRPr/>
            </a:pPr>
            <a:endParaRPr lang="zh-CN" altLang="en-US" sz="2000" dirty="0">
              <a:solidFill>
                <a:schemeClr val="tx1"/>
              </a:solidFill>
              <a:latin typeface="SimSun"/>
              <a:cs typeface="SimSun"/>
            </a:endParaRPr>
          </a:p>
          <a:p>
            <a:pPr algn="l"/>
            <a:endParaRPr lang="en-US" sz="1800" dirty="0">
              <a:solidFill>
                <a:schemeClr val="tx1"/>
              </a:solidFill>
              <a:latin typeface="Arial"/>
              <a:cs typeface="Arial"/>
            </a:endParaRPr>
          </a:p>
        </p:txBody>
      </p:sp>
    </p:spTree>
    <p:extLst>
      <p:ext uri="{BB962C8B-B14F-4D97-AF65-F5344CB8AC3E}">
        <p14:creationId xmlns:p14="http://schemas.microsoft.com/office/powerpoint/2010/main" val="361707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3091"/>
            <a:ext cx="7772400" cy="691291"/>
          </a:xfrm>
        </p:spPr>
        <p:txBody>
          <a:bodyPr>
            <a:noAutofit/>
          </a:bodyPr>
          <a:lstStyle/>
          <a:p>
            <a:r>
              <a:rPr lang="en-US" altLang="zh-CN" sz="4000" dirty="0" smtClean="0">
                <a:latin typeface="Arial" charset="0"/>
                <a:ea typeface="宋体" pitchFamily="2" charset="-122"/>
              </a:rPr>
              <a:t/>
            </a:r>
            <a:br>
              <a:rPr lang="en-US" altLang="zh-CN" sz="4000" dirty="0" smtClean="0">
                <a:latin typeface="Arial" charset="0"/>
                <a:ea typeface="宋体" pitchFamily="2" charset="-122"/>
              </a:rPr>
            </a:br>
            <a:r>
              <a:rPr lang="zh-CN" altLang="en-CA" sz="4000" b="1" dirty="0" smtClean="0">
                <a:latin typeface="Arial" charset="0"/>
                <a:ea typeface="宋体" pitchFamily="2" charset="-122"/>
              </a:rPr>
              <a:t>奖</a:t>
            </a:r>
            <a:r>
              <a:rPr lang="zh-CN" altLang="en-CA" sz="4000" b="1" dirty="0">
                <a:latin typeface="Arial" charset="0"/>
                <a:ea typeface="宋体" pitchFamily="2" charset="-122"/>
              </a:rPr>
              <a:t>学金</a:t>
            </a:r>
            <a:r>
              <a:rPr lang="en-US" altLang="en-US" sz="4000" b="1" dirty="0">
                <a:latin typeface="Arial" charset="0"/>
                <a:ea typeface="宋体" pitchFamily="2" charset="-122"/>
              </a:rPr>
              <a:t/>
            </a:r>
            <a:br>
              <a:rPr lang="en-US" altLang="en-US" sz="4000" b="1" dirty="0">
                <a:latin typeface="Arial" charset="0"/>
                <a:ea typeface="宋体" pitchFamily="2" charset="-122"/>
              </a:rPr>
            </a:br>
            <a:endParaRPr lang="en-US" sz="4000" b="1" dirty="0">
              <a:latin typeface="Arial"/>
              <a:cs typeface="Arial"/>
            </a:endParaRPr>
          </a:p>
        </p:txBody>
      </p:sp>
      <p:sp>
        <p:nvSpPr>
          <p:cNvPr id="12" name="Subtitle 2"/>
          <p:cNvSpPr>
            <a:spLocks noGrp="1"/>
          </p:cNvSpPr>
          <p:nvPr>
            <p:ph type="subTitle" idx="1"/>
          </p:nvPr>
        </p:nvSpPr>
        <p:spPr>
          <a:xfrm>
            <a:off x="299822" y="1485118"/>
            <a:ext cx="8448160" cy="4001281"/>
          </a:xfrm>
        </p:spPr>
        <p:txBody>
          <a:bodyPr>
            <a:noAutofit/>
          </a:bodyPr>
          <a:lstStyle/>
          <a:p>
            <a:pPr algn="l">
              <a:spcAft>
                <a:spcPts val="1200"/>
              </a:spcAft>
              <a:buClr>
                <a:srgbClr val="EC0000"/>
              </a:buClr>
              <a:buSzPct val="115000"/>
              <a:buFontTx/>
              <a:buBlip>
                <a:blip r:embed="rId4"/>
              </a:buBlip>
            </a:pPr>
            <a:r>
              <a:rPr lang="zh-CN" altLang="en-US" sz="2800" b="1" dirty="0">
                <a:solidFill>
                  <a:schemeClr val="tx1"/>
                </a:solidFill>
                <a:latin typeface="+mn-ea"/>
                <a:sym typeface="ＭＳ Ｐゴシック" pitchFamily="34" charset="-128"/>
              </a:rPr>
              <a:t>申请学校奖学金</a:t>
            </a:r>
          </a:p>
          <a:p>
            <a:pPr algn="l">
              <a:spcAft>
                <a:spcPts val="1200"/>
              </a:spcAft>
              <a:buClr>
                <a:srgbClr val="EC0000"/>
              </a:buClr>
              <a:buSzPct val="115000"/>
              <a:buFontTx/>
              <a:buBlip>
                <a:blip r:embed="rId4"/>
              </a:buBlip>
            </a:pPr>
            <a:r>
              <a:rPr lang="zh-CN" altLang="en-US" sz="2800" b="1" dirty="0">
                <a:solidFill>
                  <a:schemeClr val="tx1"/>
                </a:solidFill>
                <a:latin typeface="+mn-ea"/>
                <a:sym typeface="ＭＳ Ｐゴシック" pitchFamily="34" charset="-128"/>
              </a:rPr>
              <a:t>申请者所在国奖学金（</a:t>
            </a:r>
            <a:r>
              <a:rPr lang="en-US" altLang="en-US" sz="2800" dirty="0" smtClean="0">
                <a:solidFill>
                  <a:schemeClr val="tx1"/>
                </a:solidFill>
                <a:latin typeface="+mn-ea"/>
              </a:rPr>
              <a:t>CCSEP</a:t>
            </a:r>
            <a:r>
              <a:rPr lang="zh-CN" altLang="en-US" sz="2800" dirty="0" smtClean="0">
                <a:solidFill>
                  <a:schemeClr val="tx1"/>
                </a:solidFill>
                <a:latin typeface="+mn-ea"/>
              </a:rPr>
              <a:t>中</a:t>
            </a:r>
            <a:r>
              <a:rPr lang="zh-CN" altLang="en-US" sz="2800" dirty="0">
                <a:solidFill>
                  <a:schemeClr val="tx1"/>
                </a:solidFill>
                <a:latin typeface="+mn-ea"/>
              </a:rPr>
              <a:t>加学者交换项目）</a:t>
            </a:r>
          </a:p>
          <a:p>
            <a:pPr algn="l">
              <a:spcAft>
                <a:spcPts val="1200"/>
              </a:spcAft>
              <a:buClr>
                <a:srgbClr val="EC0000"/>
              </a:buClr>
              <a:buSzPct val="115000"/>
              <a:buFontTx/>
              <a:buBlip>
                <a:blip r:embed="rId4"/>
              </a:buBlip>
            </a:pPr>
            <a:r>
              <a:rPr lang="zh-CN" altLang="en-US" sz="2800" b="1" dirty="0">
                <a:solidFill>
                  <a:schemeClr val="tx1"/>
                </a:solidFill>
                <a:latin typeface="+mn-ea"/>
                <a:sym typeface="ＭＳ Ｐゴシック" pitchFamily="34" charset="-128"/>
              </a:rPr>
              <a:t>加拿大政府提供的奖学金</a:t>
            </a:r>
            <a:r>
              <a:rPr lang="en-US" altLang="en-US" sz="2800" b="1" dirty="0">
                <a:solidFill>
                  <a:schemeClr val="tx1"/>
                </a:solidFill>
                <a:latin typeface="+mn-ea"/>
                <a:sym typeface="ＭＳ Ｐゴシック" pitchFamily="34" charset="-128"/>
              </a:rPr>
              <a:t> </a:t>
            </a:r>
            <a:r>
              <a:rPr lang="zh-CN" altLang="en-US" sz="2800" b="1" dirty="0">
                <a:solidFill>
                  <a:schemeClr val="tx1"/>
                </a:solidFill>
                <a:latin typeface="+mn-ea"/>
                <a:sym typeface="ＭＳ Ｐゴシック" pitchFamily="34" charset="-128"/>
              </a:rPr>
              <a:t>（</a:t>
            </a:r>
            <a:r>
              <a:rPr lang="zh-CN" altLang="en-US" sz="2800" dirty="0">
                <a:solidFill>
                  <a:schemeClr val="tx1"/>
                </a:solidFill>
                <a:latin typeface="+mn-ea"/>
              </a:rPr>
              <a:t>加拿大</a:t>
            </a:r>
            <a:r>
              <a:rPr lang="en-US" altLang="en-US" sz="2800" dirty="0" err="1">
                <a:solidFill>
                  <a:schemeClr val="tx1"/>
                </a:solidFill>
                <a:latin typeface="+mn-ea"/>
              </a:rPr>
              <a:t>Mitacs</a:t>
            </a:r>
            <a:r>
              <a:rPr lang="zh-CN" altLang="en-US" sz="2800" dirty="0">
                <a:solidFill>
                  <a:schemeClr val="tx1"/>
                </a:solidFill>
                <a:latin typeface="+mn-ea"/>
              </a:rPr>
              <a:t>本科生实习项目）</a:t>
            </a:r>
            <a:endParaRPr lang="en-US" altLang="en-US" sz="2800" b="1" dirty="0">
              <a:solidFill>
                <a:schemeClr val="tx1"/>
              </a:solidFill>
              <a:latin typeface="+mn-ea"/>
              <a:sym typeface="ＭＳ Ｐゴシック" pitchFamily="34" charset="-128"/>
            </a:endParaRPr>
          </a:p>
          <a:p>
            <a:pPr algn="l">
              <a:spcAft>
                <a:spcPts val="1200"/>
              </a:spcAft>
              <a:buClr>
                <a:srgbClr val="EC0000"/>
              </a:buClr>
              <a:buSzPct val="115000"/>
              <a:buFontTx/>
              <a:buBlip>
                <a:blip r:embed="rId4"/>
              </a:buBlip>
            </a:pPr>
            <a:r>
              <a:rPr lang="zh-CN" altLang="en-US" sz="2800" b="1" dirty="0">
                <a:solidFill>
                  <a:schemeClr val="tx1"/>
                </a:solidFill>
                <a:latin typeface="+mn-ea"/>
                <a:sym typeface="ＭＳ Ｐゴシック" pitchFamily="34" charset="-128"/>
              </a:rPr>
              <a:t>入学后的奖学金竞争激烈，主要基于学习成绩、课外活动和学生实际财务状况（需单独申请）。研究助理(RA), 教学助理（TA），免除国际学生学费（只需支付本地生的学费）。</a:t>
            </a:r>
            <a:endParaRPr lang="en-US" altLang="en-US" sz="2800" b="1" dirty="0">
              <a:solidFill>
                <a:schemeClr val="tx1"/>
              </a:solidFill>
              <a:latin typeface="+mn-ea"/>
              <a:sym typeface="ＭＳ Ｐゴシック" pitchFamily="34" charset="-128"/>
            </a:endParaRPr>
          </a:p>
          <a:p>
            <a:pPr algn="l"/>
            <a:endParaRPr lang="en-US" sz="2000" dirty="0">
              <a:solidFill>
                <a:srgbClr val="414141"/>
              </a:solidFill>
              <a:latin typeface="Arial"/>
              <a:cs typeface="Arial"/>
            </a:endParaRPr>
          </a:p>
        </p:txBody>
      </p:sp>
    </p:spTree>
    <p:extLst>
      <p:ext uri="{BB962C8B-B14F-4D97-AF65-F5344CB8AC3E}">
        <p14:creationId xmlns:p14="http://schemas.microsoft.com/office/powerpoint/2010/main" val="1579702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3091"/>
            <a:ext cx="7772400" cy="691291"/>
          </a:xfrm>
        </p:spPr>
        <p:txBody>
          <a:bodyPr>
            <a:normAutofit fontScale="90000"/>
          </a:bodyPr>
          <a:lstStyle/>
          <a:p>
            <a:r>
              <a:rPr lang="en-US" altLang="zh-CN" dirty="0" smtClean="0">
                <a:latin typeface="Arial" charset="0"/>
                <a:ea typeface="宋体" pitchFamily="2" charset="-122"/>
              </a:rPr>
              <a:t/>
            </a:r>
            <a:br>
              <a:rPr lang="en-US" altLang="zh-CN" dirty="0" smtClean="0">
                <a:latin typeface="Arial" charset="0"/>
                <a:ea typeface="宋体" pitchFamily="2" charset="-122"/>
              </a:rPr>
            </a:br>
            <a:r>
              <a:rPr lang="zh-CN" altLang="en-US" b="1" dirty="0" smtClean="0">
                <a:latin typeface="+mn-ea"/>
                <a:ea typeface="+mn-ea"/>
              </a:rPr>
              <a:t>签</a:t>
            </a:r>
            <a:r>
              <a:rPr lang="zh-CN" altLang="en-US" b="1" dirty="0">
                <a:latin typeface="+mn-ea"/>
                <a:ea typeface="+mn-ea"/>
              </a:rPr>
              <a:t>证</a:t>
            </a:r>
            <a:r>
              <a:rPr lang="en-US" altLang="en-US" b="1" dirty="0">
                <a:latin typeface="+mn-ea"/>
                <a:ea typeface="+mn-ea"/>
              </a:rPr>
              <a:t/>
            </a:r>
            <a:br>
              <a:rPr lang="en-US" altLang="en-US" b="1" dirty="0">
                <a:latin typeface="+mn-ea"/>
                <a:ea typeface="+mn-ea"/>
              </a:rPr>
            </a:br>
            <a:endParaRPr lang="en-US" b="1" dirty="0">
              <a:latin typeface="+mn-ea"/>
              <a:ea typeface="+mn-ea"/>
              <a:cs typeface="Arial"/>
            </a:endParaRPr>
          </a:p>
        </p:txBody>
      </p:sp>
      <p:sp>
        <p:nvSpPr>
          <p:cNvPr id="12" name="Subtitle 2"/>
          <p:cNvSpPr>
            <a:spLocks noGrp="1"/>
          </p:cNvSpPr>
          <p:nvPr>
            <p:ph type="subTitle" idx="1"/>
          </p:nvPr>
        </p:nvSpPr>
        <p:spPr>
          <a:xfrm>
            <a:off x="299822" y="1485118"/>
            <a:ext cx="8448160" cy="4515631"/>
          </a:xfrm>
        </p:spPr>
        <p:txBody>
          <a:bodyPr>
            <a:noAutofit/>
          </a:bodyPr>
          <a:lstStyle/>
          <a:p>
            <a:pPr algn="l">
              <a:lnSpc>
                <a:spcPct val="85000"/>
              </a:lnSpc>
              <a:spcBef>
                <a:spcPct val="10000"/>
              </a:spcBef>
              <a:spcAft>
                <a:spcPts val="1200"/>
              </a:spcAft>
              <a:buClr>
                <a:srgbClr val="EC0000"/>
              </a:buClr>
              <a:buSzPct val="115000"/>
            </a:pPr>
            <a:r>
              <a:rPr lang="zh-CN" altLang="en-US" b="1" dirty="0">
                <a:solidFill>
                  <a:schemeClr val="tx1"/>
                </a:solidFill>
                <a:latin typeface="Arial" charset="0"/>
              </a:rPr>
              <a:t>特别</a:t>
            </a:r>
            <a:r>
              <a:rPr lang="zh-CN" altLang="en-US" b="1" dirty="0" smtClean="0">
                <a:solidFill>
                  <a:schemeClr val="tx1"/>
                </a:solidFill>
                <a:latin typeface="Arial" charset="0"/>
              </a:rPr>
              <a:t>的</a:t>
            </a:r>
            <a:r>
              <a:rPr lang="zh-CN" altLang="en-US" b="1" dirty="0">
                <a:solidFill>
                  <a:schemeClr val="tx1"/>
                </a:solidFill>
                <a:latin typeface="Arial" charset="0"/>
              </a:rPr>
              <a:t>学</a:t>
            </a:r>
            <a:r>
              <a:rPr lang="zh-CN" altLang="en-US" b="1" dirty="0" smtClean="0">
                <a:solidFill>
                  <a:schemeClr val="tx1"/>
                </a:solidFill>
                <a:latin typeface="Arial" charset="0"/>
              </a:rPr>
              <a:t>习许可申请 </a:t>
            </a:r>
            <a:r>
              <a:rPr lang="en-US" altLang="zh-CN" b="1" dirty="0" smtClean="0">
                <a:solidFill>
                  <a:schemeClr val="tx1"/>
                </a:solidFill>
                <a:latin typeface="Arial" charset="0"/>
              </a:rPr>
              <a:t>(Study </a:t>
            </a:r>
            <a:r>
              <a:rPr lang="en-US" altLang="zh-CN" b="1" dirty="0">
                <a:solidFill>
                  <a:schemeClr val="tx1"/>
                </a:solidFill>
                <a:latin typeface="Arial" charset="0"/>
              </a:rPr>
              <a:t>P</a:t>
            </a:r>
            <a:r>
              <a:rPr lang="en-US" altLang="zh-CN" b="1" dirty="0" smtClean="0">
                <a:solidFill>
                  <a:schemeClr val="tx1"/>
                </a:solidFill>
                <a:latin typeface="Arial" charset="0"/>
              </a:rPr>
              <a:t>ermit)</a:t>
            </a:r>
          </a:p>
          <a:p>
            <a:pPr algn="l">
              <a:lnSpc>
                <a:spcPct val="85000"/>
              </a:lnSpc>
              <a:spcBef>
                <a:spcPct val="10000"/>
              </a:spcBef>
              <a:spcAft>
                <a:spcPts val="1200"/>
              </a:spcAft>
              <a:buClr>
                <a:srgbClr val="EC0000"/>
              </a:buClr>
              <a:buSzPct val="115000"/>
            </a:pPr>
            <a:endParaRPr lang="zh-CN" altLang="en-US" b="1" dirty="0">
              <a:solidFill>
                <a:schemeClr val="tx1"/>
              </a:solidFill>
              <a:latin typeface="Arial" charset="0"/>
            </a:endParaRPr>
          </a:p>
          <a:p>
            <a:pPr algn="l">
              <a:lnSpc>
                <a:spcPct val="85000"/>
              </a:lnSpc>
              <a:spcBef>
                <a:spcPct val="10000"/>
              </a:spcBef>
              <a:spcAft>
                <a:spcPts val="1800"/>
              </a:spcAft>
              <a:buClr>
                <a:srgbClr val="EC0000"/>
              </a:buClr>
              <a:buSzPct val="115000"/>
              <a:buFont typeface="Arial" charset="0"/>
              <a:buBlip>
                <a:blip r:embed="rId4"/>
              </a:buBlip>
            </a:pPr>
            <a:r>
              <a:rPr lang="en-US" altLang="zh-CN" sz="2400" b="1" dirty="0">
                <a:solidFill>
                  <a:schemeClr val="tx1"/>
                </a:solidFill>
                <a:latin typeface="Arial" charset="0"/>
              </a:rPr>
              <a:t>SDS – </a:t>
            </a:r>
            <a:r>
              <a:rPr lang="zh-CN" altLang="en-US" sz="2400" b="1" dirty="0">
                <a:solidFill>
                  <a:schemeClr val="tx1"/>
                </a:solidFill>
                <a:latin typeface="Arial" charset="0"/>
              </a:rPr>
              <a:t>学习直入计划的要求</a:t>
            </a:r>
            <a:endParaRPr lang="en-US" altLang="zh-CN" sz="2400" b="1" dirty="0">
              <a:solidFill>
                <a:schemeClr val="tx1"/>
              </a:solidFill>
              <a:latin typeface="Arial" charset="0"/>
            </a:endParaRPr>
          </a:p>
          <a:p>
            <a:pPr algn="l">
              <a:lnSpc>
                <a:spcPct val="85000"/>
              </a:lnSpc>
              <a:spcBef>
                <a:spcPct val="10000"/>
              </a:spcBef>
              <a:spcAft>
                <a:spcPts val="1800"/>
              </a:spcAft>
              <a:buClr>
                <a:srgbClr val="EC0000"/>
              </a:buClr>
              <a:buSzPct val="115000"/>
              <a:buFont typeface="Arial" charset="0"/>
              <a:buBlip>
                <a:blip r:embed="rId4"/>
              </a:buBlip>
            </a:pPr>
            <a:r>
              <a:rPr lang="en-US" altLang="zh-CN" sz="2400" b="1" dirty="0">
                <a:solidFill>
                  <a:schemeClr val="tx1"/>
                </a:solidFill>
                <a:latin typeface="Arial" charset="0"/>
              </a:rPr>
              <a:t>SPP – </a:t>
            </a:r>
            <a:r>
              <a:rPr lang="zh-CN" altLang="en-US" sz="2400" b="1" dirty="0">
                <a:solidFill>
                  <a:schemeClr val="tx1"/>
                </a:solidFill>
                <a:latin typeface="Arial" charset="0"/>
              </a:rPr>
              <a:t>学生合作计划</a:t>
            </a:r>
            <a:endParaRPr lang="en-US" altLang="zh-CN" sz="2400" b="1" dirty="0">
              <a:solidFill>
                <a:schemeClr val="tx1"/>
              </a:solidFill>
              <a:latin typeface="Arial" charset="0"/>
            </a:endParaRPr>
          </a:p>
          <a:p>
            <a:pPr algn="l">
              <a:lnSpc>
                <a:spcPct val="85000"/>
              </a:lnSpc>
              <a:spcBef>
                <a:spcPct val="10000"/>
              </a:spcBef>
              <a:spcAft>
                <a:spcPts val="1800"/>
              </a:spcAft>
              <a:buClr>
                <a:srgbClr val="EC0000"/>
              </a:buClr>
              <a:buSzPct val="115000"/>
              <a:buFont typeface="Arial" charset="0"/>
              <a:buBlip>
                <a:blip r:embed="rId4"/>
              </a:buBlip>
            </a:pPr>
            <a:r>
              <a:rPr lang="en-US" altLang="zh-CN" sz="2400" b="1" dirty="0">
                <a:solidFill>
                  <a:schemeClr val="tx1"/>
                </a:solidFill>
                <a:latin typeface="Arial" charset="0"/>
              </a:rPr>
              <a:t>SDS Secondary-</a:t>
            </a:r>
            <a:r>
              <a:rPr lang="zh-CN" altLang="en-US" sz="2400" b="1" dirty="0">
                <a:solidFill>
                  <a:schemeClr val="tx1"/>
                </a:solidFill>
                <a:latin typeface="Arial" charset="0"/>
              </a:rPr>
              <a:t>中学生试验项目 </a:t>
            </a:r>
            <a:r>
              <a:rPr lang="zh-CN" altLang="en-US" sz="2400" b="1" dirty="0" smtClean="0">
                <a:solidFill>
                  <a:schemeClr val="tx1"/>
                </a:solidFill>
                <a:latin typeface="Arial" charset="0"/>
              </a:rPr>
              <a:t>（*</a:t>
            </a:r>
            <a:r>
              <a:rPr lang="en-US" altLang="zh-CN" sz="2400" b="1" dirty="0" smtClean="0">
                <a:solidFill>
                  <a:schemeClr val="tx1"/>
                </a:solidFill>
                <a:latin typeface="Arial" charset="0"/>
              </a:rPr>
              <a:t>2016</a:t>
            </a:r>
            <a:r>
              <a:rPr lang="zh-CN" altLang="en-US" sz="2400" b="1" dirty="0">
                <a:solidFill>
                  <a:schemeClr val="tx1"/>
                </a:solidFill>
                <a:latin typeface="Arial" charset="0"/>
              </a:rPr>
              <a:t>年新推出 ） </a:t>
            </a:r>
            <a:endParaRPr lang="en-US" altLang="zh-CN" sz="2400" b="1" dirty="0">
              <a:solidFill>
                <a:schemeClr val="tx1"/>
              </a:solidFill>
              <a:latin typeface="Arial" charset="0"/>
            </a:endParaRPr>
          </a:p>
          <a:p>
            <a:pPr algn="l">
              <a:lnSpc>
                <a:spcPct val="85000"/>
              </a:lnSpc>
              <a:spcBef>
                <a:spcPct val="10000"/>
              </a:spcBef>
              <a:spcAft>
                <a:spcPts val="1800"/>
              </a:spcAft>
              <a:buClr>
                <a:srgbClr val="EC0000"/>
              </a:buClr>
              <a:buSzPct val="115000"/>
              <a:buFont typeface="Arial" charset="0"/>
              <a:buBlip>
                <a:blip r:embed="rId4"/>
              </a:buBlip>
            </a:pPr>
            <a:r>
              <a:rPr lang="zh-CN" altLang="en-US" sz="2400" b="1" dirty="0">
                <a:solidFill>
                  <a:schemeClr val="tx1"/>
                </a:solidFill>
                <a:latin typeface="Arial" charset="0"/>
                <a:ea typeface="宋体" pitchFamily="2" charset="-122"/>
              </a:rPr>
              <a:t>学位学生计划</a:t>
            </a:r>
            <a:r>
              <a:rPr lang="en-US" altLang="zh-CN" sz="2400" b="1" dirty="0">
                <a:solidFill>
                  <a:schemeClr val="tx1"/>
                </a:solidFill>
                <a:latin typeface="Arial" charset="0"/>
                <a:ea typeface="宋体" pitchFamily="2" charset="-122"/>
              </a:rPr>
              <a:t> </a:t>
            </a:r>
            <a:r>
              <a:rPr lang="zh-CN" altLang="en-US" sz="2400" b="1" dirty="0">
                <a:solidFill>
                  <a:schemeClr val="tx1"/>
                </a:solidFill>
                <a:latin typeface="Arial" charset="0"/>
                <a:ea typeface="宋体" pitchFamily="2" charset="-122"/>
              </a:rPr>
              <a:t>（</a:t>
            </a:r>
            <a:r>
              <a:rPr lang="en-US" altLang="zh-CN" sz="2400" b="1" dirty="0">
                <a:solidFill>
                  <a:schemeClr val="tx1"/>
                </a:solidFill>
                <a:latin typeface="Arial" charset="0"/>
                <a:ea typeface="宋体" pitchFamily="2" charset="-122"/>
              </a:rPr>
              <a:t>Degree)</a:t>
            </a:r>
          </a:p>
          <a:p>
            <a:pPr algn="l">
              <a:lnSpc>
                <a:spcPct val="85000"/>
              </a:lnSpc>
              <a:spcBef>
                <a:spcPct val="10000"/>
              </a:spcBef>
              <a:spcAft>
                <a:spcPts val="1800"/>
              </a:spcAft>
              <a:buClr>
                <a:srgbClr val="EC0000"/>
              </a:buClr>
              <a:buSzPct val="115000"/>
              <a:buFont typeface="Arial" charset="0"/>
              <a:buBlip>
                <a:blip r:embed="rId4"/>
              </a:buBlip>
            </a:pPr>
            <a:r>
              <a:rPr lang="en-US" altLang="zh-CN" sz="2400" b="1" dirty="0">
                <a:solidFill>
                  <a:schemeClr val="tx1"/>
                </a:solidFill>
                <a:latin typeface="Arial" charset="0"/>
                <a:ea typeface="宋体" pitchFamily="2" charset="-122"/>
              </a:rPr>
              <a:t>CAN+ </a:t>
            </a:r>
            <a:r>
              <a:rPr lang="zh-CN" altLang="en-US" sz="2400" b="1" dirty="0">
                <a:solidFill>
                  <a:schemeClr val="tx1"/>
                </a:solidFill>
                <a:latin typeface="Arial" charset="0"/>
                <a:ea typeface="宋体" pitchFamily="2" charset="-122"/>
              </a:rPr>
              <a:t>学生计划</a:t>
            </a:r>
          </a:p>
          <a:p>
            <a:pPr algn="l"/>
            <a:endParaRPr lang="en-US" sz="2400" dirty="0">
              <a:solidFill>
                <a:schemeClr val="tx1"/>
              </a:solidFill>
              <a:latin typeface="Arial"/>
              <a:cs typeface="Arial"/>
            </a:endParaRPr>
          </a:p>
        </p:txBody>
      </p:sp>
    </p:spTree>
    <p:extLst>
      <p:ext uri="{BB962C8B-B14F-4D97-AF65-F5344CB8AC3E}">
        <p14:creationId xmlns:p14="http://schemas.microsoft.com/office/powerpoint/2010/main" val="3910792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3091"/>
            <a:ext cx="7772400" cy="691291"/>
          </a:xfrm>
        </p:spPr>
        <p:txBody>
          <a:bodyPr>
            <a:normAutofit fontScale="90000"/>
          </a:bodyPr>
          <a:lstStyle/>
          <a:p>
            <a:r>
              <a:rPr lang="en-US" altLang="zh-CN" dirty="0" smtClean="0">
                <a:latin typeface="Arial" charset="0"/>
                <a:ea typeface="宋体" pitchFamily="2" charset="-122"/>
              </a:rPr>
              <a:t/>
            </a:r>
            <a:br>
              <a:rPr lang="en-US" altLang="zh-CN" dirty="0" smtClean="0">
                <a:latin typeface="Arial" charset="0"/>
                <a:ea typeface="宋体" pitchFamily="2" charset="-122"/>
              </a:rPr>
            </a:br>
            <a:r>
              <a:rPr lang="en-US" altLang="en-US" b="1" dirty="0">
                <a:latin typeface="+mn-ea"/>
                <a:ea typeface="+mn-ea"/>
              </a:rPr>
              <a:t/>
            </a:r>
            <a:br>
              <a:rPr lang="en-US" altLang="en-US" b="1" dirty="0">
                <a:latin typeface="+mn-ea"/>
                <a:ea typeface="+mn-ea"/>
              </a:rPr>
            </a:br>
            <a:endParaRPr lang="en-US" b="1" dirty="0">
              <a:latin typeface="+mn-ea"/>
              <a:ea typeface="+mn-ea"/>
              <a:cs typeface="Arial"/>
            </a:endParaRPr>
          </a:p>
        </p:txBody>
      </p:sp>
      <p:sp>
        <p:nvSpPr>
          <p:cNvPr id="4" name="Rectangle 2"/>
          <p:cNvSpPr>
            <a:spLocks noGrp="1" noChangeArrowheads="1"/>
          </p:cNvSpPr>
          <p:nvPr>
            <p:ph type="subTitle" idx="1"/>
          </p:nvPr>
        </p:nvSpPr>
        <p:spPr>
          <a:xfrm>
            <a:off x="0" y="285751"/>
            <a:ext cx="4737326" cy="5919106"/>
          </a:xfrm>
        </p:spPr>
        <p:txBody>
          <a:bodyPr>
            <a:normAutofit fontScale="85000" lnSpcReduction="20000"/>
          </a:bodyPr>
          <a:lstStyle/>
          <a:p>
            <a:pPr>
              <a:lnSpc>
                <a:spcPct val="80000"/>
              </a:lnSpc>
              <a:buFont typeface="Arial" charset="0"/>
              <a:buNone/>
            </a:pPr>
            <a:r>
              <a:rPr lang="zh-CN" altLang="en-US" sz="3600" b="1" dirty="0" smtClean="0">
                <a:solidFill>
                  <a:schemeClr val="tx1"/>
                </a:solidFill>
                <a:ea typeface="宋体" pitchFamily="2" charset="-122"/>
              </a:rPr>
              <a:t>SPP-学习合作计划</a:t>
            </a:r>
          </a:p>
          <a:p>
            <a:pPr>
              <a:lnSpc>
                <a:spcPct val="80000"/>
              </a:lnSpc>
              <a:buFont typeface="Arial" charset="0"/>
              <a:buNone/>
            </a:pPr>
            <a:endParaRPr lang="en-US" altLang="zh-CN" sz="1600" dirty="0" smtClean="0">
              <a:solidFill>
                <a:schemeClr val="tx1"/>
              </a:solidFill>
              <a:ea typeface="宋体" pitchFamily="2" charset="-122"/>
            </a:endParaRPr>
          </a:p>
          <a:p>
            <a:pPr>
              <a:lnSpc>
                <a:spcPct val="80000"/>
              </a:lnSpc>
              <a:buFont typeface="Arial" charset="0"/>
              <a:buNone/>
            </a:pPr>
            <a:endParaRPr lang="en-US" altLang="zh-CN" sz="1600" dirty="0">
              <a:solidFill>
                <a:schemeClr val="tx1"/>
              </a:solidFill>
              <a:ea typeface="宋体" pitchFamily="2" charset="-122"/>
            </a:endParaRPr>
          </a:p>
          <a:p>
            <a:pPr>
              <a:lnSpc>
                <a:spcPct val="80000"/>
              </a:lnSpc>
              <a:buFont typeface="Arial" charset="0"/>
              <a:buNone/>
            </a:pPr>
            <a:endParaRPr lang="zh-CN" altLang="en-US" sz="1600" dirty="0" smtClean="0">
              <a:solidFill>
                <a:schemeClr val="tx1"/>
              </a:solidFill>
              <a:ea typeface="宋体" pitchFamily="2" charset="-122"/>
            </a:endParaRPr>
          </a:p>
          <a:p>
            <a:pPr>
              <a:lnSpc>
                <a:spcPct val="80000"/>
              </a:lnSpc>
              <a:buFont typeface="Arial" charset="0"/>
              <a:buNone/>
            </a:pPr>
            <a:endParaRPr lang="zh-CN" altLang="en-US" sz="2100" dirty="0" smtClean="0">
              <a:solidFill>
                <a:schemeClr val="tx1"/>
              </a:solidFill>
              <a:ea typeface="宋体" pitchFamily="2" charset="-122"/>
            </a:endParaRPr>
          </a:p>
          <a:p>
            <a:pPr marL="285750" indent="-285750" algn="l">
              <a:lnSpc>
                <a:spcPct val="80000"/>
              </a:lnSpc>
              <a:buFont typeface="Arial" panose="020B0604020202020204" pitchFamily="34" charset="0"/>
              <a:buChar char="•"/>
            </a:pPr>
            <a:r>
              <a:rPr lang="zh-CN" altLang="en-US" sz="2100" dirty="0" smtClean="0">
                <a:solidFill>
                  <a:schemeClr val="tx1"/>
                </a:solidFill>
                <a:latin typeface="Arial" charset="0"/>
                <a:sym typeface="Arial" charset="0"/>
              </a:rPr>
              <a:t>来自计划名单里的学校录取通知书</a:t>
            </a: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2100" dirty="0">
              <a:solidFill>
                <a:schemeClr val="tx1"/>
              </a:solidFill>
              <a:latin typeface="Arial" charset="0"/>
              <a:sym typeface="Arial" charset="0"/>
            </a:endParaRPr>
          </a:p>
          <a:p>
            <a:pPr marL="285750" indent="-285750" algn="l">
              <a:lnSpc>
                <a:spcPct val="80000"/>
              </a:lnSpc>
              <a:buFont typeface="Arial" panose="020B0604020202020204" pitchFamily="34" charset="0"/>
              <a:buChar char="•"/>
            </a:pPr>
            <a:r>
              <a:rPr lang="en-US" altLang="en-US" sz="2100" dirty="0" smtClean="0">
                <a:solidFill>
                  <a:schemeClr val="tx1"/>
                </a:solidFill>
                <a:latin typeface="Arial" charset="0"/>
                <a:sym typeface="Arial" charset="0"/>
              </a:rPr>
              <a:t>IELTS 5.5 </a:t>
            </a:r>
            <a:r>
              <a:rPr lang="zh-CN" altLang="en-US" sz="2100" dirty="0" smtClean="0">
                <a:solidFill>
                  <a:schemeClr val="tx1"/>
                </a:solidFill>
                <a:latin typeface="Arial" charset="0"/>
                <a:sym typeface="Arial" charset="0"/>
              </a:rPr>
              <a:t>或者更高</a:t>
            </a:r>
            <a:r>
              <a:rPr lang="en-US" altLang="en-US" sz="2100" dirty="0" smtClean="0">
                <a:solidFill>
                  <a:schemeClr val="tx1"/>
                </a:solidFill>
                <a:latin typeface="Arial" charset="0"/>
                <a:sym typeface="Arial" charset="0"/>
              </a:rPr>
              <a:t>, </a:t>
            </a:r>
            <a:r>
              <a:rPr lang="zh-CN" altLang="en-US" sz="2100" dirty="0" smtClean="0">
                <a:solidFill>
                  <a:schemeClr val="tx1"/>
                </a:solidFill>
                <a:latin typeface="Arial" charset="0"/>
                <a:sym typeface="Arial" charset="0"/>
              </a:rPr>
              <a:t>或者加拿大高中学历</a:t>
            </a:r>
          </a:p>
          <a:p>
            <a:pPr algn="l">
              <a:lnSpc>
                <a:spcPct val="80000"/>
              </a:lnSpc>
            </a:pPr>
            <a:endParaRPr lang="en-US" altLang="en-US" sz="2100" dirty="0" smtClean="0">
              <a:solidFill>
                <a:schemeClr val="tx1"/>
              </a:solidFill>
              <a:latin typeface="Arial" charset="0"/>
              <a:sym typeface="Arial" charset="0"/>
            </a:endParaRPr>
          </a:p>
          <a:p>
            <a:pPr algn="l">
              <a:lnSpc>
                <a:spcPct val="80000"/>
              </a:lnSpc>
            </a:pPr>
            <a:endParaRPr lang="en-US" altLang="en-US" sz="2100" dirty="0" smtClean="0">
              <a:solidFill>
                <a:schemeClr val="tx1"/>
              </a:solidFill>
              <a:latin typeface="Arial" charset="0"/>
              <a:sym typeface="Arial" charset="0"/>
            </a:endParaRPr>
          </a:p>
          <a:p>
            <a:pPr algn="l">
              <a:lnSpc>
                <a:spcPct val="80000"/>
              </a:lnSpc>
            </a:pPr>
            <a:endParaRPr lang="en-US" altLang="en-US" sz="2100" dirty="0" smtClean="0">
              <a:solidFill>
                <a:schemeClr val="tx1"/>
              </a:solidFill>
              <a:latin typeface="Arial" charset="0"/>
              <a:sym typeface="Arial" charset="0"/>
            </a:endParaRPr>
          </a:p>
          <a:p>
            <a:pPr algn="l">
              <a:lnSpc>
                <a:spcPct val="80000"/>
              </a:lnSpc>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r>
              <a:rPr lang="zh-CN" altLang="en-US" sz="2100" dirty="0" smtClean="0">
                <a:solidFill>
                  <a:schemeClr val="tx1"/>
                </a:solidFill>
                <a:latin typeface="Arial" charset="0"/>
                <a:sym typeface="Arial" charset="0"/>
              </a:rPr>
              <a:t>担保投资证</a:t>
            </a:r>
            <a:r>
              <a:rPr lang="en-US" altLang="en-US" sz="2100" dirty="0" smtClean="0">
                <a:solidFill>
                  <a:schemeClr val="tx1"/>
                </a:solidFill>
                <a:latin typeface="Arial" charset="0"/>
                <a:sym typeface="Arial" charset="0"/>
              </a:rPr>
              <a:t> (GIC) </a:t>
            </a:r>
          </a:p>
          <a:p>
            <a:pPr algn="l">
              <a:lnSpc>
                <a:spcPct val="80000"/>
              </a:lnSpc>
            </a:pPr>
            <a:r>
              <a:rPr lang="zh-CN" altLang="en-US" sz="2100" dirty="0">
                <a:solidFill>
                  <a:schemeClr val="tx1"/>
                </a:solidFill>
                <a:latin typeface="Arial" charset="0"/>
                <a:ea typeface="宋体" pitchFamily="2" charset="-122"/>
                <a:sym typeface="Arial" charset="0"/>
              </a:rPr>
              <a:t> </a:t>
            </a:r>
            <a:r>
              <a:rPr lang="zh-CN" altLang="en-US" sz="2100" dirty="0" smtClean="0">
                <a:solidFill>
                  <a:schemeClr val="tx1"/>
                </a:solidFill>
                <a:latin typeface="Arial" charset="0"/>
                <a:ea typeface="宋体" pitchFamily="2" charset="-122"/>
                <a:sym typeface="Arial" charset="0"/>
              </a:rPr>
              <a:t>   </a:t>
            </a:r>
            <a:r>
              <a:rPr lang="en-US" altLang="en-US" sz="2100" dirty="0" smtClean="0">
                <a:solidFill>
                  <a:schemeClr val="tx1"/>
                </a:solidFill>
                <a:latin typeface="Arial" charset="0"/>
                <a:sym typeface="Arial" charset="0"/>
              </a:rPr>
              <a:t>(RBC, BMO, Bank of China, ICBC)</a:t>
            </a: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r>
              <a:rPr lang="zh-CN" altLang="en-US" sz="2100" dirty="0" smtClean="0">
                <a:solidFill>
                  <a:schemeClr val="tx1"/>
                </a:solidFill>
                <a:latin typeface="Arial" charset="0"/>
                <a:sym typeface="Arial" charset="0"/>
              </a:rPr>
              <a:t>递交申请前的体检</a:t>
            </a: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r>
              <a:rPr lang="zh-CN" altLang="en-US" sz="2100" dirty="0" smtClean="0">
                <a:solidFill>
                  <a:schemeClr val="tx1"/>
                </a:solidFill>
                <a:latin typeface="Arial" charset="0"/>
                <a:sym typeface="Arial" charset="0"/>
              </a:rPr>
              <a:t>通过签证申请中心递交申请</a:t>
            </a:r>
            <a:endParaRPr lang="en-US" altLang="en-US" sz="2100" dirty="0" smtClean="0">
              <a:solidFill>
                <a:schemeClr val="tx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1600" dirty="0" smtClean="0">
              <a:solidFill>
                <a:schemeClr val="bg1"/>
              </a:solidFill>
              <a:latin typeface="Arial" charset="0"/>
              <a:sym typeface="Arial" charset="0"/>
            </a:endParaRPr>
          </a:p>
          <a:p>
            <a:pPr marL="285750" indent="-285750" algn="l">
              <a:lnSpc>
                <a:spcPct val="80000"/>
              </a:lnSpc>
              <a:buFont typeface="Arial" panose="020B0604020202020204" pitchFamily="34" charset="0"/>
              <a:buChar char="•"/>
            </a:pPr>
            <a:endParaRPr lang="en-US" altLang="en-US" sz="1600" dirty="0" smtClean="0"/>
          </a:p>
        </p:txBody>
      </p:sp>
      <p:sp>
        <p:nvSpPr>
          <p:cNvPr id="2" name="Rectangle 1"/>
          <p:cNvSpPr/>
          <p:nvPr/>
        </p:nvSpPr>
        <p:spPr>
          <a:xfrm>
            <a:off x="4572000" y="90893"/>
            <a:ext cx="4572000" cy="5555367"/>
          </a:xfrm>
          <a:prstGeom prst="rect">
            <a:avLst/>
          </a:prstGeom>
        </p:spPr>
        <p:txBody>
          <a:bodyPr>
            <a:spAutoFit/>
          </a:bodyPr>
          <a:lstStyle/>
          <a:p>
            <a:pPr marL="342900" indent="-342900" defTabSz="0">
              <a:spcBef>
                <a:spcPct val="20000"/>
              </a:spcBef>
            </a:pPr>
            <a:r>
              <a:rPr lang="zh-CN" altLang="en-US" sz="3100" b="1" dirty="0" smtClean="0">
                <a:latin typeface="Calibri" pitchFamily="34" charset="0"/>
                <a:sym typeface="MS PGothic" pitchFamily="34" charset="-128"/>
              </a:rPr>
              <a:t>    SDS-</a:t>
            </a:r>
            <a:r>
              <a:rPr lang="zh-CN" altLang="en-US" sz="3100" b="1" dirty="0">
                <a:latin typeface="Calibri" pitchFamily="34" charset="0"/>
                <a:sym typeface="MS PGothic" pitchFamily="34" charset="-128"/>
              </a:rPr>
              <a:t>学习直入计</a:t>
            </a:r>
            <a:r>
              <a:rPr lang="zh-CN" altLang="en-US" sz="3100" b="1" dirty="0" smtClean="0">
                <a:latin typeface="Calibri" pitchFamily="34" charset="0"/>
                <a:sym typeface="MS PGothic" pitchFamily="34" charset="-128"/>
              </a:rPr>
              <a:t>划</a:t>
            </a:r>
            <a:endParaRPr lang="en-US" altLang="zh-CN" sz="3100" b="1" dirty="0">
              <a:latin typeface="Calibri" pitchFamily="34" charset="0"/>
              <a:sym typeface="MS PGothic" pitchFamily="34" charset="-128"/>
            </a:endParaRPr>
          </a:p>
          <a:p>
            <a:pPr marL="342900" indent="-342900" defTabSz="0">
              <a:spcBef>
                <a:spcPct val="20000"/>
              </a:spcBef>
            </a:pPr>
            <a:endParaRPr lang="zh-CN" altLang="en-US" sz="3600" b="1" dirty="0"/>
          </a:p>
          <a:p>
            <a:pPr marL="342900" indent="-342900" defTabSz="0">
              <a:spcBef>
                <a:spcPct val="20000"/>
              </a:spcBef>
              <a:buFont typeface="Arial" charset="0"/>
              <a:buChar char="•"/>
            </a:pPr>
            <a:r>
              <a:rPr lang="zh-CN" altLang="en-US" dirty="0">
                <a:latin typeface="Arial" panose="020B0604020202020204" pitchFamily="34" charset="0"/>
                <a:ea typeface="MS PGothic" pitchFamily="34" charset="-128"/>
                <a:cs typeface="Arial" panose="020B0604020202020204" pitchFamily="34" charset="0"/>
              </a:rPr>
              <a:t>来自指定大学或学院的录取同通知书</a:t>
            </a:r>
          </a:p>
          <a:p>
            <a:pPr marL="342900" indent="-342900" defTabSz="0">
              <a:spcBef>
                <a:spcPct val="20000"/>
              </a:spcBef>
            </a:pPr>
            <a:r>
              <a:rPr lang="zh-CN" altLang="en-US" dirty="0">
                <a:latin typeface="Arial" panose="020B0604020202020204" pitchFamily="34" charset="0"/>
                <a:ea typeface="MS PGothic" pitchFamily="34" charset="-128"/>
                <a:cs typeface="Arial" panose="020B0604020202020204" pitchFamily="34" charset="0"/>
              </a:rPr>
              <a:t>      （有条件录取通知书）</a:t>
            </a:r>
            <a:endParaRPr lang="en-US" altLang="en-US" dirty="0">
              <a:latin typeface="Arial" panose="020B0604020202020204" pitchFamily="34" charset="0"/>
              <a:ea typeface="MS PGothic" pitchFamily="34" charset="-128"/>
              <a:cs typeface="Arial" panose="020B0604020202020204" pitchFamily="34" charset="0"/>
            </a:endParaRPr>
          </a:p>
          <a:p>
            <a:pPr marL="342900" indent="-342900" defTabSz="0">
              <a:spcBef>
                <a:spcPct val="20000"/>
              </a:spcBef>
              <a:buFont typeface="Arial" charset="0"/>
              <a:buChar char="•"/>
            </a:pPr>
            <a:endParaRPr lang="en-US" altLang="en-US" dirty="0">
              <a:latin typeface="Arial" panose="020B0604020202020204" pitchFamily="34" charset="0"/>
              <a:ea typeface="MS PGothic" pitchFamily="34" charset="-128"/>
              <a:cs typeface="Arial" panose="020B0604020202020204" pitchFamily="34" charset="0"/>
            </a:endParaRPr>
          </a:p>
          <a:p>
            <a:pPr marL="342900" indent="-342900" defTabSz="0">
              <a:spcBef>
                <a:spcPct val="20000"/>
              </a:spcBef>
              <a:buFont typeface="Arial" charset="0"/>
              <a:buChar char="•"/>
            </a:pPr>
            <a:r>
              <a:rPr lang="en-US" altLang="en-US" dirty="0">
                <a:latin typeface="Arial" panose="020B0604020202020204" pitchFamily="34" charset="0"/>
                <a:ea typeface="MS PGothic" pitchFamily="34" charset="-128"/>
                <a:cs typeface="Arial" panose="020B0604020202020204" pitchFamily="34" charset="0"/>
              </a:rPr>
              <a:t>IELTS 6.0 </a:t>
            </a:r>
            <a:r>
              <a:rPr lang="zh-CN" altLang="en-US" dirty="0">
                <a:latin typeface="Arial" panose="020B0604020202020204" pitchFamily="34" charset="0"/>
                <a:ea typeface="MS PGothic" pitchFamily="34" charset="-128"/>
                <a:cs typeface="Arial" panose="020B0604020202020204" pitchFamily="34" charset="0"/>
              </a:rPr>
              <a:t>或更高</a:t>
            </a:r>
            <a:r>
              <a:rPr lang="en-US" altLang="en-US" dirty="0">
                <a:latin typeface="Arial" panose="020B0604020202020204" pitchFamily="34" charset="0"/>
                <a:ea typeface="MS PGothic" pitchFamily="34" charset="-128"/>
                <a:cs typeface="Arial" panose="020B0604020202020204" pitchFamily="34" charset="0"/>
              </a:rPr>
              <a:t>, </a:t>
            </a:r>
            <a:r>
              <a:rPr lang="zh-CN" altLang="en-US" dirty="0">
                <a:latin typeface="Arial" panose="020B0604020202020204" pitchFamily="34" charset="0"/>
                <a:ea typeface="MS PGothic" pitchFamily="34" charset="-128"/>
                <a:cs typeface="Arial" panose="020B0604020202020204" pitchFamily="34" charset="0"/>
              </a:rPr>
              <a:t>或在华加拿大海外高中被认可的加拿大高中文凭，或显示已完成加拿大大学</a:t>
            </a:r>
            <a:r>
              <a:rPr lang="en-US" altLang="en-US" dirty="0">
                <a:latin typeface="Arial" panose="020B0604020202020204" pitchFamily="34" charset="0"/>
                <a:ea typeface="MS PGothic" pitchFamily="34" charset="-128"/>
                <a:cs typeface="Arial" panose="020B0604020202020204" pitchFamily="34" charset="0"/>
              </a:rPr>
              <a:t>2+2</a:t>
            </a:r>
            <a:r>
              <a:rPr lang="zh-CN" altLang="en-US" dirty="0">
                <a:latin typeface="Arial" panose="020B0604020202020204" pitchFamily="34" charset="0"/>
                <a:ea typeface="MS PGothic" pitchFamily="34" charset="-128"/>
                <a:cs typeface="Arial" panose="020B0604020202020204" pitchFamily="34" charset="0"/>
              </a:rPr>
              <a:t>课程项</a:t>
            </a:r>
            <a:r>
              <a:rPr lang="zh-CN" altLang="en-US" dirty="0" smtClean="0">
                <a:latin typeface="Arial" panose="020B0604020202020204" pitchFamily="34" charset="0"/>
                <a:ea typeface="MS PGothic" pitchFamily="34" charset="-128"/>
                <a:cs typeface="Arial" panose="020B0604020202020204" pitchFamily="34" charset="0"/>
              </a:rPr>
              <a:t>目</a:t>
            </a:r>
            <a:endParaRPr lang="en-CA" altLang="zh-CN" dirty="0" smtClean="0">
              <a:latin typeface="Arial" panose="020B0604020202020204" pitchFamily="34" charset="0"/>
              <a:ea typeface="MS PGothic" pitchFamily="34" charset="-128"/>
              <a:cs typeface="Arial" panose="020B0604020202020204" pitchFamily="34" charset="0"/>
            </a:endParaRPr>
          </a:p>
          <a:p>
            <a:pPr defTabSz="0">
              <a:spcBef>
                <a:spcPct val="20000"/>
              </a:spcBef>
            </a:pPr>
            <a:endParaRPr lang="en-US" altLang="en-US" dirty="0">
              <a:latin typeface="Arial" panose="020B0604020202020204" pitchFamily="34" charset="0"/>
              <a:ea typeface="MS PGothic" pitchFamily="34" charset="-128"/>
              <a:cs typeface="Arial" panose="020B0604020202020204" pitchFamily="34" charset="0"/>
            </a:endParaRPr>
          </a:p>
          <a:p>
            <a:pPr marL="285750" indent="-285750">
              <a:lnSpc>
                <a:spcPct val="80000"/>
              </a:lnSpc>
              <a:buFont typeface="Arial" panose="020B0604020202020204" pitchFamily="34" charset="0"/>
              <a:buChar char="•"/>
            </a:pPr>
            <a:r>
              <a:rPr lang="zh-CN" altLang="en-US" dirty="0">
                <a:latin typeface="Arial" charset="0"/>
                <a:sym typeface="Arial" charset="0"/>
              </a:rPr>
              <a:t>担保投资证</a:t>
            </a:r>
            <a:r>
              <a:rPr lang="en-US" altLang="en-US" dirty="0">
                <a:latin typeface="Arial" charset="0"/>
                <a:sym typeface="Arial" charset="0"/>
              </a:rPr>
              <a:t> (GIC) </a:t>
            </a:r>
          </a:p>
          <a:p>
            <a:pPr>
              <a:lnSpc>
                <a:spcPct val="80000"/>
              </a:lnSpc>
            </a:pPr>
            <a:r>
              <a:rPr lang="zh-CN" altLang="en-US" dirty="0">
                <a:latin typeface="Arial" charset="0"/>
                <a:ea typeface="宋体" pitchFamily="2" charset="-122"/>
                <a:sym typeface="Arial" charset="0"/>
              </a:rPr>
              <a:t>    </a:t>
            </a:r>
            <a:r>
              <a:rPr lang="en-US" altLang="en-US" dirty="0">
                <a:latin typeface="Arial" charset="0"/>
                <a:sym typeface="Arial" charset="0"/>
              </a:rPr>
              <a:t>(RBC, BMO, Bank of China, ICBC)</a:t>
            </a:r>
          </a:p>
          <a:p>
            <a:pPr marL="342900" indent="-342900" defTabSz="0">
              <a:spcBef>
                <a:spcPct val="20000"/>
              </a:spcBef>
              <a:buFont typeface="Arial" charset="0"/>
              <a:buChar char="•"/>
            </a:pPr>
            <a:endParaRPr lang="en-US" altLang="en-US" dirty="0" smtClean="0">
              <a:latin typeface="Arial" panose="020B0604020202020204" pitchFamily="34" charset="0"/>
              <a:ea typeface="MS PGothic" pitchFamily="34" charset="-128"/>
              <a:cs typeface="Arial" panose="020B0604020202020204" pitchFamily="34" charset="0"/>
            </a:endParaRPr>
          </a:p>
          <a:p>
            <a:pPr marL="342900" indent="-342900" defTabSz="0">
              <a:spcBef>
                <a:spcPct val="20000"/>
              </a:spcBef>
              <a:buFont typeface="Arial" charset="0"/>
              <a:buChar char="•"/>
            </a:pPr>
            <a:r>
              <a:rPr lang="zh-CN" altLang="en-US" dirty="0" smtClean="0">
                <a:latin typeface="Arial" panose="020B0604020202020204" pitchFamily="34" charset="0"/>
                <a:ea typeface="MS PGothic" pitchFamily="34" charset="-128"/>
                <a:cs typeface="Arial" panose="020B0604020202020204" pitchFamily="34" charset="0"/>
              </a:rPr>
              <a:t>递交申请前的体检</a:t>
            </a:r>
            <a:endParaRPr lang="en-US" altLang="en-US" dirty="0" smtClean="0">
              <a:latin typeface="Arial" panose="020B0604020202020204" pitchFamily="34" charset="0"/>
              <a:ea typeface="MS PGothic" pitchFamily="34" charset="-128"/>
              <a:cs typeface="Arial" panose="020B0604020202020204" pitchFamily="34" charset="0"/>
            </a:endParaRPr>
          </a:p>
          <a:p>
            <a:pPr marL="342900" indent="-342900" defTabSz="0">
              <a:spcBef>
                <a:spcPct val="20000"/>
              </a:spcBef>
              <a:buFont typeface="Arial" charset="0"/>
              <a:buChar char="•"/>
            </a:pPr>
            <a:endParaRPr lang="en-US" altLang="en-US" dirty="0">
              <a:latin typeface="Arial" panose="020B0604020202020204" pitchFamily="34" charset="0"/>
              <a:ea typeface="MS PGothic" pitchFamily="34" charset="-128"/>
              <a:cs typeface="Arial" panose="020B0604020202020204" pitchFamily="34" charset="0"/>
            </a:endParaRPr>
          </a:p>
          <a:p>
            <a:pPr marL="342900" indent="-342900" defTabSz="0">
              <a:spcBef>
                <a:spcPct val="20000"/>
              </a:spcBef>
            </a:pPr>
            <a:endParaRPr lang="en-US" altLang="en-US" dirty="0">
              <a:latin typeface="Arial" panose="020B0604020202020204" pitchFamily="34" charset="0"/>
              <a:ea typeface="MS PGothic" pitchFamily="34" charset="-128"/>
              <a:cs typeface="Arial" panose="020B0604020202020204" pitchFamily="34" charset="0"/>
            </a:endParaRPr>
          </a:p>
          <a:p>
            <a:pPr marL="342900" indent="-342900" defTabSz="0">
              <a:spcBef>
                <a:spcPct val="20000"/>
              </a:spcBef>
              <a:buFont typeface="Arial" charset="0"/>
              <a:buChar char="•"/>
            </a:pPr>
            <a:r>
              <a:rPr lang="zh-CN" altLang="en-US" dirty="0">
                <a:latin typeface="Arial" panose="020B0604020202020204" pitchFamily="34" charset="0"/>
                <a:ea typeface="MS PGothic" pitchFamily="34" charset="-128"/>
                <a:cs typeface="Arial" panose="020B0604020202020204" pitchFamily="34" charset="0"/>
              </a:rPr>
              <a:t>通过签证申请中心递交申请</a:t>
            </a:r>
          </a:p>
        </p:txBody>
      </p:sp>
    </p:spTree>
    <p:extLst>
      <p:ext uri="{BB962C8B-B14F-4D97-AF65-F5344CB8AC3E}">
        <p14:creationId xmlns:p14="http://schemas.microsoft.com/office/powerpoint/2010/main" val="334465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32301"/>
            <a:ext cx="7772400" cy="691291"/>
          </a:xfrm>
        </p:spPr>
        <p:txBody>
          <a:bodyPr>
            <a:normAutofit fontScale="90000"/>
          </a:bodyPr>
          <a:lstStyle/>
          <a:p>
            <a:r>
              <a:rPr lang="zh-CN" altLang="en-CA" b="1" dirty="0">
                <a:latin typeface="+mn-ea"/>
                <a:ea typeface="+mn-ea"/>
              </a:rPr>
              <a:t>工作</a:t>
            </a:r>
            <a:r>
              <a:rPr lang="en-US" altLang="zh-CN" b="1" dirty="0">
                <a:latin typeface="+mn-ea"/>
                <a:ea typeface="+mn-ea"/>
              </a:rPr>
              <a:t>+</a:t>
            </a:r>
            <a:r>
              <a:rPr lang="zh-CN" altLang="en-US" b="1" dirty="0">
                <a:latin typeface="+mn-ea"/>
                <a:ea typeface="+mn-ea"/>
              </a:rPr>
              <a:t>移民</a:t>
            </a:r>
            <a:r>
              <a:rPr lang="zh-CN" altLang="en-CA" b="1" dirty="0">
                <a:latin typeface="+mn-ea"/>
                <a:ea typeface="+mn-ea"/>
              </a:rPr>
              <a:t>机会</a:t>
            </a:r>
            <a:endParaRPr lang="en-US" b="1" dirty="0">
              <a:latin typeface="+mn-ea"/>
              <a:ea typeface="+mn-ea"/>
              <a:cs typeface="Arial"/>
            </a:endParaRPr>
          </a:p>
        </p:txBody>
      </p:sp>
      <p:sp>
        <p:nvSpPr>
          <p:cNvPr id="12" name="Subtitle 2"/>
          <p:cNvSpPr>
            <a:spLocks noGrp="1"/>
          </p:cNvSpPr>
          <p:nvPr>
            <p:ph type="subTitle" idx="1"/>
          </p:nvPr>
        </p:nvSpPr>
        <p:spPr>
          <a:xfrm>
            <a:off x="299822" y="1485119"/>
            <a:ext cx="8448160" cy="3915556"/>
          </a:xfrm>
        </p:spPr>
        <p:txBody>
          <a:bodyPr>
            <a:noAutofit/>
          </a:bodyPr>
          <a:lstStyle/>
          <a:p>
            <a:pPr algn="l">
              <a:spcBef>
                <a:spcPct val="0"/>
              </a:spcBef>
              <a:spcAft>
                <a:spcPts val="2400"/>
              </a:spcAft>
              <a:buClr>
                <a:srgbClr val="EC0000"/>
              </a:buClr>
              <a:buSzPct val="115000"/>
              <a:buFont typeface="Arial" charset="0"/>
              <a:buBlip>
                <a:blip r:embed="rId4"/>
              </a:buBlip>
            </a:pPr>
            <a:r>
              <a:rPr lang="zh-CN" altLang="en-CA" sz="2800" b="1" dirty="0">
                <a:solidFill>
                  <a:schemeClr val="tx1"/>
                </a:solidFill>
                <a:latin typeface="+mn-ea"/>
              </a:rPr>
              <a:t>校园工</a:t>
            </a:r>
            <a:r>
              <a:rPr lang="zh-CN" altLang="en-CA" sz="2800" b="1" dirty="0" smtClean="0">
                <a:solidFill>
                  <a:schemeClr val="tx1"/>
                </a:solidFill>
                <a:latin typeface="+mn-ea"/>
              </a:rPr>
              <a:t>作 </a:t>
            </a:r>
            <a:endParaRPr lang="zh-CN" altLang="en-CA" sz="2800" b="1" dirty="0">
              <a:solidFill>
                <a:schemeClr val="tx1"/>
              </a:solidFill>
              <a:latin typeface="+mn-ea"/>
            </a:endParaRPr>
          </a:p>
          <a:p>
            <a:pPr algn="l">
              <a:spcBef>
                <a:spcPct val="0"/>
              </a:spcBef>
              <a:spcAft>
                <a:spcPts val="2400"/>
              </a:spcAft>
              <a:buClr>
                <a:srgbClr val="EC0000"/>
              </a:buClr>
              <a:buSzPct val="115000"/>
              <a:buFont typeface="Arial" charset="0"/>
              <a:buBlip>
                <a:blip r:embed="rId4"/>
              </a:buBlip>
            </a:pPr>
            <a:r>
              <a:rPr lang="zh-CN" altLang="en-CA" sz="2800" b="1" dirty="0">
                <a:solidFill>
                  <a:schemeClr val="tx1"/>
                </a:solidFill>
                <a:latin typeface="+mn-ea"/>
              </a:rPr>
              <a:t>校外工作 </a:t>
            </a:r>
            <a:r>
              <a:rPr lang="zh-CN" altLang="en-US" sz="2800" b="1" dirty="0" smtClean="0">
                <a:solidFill>
                  <a:schemeClr val="tx1"/>
                </a:solidFill>
                <a:latin typeface="+mn-ea"/>
              </a:rPr>
              <a:t>（</a:t>
            </a:r>
            <a:r>
              <a:rPr lang="en-US" altLang="zh-CN" sz="2800" b="1" dirty="0" smtClean="0">
                <a:solidFill>
                  <a:schemeClr val="tx1"/>
                </a:solidFill>
                <a:latin typeface="+mn-ea"/>
              </a:rPr>
              <a:t>20</a:t>
            </a:r>
            <a:r>
              <a:rPr lang="zh-CN" altLang="en-US" sz="2800" b="1" dirty="0" smtClean="0">
                <a:solidFill>
                  <a:schemeClr val="tx1"/>
                </a:solidFill>
                <a:latin typeface="+mn-ea"/>
              </a:rPr>
              <a:t>小时</a:t>
            </a:r>
            <a:r>
              <a:rPr lang="en-US" altLang="zh-CN" sz="2800" b="1" dirty="0" smtClean="0">
                <a:solidFill>
                  <a:schemeClr val="tx1"/>
                </a:solidFill>
                <a:latin typeface="+mn-ea"/>
              </a:rPr>
              <a:t>/</a:t>
            </a:r>
            <a:r>
              <a:rPr lang="zh-CN" altLang="en-US" sz="2800" b="1" dirty="0" smtClean="0">
                <a:solidFill>
                  <a:schemeClr val="tx1"/>
                </a:solidFill>
                <a:latin typeface="+mn-ea"/>
              </a:rPr>
              <a:t>周，假期全职）</a:t>
            </a:r>
            <a:endParaRPr lang="zh-CN" altLang="en-CA" sz="2800" b="1" dirty="0">
              <a:solidFill>
                <a:schemeClr val="tx1"/>
              </a:solidFill>
              <a:latin typeface="+mn-ea"/>
            </a:endParaRPr>
          </a:p>
          <a:p>
            <a:pPr algn="l">
              <a:spcBef>
                <a:spcPct val="0"/>
              </a:spcBef>
              <a:spcAft>
                <a:spcPts val="2400"/>
              </a:spcAft>
              <a:buClr>
                <a:srgbClr val="EC0000"/>
              </a:buClr>
              <a:buSzPct val="115000"/>
              <a:buFont typeface="Arial" charset="0"/>
              <a:buBlip>
                <a:blip r:embed="rId4"/>
              </a:buBlip>
            </a:pPr>
            <a:r>
              <a:rPr lang="zh-CN" altLang="en-US" sz="2800" b="1" dirty="0">
                <a:solidFill>
                  <a:schemeClr val="tx1"/>
                </a:solidFill>
                <a:latin typeface="+mn-ea"/>
              </a:rPr>
              <a:t>带薪</a:t>
            </a:r>
            <a:r>
              <a:rPr lang="en-US" altLang="zh-CN" sz="2800" b="1" dirty="0">
                <a:solidFill>
                  <a:schemeClr val="tx1"/>
                </a:solidFill>
                <a:latin typeface="+mn-ea"/>
              </a:rPr>
              <a:t>/</a:t>
            </a:r>
            <a:r>
              <a:rPr lang="zh-CN" altLang="en-US" sz="2800" b="1" dirty="0">
                <a:solidFill>
                  <a:schemeClr val="tx1"/>
                </a:solidFill>
                <a:latin typeface="+mn-ea"/>
              </a:rPr>
              <a:t>学分实习机会</a:t>
            </a:r>
            <a:r>
              <a:rPr lang="zh-CN" altLang="en-US" sz="2800" b="1" dirty="0" smtClean="0">
                <a:solidFill>
                  <a:schemeClr val="tx1"/>
                </a:solidFill>
                <a:latin typeface="+mj-ea"/>
                <a:ea typeface="+mj-ea"/>
              </a:rPr>
              <a:t>（</a:t>
            </a:r>
            <a:r>
              <a:rPr lang="en-US" altLang="zh-CN" sz="2800" b="1" dirty="0">
                <a:solidFill>
                  <a:schemeClr val="tx1"/>
                </a:solidFill>
                <a:latin typeface="SimSun" panose="02010600030101010101" pitchFamily="2" charset="-122"/>
                <a:ea typeface="SimSun" panose="02010600030101010101" pitchFamily="2" charset="-122"/>
              </a:rPr>
              <a:t>C</a:t>
            </a:r>
            <a:r>
              <a:rPr lang="en-US" altLang="en-US" sz="2800" b="1" dirty="0" smtClean="0">
                <a:solidFill>
                  <a:schemeClr val="tx1"/>
                </a:solidFill>
                <a:latin typeface="SimSun" panose="02010600030101010101" pitchFamily="2" charset="-122"/>
                <a:ea typeface="SimSun" panose="02010600030101010101" pitchFamily="2" charset="-122"/>
              </a:rPr>
              <a:t>o-op </a:t>
            </a:r>
            <a:r>
              <a:rPr lang="en-US" altLang="en-US" sz="2800" b="1" dirty="0">
                <a:solidFill>
                  <a:schemeClr val="tx1"/>
                </a:solidFill>
                <a:latin typeface="SimSun" panose="02010600030101010101" pitchFamily="2" charset="-122"/>
                <a:ea typeface="SimSun" panose="02010600030101010101" pitchFamily="2" charset="-122"/>
              </a:rPr>
              <a:t>program</a:t>
            </a:r>
            <a:r>
              <a:rPr lang="en-US" altLang="en-US" sz="2800" b="1" dirty="0" smtClean="0">
                <a:solidFill>
                  <a:schemeClr val="tx1"/>
                </a:solidFill>
                <a:latin typeface="+mj-ea"/>
                <a:ea typeface="+mj-ea"/>
              </a:rPr>
              <a:t>)</a:t>
            </a:r>
          </a:p>
          <a:p>
            <a:pPr algn="l">
              <a:spcBef>
                <a:spcPct val="0"/>
              </a:spcBef>
              <a:spcAft>
                <a:spcPts val="2400"/>
              </a:spcAft>
              <a:buClr>
                <a:srgbClr val="EC0000"/>
              </a:buClr>
              <a:buSzPct val="115000"/>
              <a:buFont typeface="Arial" charset="0"/>
              <a:buBlip>
                <a:blip r:embed="rId4"/>
              </a:buBlip>
            </a:pPr>
            <a:r>
              <a:rPr lang="zh-CN" altLang="en-US" sz="2800" b="1" dirty="0">
                <a:solidFill>
                  <a:schemeClr val="tx1"/>
                </a:solidFill>
                <a:latin typeface="+mj-ea"/>
                <a:ea typeface="+mj-ea"/>
              </a:rPr>
              <a:t>毕业</a:t>
            </a:r>
            <a:r>
              <a:rPr lang="zh-CN" altLang="en-US" sz="2800" b="1" dirty="0" smtClean="0">
                <a:solidFill>
                  <a:schemeClr val="tx1"/>
                </a:solidFill>
                <a:latin typeface="+mj-ea"/>
                <a:ea typeface="+mj-ea"/>
              </a:rPr>
              <a:t>后工作许可</a:t>
            </a:r>
            <a:endParaRPr lang="en-US" altLang="en-US" sz="2800" b="1" dirty="0">
              <a:solidFill>
                <a:schemeClr val="tx1"/>
              </a:solidFill>
              <a:latin typeface="+mj-ea"/>
              <a:ea typeface="+mj-ea"/>
            </a:endParaRPr>
          </a:p>
          <a:p>
            <a:pPr algn="l">
              <a:spcBef>
                <a:spcPct val="0"/>
              </a:spcBef>
              <a:spcAft>
                <a:spcPts val="2400"/>
              </a:spcAft>
              <a:buClr>
                <a:srgbClr val="EC0000"/>
              </a:buClr>
              <a:buSzPct val="115000"/>
              <a:buFont typeface="Arial" charset="0"/>
              <a:buBlip>
                <a:blip r:embed="rId4"/>
              </a:buBlip>
            </a:pPr>
            <a:r>
              <a:rPr lang="zh-CN" altLang="en-US" sz="2800" b="1" dirty="0">
                <a:solidFill>
                  <a:schemeClr val="tx1"/>
                </a:solidFill>
                <a:latin typeface="+mn-ea"/>
              </a:rPr>
              <a:t>移民机会（经验类移民</a:t>
            </a:r>
            <a:r>
              <a:rPr lang="en-US" altLang="zh-CN" sz="2800" b="1" dirty="0">
                <a:solidFill>
                  <a:schemeClr val="tx1"/>
                </a:solidFill>
                <a:latin typeface="+mn-ea"/>
              </a:rPr>
              <a:t>CEC</a:t>
            </a:r>
            <a:r>
              <a:rPr lang="zh-CN" altLang="en-US" sz="2800" b="1" dirty="0">
                <a:solidFill>
                  <a:schemeClr val="tx1"/>
                </a:solidFill>
                <a:latin typeface="+mn-ea"/>
              </a:rPr>
              <a:t>，联邦</a:t>
            </a:r>
            <a:r>
              <a:rPr lang="zh-CN" altLang="en-US" sz="2800" b="1" dirty="0" smtClean="0">
                <a:solidFill>
                  <a:schemeClr val="tx1"/>
                </a:solidFill>
                <a:latin typeface="+mn-ea"/>
              </a:rPr>
              <a:t>技术，技工</a:t>
            </a:r>
            <a:r>
              <a:rPr lang="zh-CN" altLang="en-US" sz="2800" b="1" dirty="0">
                <a:solidFill>
                  <a:schemeClr val="tx1"/>
                </a:solidFill>
                <a:latin typeface="+mn-ea"/>
              </a:rPr>
              <a:t>移民，省移民提名项目</a:t>
            </a:r>
            <a:r>
              <a:rPr lang="zh-CN" altLang="en-US" sz="2800" b="1" dirty="0" smtClean="0">
                <a:solidFill>
                  <a:schemeClr val="tx1"/>
                </a:solidFill>
                <a:latin typeface="+mn-ea"/>
              </a:rPr>
              <a:t>）</a:t>
            </a:r>
            <a:endParaRPr lang="en-US" altLang="zh-CN" sz="2800" b="1" dirty="0" smtClean="0">
              <a:solidFill>
                <a:schemeClr val="tx1"/>
              </a:solidFill>
              <a:latin typeface="+mn-ea"/>
            </a:endParaRPr>
          </a:p>
          <a:p>
            <a:pPr algn="l">
              <a:spcBef>
                <a:spcPct val="0"/>
              </a:spcBef>
              <a:spcAft>
                <a:spcPts val="2400"/>
              </a:spcAft>
              <a:buClr>
                <a:srgbClr val="EC0000"/>
              </a:buClr>
              <a:buSzPct val="115000"/>
              <a:buFont typeface="Arial" charset="0"/>
              <a:buBlip>
                <a:blip r:embed="rId4"/>
              </a:buBlip>
            </a:pPr>
            <a:r>
              <a:rPr lang="en-US" altLang="zh-CN" sz="2800" b="1" dirty="0" smtClean="0">
                <a:solidFill>
                  <a:schemeClr val="tx1"/>
                </a:solidFill>
                <a:latin typeface="+mn-ea"/>
              </a:rPr>
              <a:t>Express Entry (</a:t>
            </a:r>
            <a:r>
              <a:rPr lang="zh-CN" altLang="en-US" sz="2800" b="1" dirty="0">
                <a:solidFill>
                  <a:schemeClr val="tx1"/>
                </a:solidFill>
                <a:latin typeface="+mn-ea"/>
              </a:rPr>
              <a:t>移民</a:t>
            </a:r>
            <a:r>
              <a:rPr lang="zh-CN" altLang="en-US" sz="2800" b="1" dirty="0" smtClean="0">
                <a:solidFill>
                  <a:schemeClr val="tx1"/>
                </a:solidFill>
                <a:latin typeface="+mn-ea"/>
              </a:rPr>
              <a:t>快捷通道）</a:t>
            </a:r>
            <a:endParaRPr lang="zh-CN" altLang="en-US" sz="2800" b="1" dirty="0">
              <a:solidFill>
                <a:schemeClr val="tx1"/>
              </a:solidFill>
              <a:latin typeface="+mn-ea"/>
            </a:endParaRPr>
          </a:p>
          <a:p>
            <a:pPr algn="l"/>
            <a:endParaRPr lang="fr-FR" sz="2400" dirty="0">
              <a:solidFill>
                <a:schemeClr val="tx1"/>
              </a:solidFill>
              <a:latin typeface="Arial"/>
              <a:cs typeface="Arial"/>
            </a:endParaRPr>
          </a:p>
        </p:txBody>
      </p:sp>
    </p:spTree>
    <p:extLst>
      <p:ext uri="{BB962C8B-B14F-4D97-AF65-F5344CB8AC3E}">
        <p14:creationId xmlns:p14="http://schemas.microsoft.com/office/powerpoint/2010/main" val="3089620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7772400" cy="1470025"/>
          </a:xfrm>
        </p:spPr>
        <p:txBody>
          <a:bodyPr>
            <a:normAutofit/>
          </a:bodyPr>
          <a:lstStyle/>
          <a:p>
            <a:pPr algn="l"/>
            <a:r>
              <a:rPr lang="zh-CN" altLang="en-US" sz="4000" b="1" dirty="0" smtClean="0"/>
              <a:t>说起加拿大</a:t>
            </a:r>
            <a:r>
              <a:rPr lang="en-US" altLang="zh-CN" sz="4000" b="1" dirty="0" smtClean="0"/>
              <a:t/>
            </a:r>
            <a:br>
              <a:rPr lang="en-US" altLang="zh-CN" sz="4000" b="1" dirty="0" smtClean="0"/>
            </a:br>
            <a:r>
              <a:rPr lang="zh-CN" altLang="en-US" sz="4000" b="1" dirty="0"/>
              <a:t>你也</a:t>
            </a:r>
            <a:r>
              <a:rPr lang="zh-CN" altLang="en-US" sz="4000" b="1" dirty="0" smtClean="0"/>
              <a:t>许会想到这些</a:t>
            </a:r>
            <a:endParaRPr lang="en-CA" sz="4000" b="1" dirty="0"/>
          </a:p>
        </p:txBody>
      </p:sp>
      <p:pic>
        <p:nvPicPr>
          <p:cNvPr id="8" name="Picture 7" descr="photo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52563"/>
            <a:ext cx="3581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hoto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8612" y="1295400"/>
            <a:ext cx="34575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hoto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1409700"/>
            <a:ext cx="3486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hoto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336294">
            <a:off x="-155331" y="4089989"/>
            <a:ext cx="34671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oto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69610" y="4000500"/>
            <a:ext cx="411183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hoto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29325" y="3853264"/>
            <a:ext cx="36004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53"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2000"/>
                            </p:stCondLst>
                            <p:childTnLst>
                              <p:par>
                                <p:cTn id="15" presetID="37" presetClass="entr" presetSubtype="0"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900" decel="100000" fill="hold"/>
                                        <p:tgtEl>
                                          <p:spTgt spid="1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1" fill="hold">
                            <p:stCondLst>
                              <p:cond delay="3500"/>
                            </p:stCondLst>
                            <p:childTnLst>
                              <p:par>
                                <p:cTn id="22" presetID="30" presetClass="entr" presetSubtype="0" fill="hold"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800" decel="100000"/>
                                        <p:tgtEl>
                                          <p:spTgt spid="11"/>
                                        </p:tgtEl>
                                      </p:cBhvr>
                                    </p:animEffect>
                                    <p:anim calcmode="lin" valueType="num">
                                      <p:cBhvr>
                                        <p:cTn id="25" dur="800" decel="100000" fill="hold"/>
                                        <p:tgtEl>
                                          <p:spTgt spid="11"/>
                                        </p:tgtEl>
                                        <p:attrNameLst>
                                          <p:attrName>style.rotation</p:attrName>
                                        </p:attrNameLst>
                                      </p:cBhvr>
                                      <p:tavLst>
                                        <p:tav tm="0">
                                          <p:val>
                                            <p:fltVal val="-90"/>
                                          </p:val>
                                        </p:tav>
                                        <p:tav tm="100000">
                                          <p:val>
                                            <p:fltVal val="0"/>
                                          </p:val>
                                        </p:tav>
                                      </p:tavLst>
                                    </p:anim>
                                    <p:anim calcmode="lin" valueType="num">
                                      <p:cBhvr>
                                        <p:cTn id="26" dur="800" decel="100000" fill="hold"/>
                                        <p:tgtEl>
                                          <p:spTgt spid="11"/>
                                        </p:tgtEl>
                                        <p:attrNameLst>
                                          <p:attrName>ppt_x</p:attrName>
                                        </p:attrNameLst>
                                      </p:cBhvr>
                                      <p:tavLst>
                                        <p:tav tm="0">
                                          <p:val>
                                            <p:strVal val="#ppt_x+0.4"/>
                                          </p:val>
                                        </p:tav>
                                        <p:tav tm="100000">
                                          <p:val>
                                            <p:strVal val="#ppt_x-0.05"/>
                                          </p:val>
                                        </p:tav>
                                      </p:tavLst>
                                    </p:anim>
                                    <p:anim calcmode="lin" valueType="num">
                                      <p:cBhvr>
                                        <p:cTn id="27" dur="800" decel="100000" fill="hold"/>
                                        <p:tgtEl>
                                          <p:spTgt spid="11"/>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30" fill="hold">
                            <p:stCondLst>
                              <p:cond delay="5500"/>
                            </p:stCondLst>
                            <p:childTnLst>
                              <p:par>
                                <p:cTn id="31" presetID="58" presetClass="entr" presetSubtype="0" accel="10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2.5"/>
                                          </p:val>
                                        </p:tav>
                                        <p:tav tm="100000">
                                          <p:val>
                                            <p:strVal val="#ppt_w"/>
                                          </p:val>
                                        </p:tav>
                                      </p:tavLst>
                                    </p:anim>
                                    <p:anim calcmode="lin" valueType="num">
                                      <p:cBhvr>
                                        <p:cTn id="34" dur="1000" fill="hold"/>
                                        <p:tgtEl>
                                          <p:spTgt spid="13"/>
                                        </p:tgtEl>
                                        <p:attrNameLst>
                                          <p:attrName>ppt_h</p:attrName>
                                        </p:attrNameLst>
                                      </p:cBhvr>
                                      <p:tavLst>
                                        <p:tav tm="0">
                                          <p:val>
                                            <p:strVal val="#ppt_h*0.01"/>
                                          </p:val>
                                        </p:tav>
                                        <p:tav tm="100000">
                                          <p:val>
                                            <p:strVal val="#ppt_h"/>
                                          </p:val>
                                        </p:tav>
                                      </p:tavLst>
                                    </p:anim>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h+1"/>
                                          </p:val>
                                        </p:tav>
                                        <p:tav tm="100000">
                                          <p:val>
                                            <p:strVal val="#ppt_y"/>
                                          </p:val>
                                        </p:tav>
                                      </p:tavLst>
                                    </p:anim>
                                    <p:animEffect transition="in" filter="fade">
                                      <p:cBhvr>
                                        <p:cTn id="37" dur="1000"/>
                                        <p:tgtEl>
                                          <p:spTgt spid="13"/>
                                        </p:tgtEl>
                                      </p:cBhvr>
                                    </p:animEffect>
                                  </p:childTnLst>
                                </p:cTn>
                              </p:par>
                            </p:childTnLst>
                          </p:cTn>
                        </p:par>
                        <p:par>
                          <p:cTn id="38" fill="hold">
                            <p:stCondLst>
                              <p:cond delay="6500"/>
                            </p:stCondLst>
                            <p:childTnLst>
                              <p:par>
                                <p:cTn id="39" presetID="3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800" decel="100000"/>
                                        <p:tgtEl>
                                          <p:spTgt spid="14"/>
                                        </p:tgtEl>
                                      </p:cBhvr>
                                    </p:animEffect>
                                    <p:anim calcmode="lin" valueType="num">
                                      <p:cBhvr>
                                        <p:cTn id="42" dur="800" decel="100000" fill="hold"/>
                                        <p:tgtEl>
                                          <p:spTgt spid="14"/>
                                        </p:tgtEl>
                                        <p:attrNameLst>
                                          <p:attrName>style.rotation</p:attrName>
                                        </p:attrNameLst>
                                      </p:cBhvr>
                                      <p:tavLst>
                                        <p:tav tm="0">
                                          <p:val>
                                            <p:fltVal val="-90"/>
                                          </p:val>
                                        </p:tav>
                                        <p:tav tm="100000">
                                          <p:val>
                                            <p:fltVal val="0"/>
                                          </p:val>
                                        </p:tav>
                                      </p:tavLst>
                                    </p:anim>
                                    <p:anim calcmode="lin" valueType="num">
                                      <p:cBhvr>
                                        <p:cTn id="43" dur="800" decel="100000" fill="hold"/>
                                        <p:tgtEl>
                                          <p:spTgt spid="14"/>
                                        </p:tgtEl>
                                        <p:attrNameLst>
                                          <p:attrName>ppt_x</p:attrName>
                                        </p:attrNameLst>
                                      </p:cBhvr>
                                      <p:tavLst>
                                        <p:tav tm="0">
                                          <p:val>
                                            <p:strVal val="#ppt_x+0.4"/>
                                          </p:val>
                                        </p:tav>
                                        <p:tav tm="100000">
                                          <p:val>
                                            <p:strVal val="#ppt_x-0.05"/>
                                          </p:val>
                                        </p:tav>
                                      </p:tavLst>
                                    </p:anim>
                                    <p:anim calcmode="lin" valueType="num">
                                      <p:cBhvr>
                                        <p:cTn id="44" dur="800" decel="100000" fill="hold"/>
                                        <p:tgtEl>
                                          <p:spTgt spid="1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3091"/>
            <a:ext cx="7772400" cy="691291"/>
          </a:xfrm>
        </p:spPr>
        <p:txBody>
          <a:bodyPr>
            <a:normAutofit fontScale="90000"/>
          </a:bodyPr>
          <a:lstStyle/>
          <a:p>
            <a:r>
              <a:rPr lang="en-US" altLang="zh-CN" b="1" dirty="0" smtClean="0">
                <a:latin typeface="Arial" charset="0"/>
                <a:ea typeface="宋体" pitchFamily="2" charset="-122"/>
              </a:rPr>
              <a:t/>
            </a:r>
            <a:br>
              <a:rPr lang="en-US" altLang="zh-CN" b="1" dirty="0" smtClean="0">
                <a:latin typeface="Arial" charset="0"/>
                <a:ea typeface="宋体" pitchFamily="2" charset="-122"/>
              </a:rPr>
            </a:br>
            <a:r>
              <a:rPr lang="zh-CN" altLang="en-CA" b="1" dirty="0" smtClean="0">
                <a:latin typeface="Arial" charset="0"/>
                <a:ea typeface="宋体" pitchFamily="2" charset="-122"/>
              </a:rPr>
              <a:t>相</a:t>
            </a:r>
            <a:r>
              <a:rPr lang="zh-CN" altLang="en-CA" b="1" dirty="0">
                <a:latin typeface="Arial" charset="0"/>
                <a:ea typeface="宋体" pitchFamily="2" charset="-122"/>
              </a:rPr>
              <a:t>关信息网站</a:t>
            </a:r>
            <a:r>
              <a:rPr lang="en-US" b="1" dirty="0" smtClean="0">
                <a:solidFill>
                  <a:srgbClr val="FF0000"/>
                </a:solidFill>
                <a:latin typeface="Arial"/>
                <a:cs typeface="Arial"/>
              </a:rPr>
              <a:t/>
            </a:r>
            <a:br>
              <a:rPr lang="en-US" b="1" dirty="0" smtClean="0">
                <a:solidFill>
                  <a:srgbClr val="FF0000"/>
                </a:solidFill>
                <a:latin typeface="Arial"/>
                <a:cs typeface="Arial"/>
              </a:rPr>
            </a:br>
            <a:endParaRPr lang="en-US" b="1" dirty="0">
              <a:solidFill>
                <a:srgbClr val="FF0000"/>
              </a:solidFill>
              <a:latin typeface="Arial"/>
              <a:cs typeface="Arial"/>
            </a:endParaRPr>
          </a:p>
        </p:txBody>
      </p:sp>
      <p:sp>
        <p:nvSpPr>
          <p:cNvPr id="12" name="Subtitle 2"/>
          <p:cNvSpPr>
            <a:spLocks noGrp="1"/>
          </p:cNvSpPr>
          <p:nvPr>
            <p:ph type="subTitle" idx="1"/>
          </p:nvPr>
        </p:nvSpPr>
        <p:spPr>
          <a:xfrm>
            <a:off x="-1104436" y="1067276"/>
            <a:ext cx="9334036" cy="4447595"/>
          </a:xfrm>
        </p:spPr>
        <p:txBody>
          <a:bodyPr>
            <a:noAutofit/>
          </a:bodyPr>
          <a:lstStyle/>
          <a:p>
            <a:pPr>
              <a:lnSpc>
                <a:spcPts val="2163"/>
              </a:lnSpc>
              <a:spcBef>
                <a:spcPct val="0"/>
              </a:spcBef>
              <a:spcAft>
                <a:spcPts val="1800"/>
              </a:spcAft>
            </a:pPr>
            <a:r>
              <a:rPr lang="zh-CN" altLang="en-US" sz="1600" b="1" dirty="0">
                <a:solidFill>
                  <a:schemeClr val="tx1"/>
                </a:solidFill>
                <a:latin typeface="Arial" charset="0"/>
                <a:ea typeface="宋体" pitchFamily="2" charset="-122"/>
              </a:rPr>
              <a:t>留学加拿大政府官方网站</a:t>
            </a:r>
            <a:r>
              <a:rPr lang="en-CA" altLang="zh-CN" sz="1600" b="1" dirty="0">
                <a:solidFill>
                  <a:schemeClr val="tx1"/>
                </a:solidFill>
                <a:latin typeface="Arial" charset="0"/>
                <a:ea typeface="宋体" pitchFamily="2" charset="-122"/>
              </a:rPr>
              <a:t>………</a:t>
            </a:r>
            <a:r>
              <a:rPr lang="en-US" altLang="zh-CN" sz="1600" b="1" dirty="0">
                <a:solidFill>
                  <a:schemeClr val="tx1"/>
                </a:solidFill>
                <a:latin typeface="Arial" charset="0"/>
                <a:ea typeface="宋体" pitchFamily="2" charset="-122"/>
              </a:rPr>
              <a:t>…….</a:t>
            </a:r>
            <a:r>
              <a:rPr lang="en-CA" altLang="zh-CN" sz="1600" b="1" dirty="0">
                <a:solidFill>
                  <a:schemeClr val="tx1"/>
                </a:solidFill>
                <a:latin typeface="Arial" charset="0"/>
                <a:ea typeface="宋体" pitchFamily="2" charset="-122"/>
              </a:rPr>
              <a:t>………………………..</a:t>
            </a: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加拿大国际学历信息中心</a:t>
            </a:r>
            <a:r>
              <a:rPr lang="en-US" altLang="zh-CN" sz="1600" b="1" dirty="0">
                <a:solidFill>
                  <a:schemeClr val="tx1"/>
                </a:solidFill>
                <a:latin typeface="Arial" charset="0"/>
                <a:ea typeface="宋体" pitchFamily="2" charset="-122"/>
              </a:rPr>
              <a:t>……………………………………</a:t>
            </a:r>
            <a:r>
              <a:rPr lang="en-CA" altLang="zh-CN" sz="1600" b="1" dirty="0">
                <a:solidFill>
                  <a:schemeClr val="tx1"/>
                </a:solidFill>
                <a:latin typeface="Arial" charset="0"/>
                <a:ea typeface="宋体" pitchFamily="2" charset="-122"/>
              </a:rPr>
              <a:t>…</a:t>
            </a: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加拿大大学协会</a:t>
            </a:r>
            <a:r>
              <a:rPr lang="en-US" altLang="zh-CN" sz="1600" b="1" dirty="0">
                <a:solidFill>
                  <a:schemeClr val="tx1"/>
                </a:solidFill>
                <a:latin typeface="Arial" charset="0"/>
                <a:ea typeface="宋体" pitchFamily="2" charset="-122"/>
              </a:rPr>
              <a:t>…………………………………..</a:t>
            </a:r>
            <a:r>
              <a:rPr lang="en-CA" altLang="zh-CN" sz="1600" b="1" dirty="0">
                <a:solidFill>
                  <a:schemeClr val="tx1"/>
                </a:solidFill>
                <a:latin typeface="Arial" charset="0"/>
              </a:rPr>
              <a:t>.........……… </a:t>
            </a: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加拿大社区学院协会</a:t>
            </a:r>
            <a:r>
              <a:rPr lang="en-US" altLang="zh-CN" sz="1600" b="1" dirty="0">
                <a:solidFill>
                  <a:schemeClr val="tx1"/>
                </a:solidFill>
                <a:latin typeface="Arial" charset="0"/>
                <a:ea typeface="宋体" pitchFamily="2" charset="-122"/>
              </a:rPr>
              <a:t>………………………………</a:t>
            </a:r>
            <a:r>
              <a:rPr lang="en-CA" altLang="zh-CN" sz="1600" b="1" dirty="0">
                <a:solidFill>
                  <a:schemeClr val="tx1"/>
                </a:solidFill>
                <a:latin typeface="Arial" charset="0"/>
              </a:rPr>
              <a:t>…………...</a:t>
            </a: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加拿大国际教育局</a:t>
            </a:r>
            <a:r>
              <a:rPr lang="en-US" altLang="zh-CN" sz="1600" b="1" dirty="0">
                <a:solidFill>
                  <a:schemeClr val="tx1"/>
                </a:solidFill>
                <a:latin typeface="Arial" charset="0"/>
                <a:ea typeface="宋体" pitchFamily="2" charset="-122"/>
              </a:rPr>
              <a:t>……………………………</a:t>
            </a:r>
            <a:r>
              <a:rPr lang="en-CA" altLang="zh-CN" sz="1600" b="1" dirty="0">
                <a:solidFill>
                  <a:schemeClr val="tx1"/>
                </a:solidFill>
                <a:latin typeface="Arial" charset="0"/>
              </a:rPr>
              <a:t>…………………</a:t>
            </a: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加拿大私立寄宿中学联盟</a:t>
            </a:r>
            <a:r>
              <a:rPr lang="en-CA" altLang="zh-CN" sz="1600" b="1" dirty="0">
                <a:solidFill>
                  <a:schemeClr val="tx1"/>
                </a:solidFill>
                <a:latin typeface="Arial" charset="0"/>
              </a:rPr>
              <a:t>………………. </a:t>
            </a:r>
            <a:r>
              <a:rPr lang="en-US" altLang="zh-CN" sz="1600" b="1" dirty="0">
                <a:solidFill>
                  <a:schemeClr val="tx1"/>
                </a:solidFill>
                <a:latin typeface="Arial" charset="0"/>
              </a:rPr>
              <a:t>…………………….</a:t>
            </a:r>
            <a:endParaRPr lang="en-CA" altLang="zh-CN" sz="1600" b="1" dirty="0">
              <a:solidFill>
                <a:schemeClr val="tx1"/>
              </a:solidFill>
              <a:latin typeface="Arial" charset="0"/>
            </a:endParaRP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加拿大公立中学国际协会</a:t>
            </a:r>
            <a:r>
              <a:rPr lang="en-US" altLang="zh-CN" sz="1600" b="1" dirty="0">
                <a:solidFill>
                  <a:schemeClr val="tx1"/>
                </a:solidFill>
                <a:latin typeface="Arial" charset="0"/>
                <a:ea typeface="宋体" pitchFamily="2" charset="-122"/>
              </a:rPr>
              <a:t>(CAPS-I)</a:t>
            </a:r>
            <a:r>
              <a:rPr lang="en-CA" altLang="zh-CN" sz="1600" b="1" dirty="0">
                <a:solidFill>
                  <a:schemeClr val="tx1"/>
                </a:solidFill>
                <a:latin typeface="Arial" charset="0"/>
              </a:rPr>
              <a:t>………………………..…</a:t>
            </a: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加拿大语言教育联盟</a:t>
            </a:r>
            <a:r>
              <a:rPr lang="en-CA" altLang="zh-CN" sz="1600" b="1" dirty="0">
                <a:solidFill>
                  <a:schemeClr val="tx1"/>
                </a:solidFill>
                <a:latin typeface="Arial" charset="0"/>
              </a:rPr>
              <a:t>…………………………………………..</a:t>
            </a:r>
          </a:p>
          <a:p>
            <a:pPr>
              <a:lnSpc>
                <a:spcPts val="2163"/>
              </a:lnSpc>
              <a:spcBef>
                <a:spcPct val="0"/>
              </a:spcBef>
              <a:spcAft>
                <a:spcPts val="1800"/>
              </a:spcAft>
            </a:pPr>
            <a:r>
              <a:rPr lang="zh-CN" altLang="en-US" sz="1600" b="1" dirty="0">
                <a:solidFill>
                  <a:schemeClr val="tx1"/>
                </a:solidFill>
                <a:latin typeface="Arial" charset="0"/>
                <a:ea typeface="宋体" pitchFamily="2" charset="-122"/>
              </a:rPr>
              <a:t>加拿大理工学院联盟</a:t>
            </a:r>
            <a:r>
              <a:rPr lang="en-US" altLang="zh-CN" sz="1600" b="1" dirty="0">
                <a:solidFill>
                  <a:schemeClr val="tx1"/>
                </a:solidFill>
                <a:latin typeface="Arial" charset="0"/>
              </a:rPr>
              <a:t>……………………………………………</a:t>
            </a:r>
            <a:endParaRPr lang="en-CA" altLang="zh-CN" sz="1600" b="1" dirty="0">
              <a:solidFill>
                <a:schemeClr val="tx1"/>
              </a:solidFill>
              <a:latin typeface="Arial" charset="0"/>
            </a:endParaRPr>
          </a:p>
          <a:p>
            <a:pPr algn="l"/>
            <a:endParaRPr lang="en-US" sz="1600" dirty="0">
              <a:solidFill>
                <a:schemeClr val="tx1"/>
              </a:solidFill>
              <a:latin typeface="Arial"/>
              <a:cs typeface="Arial"/>
            </a:endParaRPr>
          </a:p>
        </p:txBody>
      </p:sp>
      <p:sp>
        <p:nvSpPr>
          <p:cNvPr id="5" name="TextBox 4"/>
          <p:cNvSpPr txBox="1">
            <a:spLocks noChangeArrowheads="1"/>
          </p:cNvSpPr>
          <p:nvPr/>
        </p:nvSpPr>
        <p:spPr bwMode="auto">
          <a:xfrm>
            <a:off x="6208077" y="1074783"/>
            <a:ext cx="2935923"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ts val="2163"/>
              </a:lnSpc>
              <a:spcBef>
                <a:spcPct val="0"/>
              </a:spcBef>
              <a:spcAft>
                <a:spcPts val="1800"/>
              </a:spcAft>
              <a:buNone/>
            </a:pPr>
            <a:r>
              <a:rPr lang="en-CA" altLang="zh-CN" sz="1400" b="1" dirty="0" smtClean="0">
                <a:latin typeface="Arial" charset="0"/>
              </a:rPr>
              <a:t>www</a:t>
            </a:r>
            <a:r>
              <a:rPr lang="fr-CA" altLang="en-US" sz="1400" b="1" dirty="0" smtClean="0">
                <a:latin typeface="Arial" charset="0"/>
              </a:rPr>
              <a:t>.educanada.ca</a:t>
            </a:r>
            <a:r>
              <a:rPr lang="fr-CA" altLang="en-US" sz="1400" b="1" dirty="0">
                <a:latin typeface="Arial" charset="0"/>
              </a:rPr>
              <a:t>/</a:t>
            </a:r>
          </a:p>
          <a:p>
            <a:pPr eaLnBrk="1" hangingPunct="1">
              <a:lnSpc>
                <a:spcPts val="2163"/>
              </a:lnSpc>
              <a:spcBef>
                <a:spcPct val="0"/>
              </a:spcBef>
              <a:spcAft>
                <a:spcPts val="1800"/>
              </a:spcAft>
              <a:buFontTx/>
              <a:buNone/>
            </a:pPr>
            <a:r>
              <a:rPr lang="en-CA" altLang="zh-CN" sz="1400" b="1" dirty="0" smtClean="0">
                <a:latin typeface="Arial" charset="0"/>
              </a:rPr>
              <a:t>www.cicic.ca</a:t>
            </a:r>
            <a:endParaRPr lang="en-CA" altLang="zh-CN" sz="1400" b="1" dirty="0">
              <a:latin typeface="Arial" charset="0"/>
            </a:endParaRPr>
          </a:p>
          <a:p>
            <a:pPr eaLnBrk="1" hangingPunct="1">
              <a:lnSpc>
                <a:spcPts val="2163"/>
              </a:lnSpc>
              <a:spcBef>
                <a:spcPct val="0"/>
              </a:spcBef>
              <a:spcAft>
                <a:spcPts val="1800"/>
              </a:spcAft>
              <a:buFontTx/>
              <a:buNone/>
            </a:pPr>
            <a:r>
              <a:rPr lang="en-CA" altLang="zh-CN" sz="1400" b="1" dirty="0" smtClean="0">
                <a:latin typeface="Arial" charset="0"/>
              </a:rPr>
              <a:t>www.univcan.ca</a:t>
            </a:r>
            <a:endParaRPr lang="en-CA" altLang="zh-CN" sz="1400" b="1" dirty="0">
              <a:latin typeface="Arial" charset="0"/>
            </a:endParaRPr>
          </a:p>
          <a:p>
            <a:pPr eaLnBrk="1" hangingPunct="1">
              <a:lnSpc>
                <a:spcPts val="2163"/>
              </a:lnSpc>
              <a:spcBef>
                <a:spcPct val="0"/>
              </a:spcBef>
              <a:spcAft>
                <a:spcPts val="1800"/>
              </a:spcAft>
              <a:buFontTx/>
              <a:buNone/>
            </a:pPr>
            <a:r>
              <a:rPr lang="en-CA" altLang="zh-CN" sz="1400" b="1" dirty="0" smtClean="0">
                <a:latin typeface="Arial" charset="0"/>
                <a:hlinkClick r:id="rId4"/>
              </a:rPr>
              <a:t>www.collegesinstitutes.ca</a:t>
            </a:r>
            <a:endParaRPr lang="en-CA" altLang="zh-CN" sz="1400" b="1" dirty="0" smtClean="0">
              <a:latin typeface="Arial" charset="0"/>
            </a:endParaRPr>
          </a:p>
          <a:p>
            <a:pPr eaLnBrk="1" hangingPunct="1">
              <a:lnSpc>
                <a:spcPts val="2163"/>
              </a:lnSpc>
              <a:spcBef>
                <a:spcPct val="0"/>
              </a:spcBef>
              <a:spcAft>
                <a:spcPts val="1800"/>
              </a:spcAft>
              <a:buFontTx/>
              <a:buNone/>
            </a:pPr>
            <a:r>
              <a:rPr lang="en-CA" altLang="zh-CN" sz="1400" b="1" dirty="0" smtClean="0">
                <a:latin typeface="Arial" charset="0"/>
              </a:rPr>
              <a:t>www.cbie.ca</a:t>
            </a:r>
            <a:endParaRPr lang="en-CA" altLang="zh-CN" sz="1400" b="1" dirty="0">
              <a:latin typeface="Arial" charset="0"/>
            </a:endParaRPr>
          </a:p>
          <a:p>
            <a:pPr eaLnBrk="1" hangingPunct="1">
              <a:lnSpc>
                <a:spcPts val="2163"/>
              </a:lnSpc>
              <a:spcBef>
                <a:spcPct val="0"/>
              </a:spcBef>
              <a:spcAft>
                <a:spcPts val="1800"/>
              </a:spcAft>
              <a:buFontTx/>
              <a:buNone/>
            </a:pPr>
            <a:r>
              <a:rPr lang="en-CA" altLang="zh-CN" sz="1400" b="1" dirty="0">
                <a:latin typeface="Arial" charset="0"/>
              </a:rPr>
              <a:t>www.cais.ca</a:t>
            </a:r>
          </a:p>
          <a:p>
            <a:pPr eaLnBrk="1" hangingPunct="1">
              <a:lnSpc>
                <a:spcPts val="2163"/>
              </a:lnSpc>
              <a:spcBef>
                <a:spcPct val="0"/>
              </a:spcBef>
              <a:spcAft>
                <a:spcPts val="1800"/>
              </a:spcAft>
              <a:buFontTx/>
              <a:buNone/>
            </a:pPr>
            <a:r>
              <a:rPr lang="en-CA" altLang="zh-CN" sz="1400" b="1" dirty="0">
                <a:latin typeface="Arial" charset="0"/>
              </a:rPr>
              <a:t>www.caps-i.ca</a:t>
            </a:r>
          </a:p>
          <a:p>
            <a:pPr eaLnBrk="1" hangingPunct="1">
              <a:lnSpc>
                <a:spcPts val="2163"/>
              </a:lnSpc>
              <a:spcBef>
                <a:spcPct val="0"/>
              </a:spcBef>
              <a:spcAft>
                <a:spcPts val="1800"/>
              </a:spcAft>
              <a:buFontTx/>
              <a:buNone/>
            </a:pPr>
            <a:r>
              <a:rPr lang="en-CA" altLang="zh-CN" sz="1400" b="1" dirty="0">
                <a:latin typeface="Arial" charset="0"/>
              </a:rPr>
              <a:t>www.languagescanada.ca</a:t>
            </a:r>
          </a:p>
          <a:p>
            <a:pPr eaLnBrk="1" hangingPunct="1">
              <a:lnSpc>
                <a:spcPts val="2163"/>
              </a:lnSpc>
              <a:spcBef>
                <a:spcPct val="0"/>
              </a:spcBef>
              <a:spcAft>
                <a:spcPts val="1800"/>
              </a:spcAft>
              <a:buFontTx/>
              <a:buNone/>
            </a:pPr>
            <a:r>
              <a:rPr lang="en-CA" altLang="zh-CN" sz="1400" b="1" dirty="0">
                <a:latin typeface="Arial" charset="0"/>
              </a:rPr>
              <a:t>www.polytechnicscanada.ca</a:t>
            </a:r>
          </a:p>
        </p:txBody>
      </p:sp>
    </p:spTree>
    <p:extLst>
      <p:ext uri="{BB962C8B-B14F-4D97-AF65-F5344CB8AC3E}">
        <p14:creationId xmlns:p14="http://schemas.microsoft.com/office/powerpoint/2010/main" val="13227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477"/>
            <a:ext cx="7772400" cy="691291"/>
          </a:xfrm>
        </p:spPr>
        <p:txBody>
          <a:bodyPr>
            <a:normAutofit fontScale="90000"/>
          </a:bodyPr>
          <a:lstStyle/>
          <a:p>
            <a:r>
              <a:rPr lang="en-US" altLang="zh-CN" b="1" dirty="0" smtClean="0">
                <a:latin typeface="Arial" charset="0"/>
                <a:ea typeface="宋体" pitchFamily="2" charset="-122"/>
              </a:rPr>
              <a:t/>
            </a:r>
            <a:br>
              <a:rPr lang="en-US" altLang="zh-CN" b="1" dirty="0" smtClean="0">
                <a:latin typeface="Arial" charset="0"/>
                <a:ea typeface="宋体" pitchFamily="2" charset="-122"/>
              </a:rPr>
            </a:br>
            <a:r>
              <a:rPr lang="zh-CN" altLang="en-US" b="1" dirty="0" smtClean="0">
                <a:latin typeface="Arial" charset="0"/>
                <a:ea typeface="宋体" pitchFamily="2" charset="-122"/>
              </a:rPr>
              <a:t>留学加拿大官方应用客户端</a:t>
            </a:r>
            <a:endParaRPr lang="en-US" b="1" dirty="0">
              <a:solidFill>
                <a:srgbClr val="FF0000"/>
              </a:solidFill>
              <a:latin typeface="Arial"/>
              <a:cs typeface="Aria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43" y="1510392"/>
            <a:ext cx="35433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925" y="1510392"/>
            <a:ext cx="3539218"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8164" y="5394875"/>
            <a:ext cx="4049486" cy="345646"/>
          </a:xfrm>
          <a:prstGeom prst="rect">
            <a:avLst/>
          </a:prstGeom>
        </p:spPr>
        <p:txBody>
          <a:bodyPr vert="horz" lIns="91440" tIns="45720" rIns="91440" bIns="45720" rtlCol="0" anchor="ctr">
            <a:normAutofit fontScale="4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b="1" dirty="0" smtClean="0">
                <a:latin typeface="+mn-ea"/>
                <a:ea typeface="+mn-ea"/>
                <a:cs typeface="Arial"/>
              </a:rPr>
              <a:t>安卓客户端</a:t>
            </a:r>
            <a:endParaRPr lang="en-US" b="1" dirty="0">
              <a:latin typeface="+mn-ea"/>
              <a:ea typeface="+mn-ea"/>
              <a:cs typeface="Arial"/>
            </a:endParaRPr>
          </a:p>
        </p:txBody>
      </p:sp>
      <p:sp>
        <p:nvSpPr>
          <p:cNvPr id="9" name="Title 1"/>
          <p:cNvSpPr txBox="1">
            <a:spLocks/>
          </p:cNvSpPr>
          <p:nvPr/>
        </p:nvSpPr>
        <p:spPr>
          <a:xfrm>
            <a:off x="4408714" y="5374107"/>
            <a:ext cx="4049486" cy="345646"/>
          </a:xfrm>
          <a:prstGeom prst="rect">
            <a:avLst/>
          </a:prstGeom>
        </p:spPr>
        <p:txBody>
          <a:bodyPr vert="horz" lIns="91440" tIns="45720" rIns="91440" bIns="45720" rtlCol="0" anchor="ctr">
            <a:normAutofit fontScale="4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b="1" dirty="0">
                <a:latin typeface="+mn-ea"/>
                <a:ea typeface="+mn-ea"/>
                <a:cs typeface="Arial"/>
              </a:rPr>
              <a:t>苹果</a:t>
            </a:r>
            <a:r>
              <a:rPr lang="zh-CN" altLang="en-US" b="1" dirty="0" smtClean="0">
                <a:latin typeface="+mn-ea"/>
                <a:ea typeface="+mn-ea"/>
                <a:cs typeface="Arial"/>
              </a:rPr>
              <a:t>客户端</a:t>
            </a:r>
            <a:endParaRPr lang="en-US" b="1" dirty="0">
              <a:latin typeface="+mn-ea"/>
              <a:ea typeface="+mn-ea"/>
              <a:cs typeface="Arial"/>
            </a:endParaRPr>
          </a:p>
        </p:txBody>
      </p:sp>
    </p:spTree>
    <p:extLst>
      <p:ext uri="{BB962C8B-B14F-4D97-AF65-F5344CB8AC3E}">
        <p14:creationId xmlns:p14="http://schemas.microsoft.com/office/powerpoint/2010/main" val="1605788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1957387" y="5157788"/>
            <a:ext cx="650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zh-CN" altLang="en-US" sz="2400" b="1" dirty="0" smtClean="0">
                <a:latin typeface="Arial" charset="0"/>
              </a:rPr>
              <a:t>    </a:t>
            </a:r>
            <a:endParaRPr lang="fr-CA" altLang="en-US" sz="2800" b="1" dirty="0">
              <a:latin typeface="Arial" charset="0"/>
            </a:endParaRPr>
          </a:p>
        </p:txBody>
      </p:sp>
      <p:sp>
        <p:nvSpPr>
          <p:cNvPr id="5" name="Text Box 9"/>
          <p:cNvSpPr txBox="1">
            <a:spLocks noChangeArrowheads="1"/>
          </p:cNvSpPr>
          <p:nvPr/>
        </p:nvSpPr>
        <p:spPr bwMode="auto">
          <a:xfrm>
            <a:off x="1023937" y="62954"/>
            <a:ext cx="6507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zh-CN" altLang="en-US" sz="4400" b="1" dirty="0" smtClean="0">
                <a:latin typeface="Arial" charset="0"/>
              </a:rPr>
              <a:t>   </a:t>
            </a:r>
            <a:r>
              <a:rPr lang="en-US" altLang="en-US" sz="4400" b="1" dirty="0" smtClean="0">
                <a:latin typeface="Arial" charset="0"/>
              </a:rPr>
              <a:t>Thank</a:t>
            </a:r>
            <a:r>
              <a:rPr lang="zh-CN" altLang="en-US" sz="4400" b="1" dirty="0" smtClean="0">
                <a:latin typeface="Arial" charset="0"/>
              </a:rPr>
              <a:t> </a:t>
            </a:r>
            <a:r>
              <a:rPr lang="en-US" altLang="en-US" sz="4400" b="1" dirty="0" smtClean="0">
                <a:latin typeface="Arial" charset="0"/>
              </a:rPr>
              <a:t>you!</a:t>
            </a:r>
            <a:endParaRPr lang="fr-CA" altLang="en-US" sz="4400" b="1" dirty="0">
              <a:latin typeface="Arial"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07" y="4106670"/>
            <a:ext cx="7761843" cy="102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ZHUX2\Desktop\Roadshow 2016 CEE\EduCanada_HorizontaLogo_2aTop_RGB.jpg"/>
          <p:cNvPicPr/>
          <p:nvPr/>
        </p:nvPicPr>
        <p:blipFill>
          <a:blip r:embed="rId5">
            <a:extLst>
              <a:ext uri="{28A0092B-C50C-407E-A947-70E740481C1C}">
                <a14:useLocalDpi xmlns:a14="http://schemas.microsoft.com/office/drawing/2010/main" val="0"/>
              </a:ext>
            </a:extLst>
          </a:blip>
          <a:srcRect/>
          <a:stretch>
            <a:fillRect/>
          </a:stretch>
        </p:blipFill>
        <p:spPr bwMode="auto">
          <a:xfrm>
            <a:off x="702702" y="1200553"/>
            <a:ext cx="7761843" cy="3096668"/>
          </a:xfrm>
          <a:prstGeom prst="rect">
            <a:avLst/>
          </a:prstGeom>
          <a:noFill/>
          <a:ln>
            <a:noFill/>
          </a:ln>
        </p:spPr>
      </p:pic>
    </p:spTree>
    <p:extLst>
      <p:ext uri="{BB962C8B-B14F-4D97-AF65-F5344CB8AC3E}">
        <p14:creationId xmlns:p14="http://schemas.microsoft.com/office/powerpoint/2010/main" val="3559956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79615"/>
            <a:ext cx="8605157" cy="1470025"/>
          </a:xfrm>
        </p:spPr>
        <p:txBody>
          <a:bodyPr>
            <a:normAutofit fontScale="90000"/>
          </a:bodyPr>
          <a:lstStyle/>
          <a:p>
            <a:pPr algn="l"/>
            <a:r>
              <a:rPr lang="zh-CN" altLang="en-US" sz="4000" b="1" dirty="0" smtClean="0"/>
              <a:t>你是否知道</a:t>
            </a:r>
            <a:r>
              <a:rPr lang="en-US" altLang="zh-CN" sz="4000" b="1" dirty="0" smtClean="0"/>
              <a:t/>
            </a:r>
            <a:br>
              <a:rPr lang="en-US" altLang="zh-CN" sz="4000" b="1" dirty="0" smtClean="0"/>
            </a:br>
            <a:r>
              <a:rPr lang="zh-CN" altLang="en-US" sz="4000" b="1" dirty="0"/>
              <a:t>加拿</a:t>
            </a:r>
            <a:r>
              <a:rPr lang="zh-CN" altLang="en-US" sz="4000" b="1" dirty="0" smtClean="0"/>
              <a:t>大也是一个充满机遇和活力的国家</a:t>
            </a:r>
            <a:r>
              <a:rPr lang="en-US" altLang="zh-CN" sz="4000" b="1" dirty="0" smtClean="0"/>
              <a:t/>
            </a:r>
            <a:br>
              <a:rPr lang="en-US" altLang="zh-CN" sz="4000" b="1" dirty="0" smtClean="0"/>
            </a:br>
            <a:endParaRPr lang="en-CA" sz="4000" b="1" dirty="0"/>
          </a:p>
        </p:txBody>
      </p:sp>
      <p:pic>
        <p:nvPicPr>
          <p:cNvPr id="5" name="Picture 4" descr="phot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239239">
            <a:off x="2622896" y="1212302"/>
            <a:ext cx="3900241" cy="287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hoto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9042" y="1191385"/>
            <a:ext cx="4422065"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hoto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8647" y="3975813"/>
            <a:ext cx="43148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hoto5.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17976" y="4189551"/>
            <a:ext cx="4703862" cy="35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NON-COMPATIBLE APPLICATIONS\TRADE\Education\2014 CIEET\NE tour\照片.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84613">
            <a:off x="-678790" y="1635021"/>
            <a:ext cx="3575113" cy="2362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2937" y="4285762"/>
            <a:ext cx="3490928" cy="2618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1147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500"/>
                            </p:stCondLst>
                            <p:childTnLst>
                              <p:par>
                                <p:cTn id="14" presetID="53"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500"/>
                            </p:stCondLst>
                            <p:childTnLst>
                              <p:par>
                                <p:cTn id="20" presetID="2" presetClass="entr" presetSubtype="8" fill="hold" nodeType="after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1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7109460" cy="841375"/>
          </a:xfrm>
        </p:spPr>
        <p:txBody>
          <a:bodyPr>
            <a:normAutofit/>
          </a:bodyPr>
          <a:lstStyle/>
          <a:p>
            <a:pPr algn="l"/>
            <a:r>
              <a:rPr lang="zh-CN" altLang="en-US" sz="3600" b="1" dirty="0"/>
              <a:t>是</a:t>
            </a:r>
            <a:r>
              <a:rPr lang="zh-CN" altLang="en-US" sz="3600" b="1" dirty="0" smtClean="0"/>
              <a:t>否有你熟悉的面孔</a:t>
            </a:r>
            <a:endParaRPr lang="en-CA" sz="3600" b="1" dirty="0"/>
          </a:p>
        </p:txBody>
      </p:sp>
      <p:pic>
        <p:nvPicPr>
          <p:cNvPr id="4" name="Picture 3" descr="Norman Bethune.jpg"/>
          <p:cNvPicPr>
            <a:picLocks noChangeAspect="1"/>
          </p:cNvPicPr>
          <p:nvPr/>
        </p:nvPicPr>
        <p:blipFill rotWithShape="1">
          <a:blip r:embed="rId5" cstate="print">
            <a:extLst>
              <a:ext uri="{28A0092B-C50C-407E-A947-70E740481C1C}">
                <a14:useLocalDpi xmlns:a14="http://schemas.microsoft.com/office/drawing/2010/main" val="0"/>
              </a:ext>
            </a:extLst>
          </a:blip>
          <a:srcRect b="23921"/>
          <a:stretch/>
        </p:blipFill>
        <p:spPr>
          <a:xfrm>
            <a:off x="155575" y="797468"/>
            <a:ext cx="2640385" cy="2647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photo2.pn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rot="221268">
            <a:off x="2913919" y="797923"/>
            <a:ext cx="30384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eo.jpg"/>
          <p:cNvPicPr>
            <a:picLocks noChangeAspect="1"/>
          </p:cNvPicPr>
          <p:nvPr/>
        </p:nvPicPr>
        <p:blipFill rotWithShape="1">
          <a:blip r:embed="rId7">
            <a:extLst>
              <a:ext uri="{28A0092B-C50C-407E-A947-70E740481C1C}">
                <a14:useLocalDpi xmlns:a14="http://schemas.microsoft.com/office/drawing/2010/main" val="0"/>
              </a:ext>
            </a:extLst>
          </a:blip>
          <a:srcRect r="9470"/>
          <a:stretch/>
        </p:blipFill>
        <p:spPr>
          <a:xfrm rot="21398358">
            <a:off x="6008528" y="1032990"/>
            <a:ext cx="3063939" cy="25303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descr="H:\4. education\markrowswe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7911">
            <a:off x="272307" y="3074264"/>
            <a:ext cx="2356029" cy="36197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donald_sutherland_435x290.jpg"/>
          <p:cNvPicPr>
            <a:picLocks noChangeAspect="1"/>
          </p:cNvPicPr>
          <p:nvPr/>
        </p:nvPicPr>
        <p:blipFill rotWithShape="1">
          <a:blip r:embed="rId9">
            <a:extLst>
              <a:ext uri="{28A0092B-C50C-407E-A947-70E740481C1C}">
                <a14:useLocalDpi xmlns:a14="http://schemas.microsoft.com/office/drawing/2010/main" val="0"/>
              </a:ext>
            </a:extLst>
          </a:blip>
          <a:srcRect l="17720" r="4793"/>
          <a:stretch/>
        </p:blipFill>
        <p:spPr>
          <a:xfrm rot="216961">
            <a:off x="2733947" y="4143959"/>
            <a:ext cx="3041187" cy="26165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jim carre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83269">
            <a:off x="6133322" y="3802799"/>
            <a:ext cx="2889745" cy="28844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8056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7772400" cy="925830"/>
          </a:xfrm>
        </p:spPr>
        <p:txBody>
          <a:bodyPr>
            <a:normAutofit/>
          </a:bodyPr>
          <a:lstStyle/>
          <a:p>
            <a:pPr algn="l"/>
            <a:r>
              <a:rPr lang="zh-CN" altLang="en-US" sz="3600" b="1" dirty="0" smtClean="0"/>
              <a:t>源自加</a:t>
            </a:r>
            <a:r>
              <a:rPr lang="zh-CN" altLang="en-US" sz="3600" b="1" dirty="0"/>
              <a:t>拿</a:t>
            </a:r>
            <a:r>
              <a:rPr lang="zh-CN" altLang="en-US" sz="3600" b="1" dirty="0" smtClean="0"/>
              <a:t>大的发明</a:t>
            </a:r>
            <a:endParaRPr lang="en-CA" sz="3600" b="1" dirty="0"/>
          </a:p>
        </p:txBody>
      </p:sp>
      <p:pic>
        <p:nvPicPr>
          <p:cNvPr id="4" name="Picture 3" descr="insulin_bottle_need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69419">
            <a:off x="484274" y="943303"/>
            <a:ext cx="3378198" cy="25336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naismi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33446">
            <a:off x="5045087" y="538903"/>
            <a:ext cx="2541121" cy="32718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http://ww4.sinaimg.cn/mw690/810ca80dgw1exuovccvmfj20l40fnq4l.jpg"/>
          <p:cNvPicPr/>
          <p:nvPr/>
        </p:nvPicPr>
        <p:blipFill>
          <a:blip r:embed="rId6">
            <a:extLst>
              <a:ext uri="{28A0092B-C50C-407E-A947-70E740481C1C}">
                <a14:useLocalDpi xmlns:a14="http://schemas.microsoft.com/office/drawing/2010/main" val="0"/>
              </a:ext>
            </a:extLst>
          </a:blip>
          <a:srcRect/>
          <a:stretch>
            <a:fillRect/>
          </a:stretch>
        </p:blipFill>
        <p:spPr bwMode="auto">
          <a:xfrm>
            <a:off x="339249" y="3429000"/>
            <a:ext cx="3716936" cy="33347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3" descr="canadarm_wiki_common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769">
            <a:off x="4665567" y="3898255"/>
            <a:ext cx="4079122" cy="27602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75086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7772400" cy="925830"/>
          </a:xfrm>
        </p:spPr>
        <p:txBody>
          <a:bodyPr>
            <a:normAutofit/>
          </a:bodyPr>
          <a:lstStyle/>
          <a:p>
            <a:pPr algn="l"/>
            <a:r>
              <a:rPr lang="zh-CN" altLang="en-US" sz="3600" b="1" dirty="0" smtClean="0"/>
              <a:t>源自加</a:t>
            </a:r>
            <a:r>
              <a:rPr lang="zh-CN" altLang="en-US" sz="3600" b="1" dirty="0"/>
              <a:t>拿</a:t>
            </a:r>
            <a:r>
              <a:rPr lang="zh-CN" altLang="en-US" sz="3600" b="1" dirty="0" smtClean="0"/>
              <a:t>大的发明</a:t>
            </a:r>
            <a:endParaRPr lang="en-CA" sz="3600" b="1" dirty="0"/>
          </a:p>
        </p:txBody>
      </p:sp>
      <p:pic>
        <p:nvPicPr>
          <p:cNvPr id="9" name="Picture 8" descr="garbage ba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29094">
            <a:off x="154162" y="926534"/>
            <a:ext cx="3331410" cy="24864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Peanut-Butt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7310">
            <a:off x="3182359" y="988007"/>
            <a:ext cx="2625762" cy="32999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descr="paint roll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6029">
            <a:off x="5969682" y="1572970"/>
            <a:ext cx="3195026" cy="21300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descr="zipper2.jpg"/>
          <p:cNvPicPr>
            <a:picLocks noChangeAspect="1"/>
          </p:cNvPicPr>
          <p:nvPr/>
        </p:nvPicPr>
        <p:blipFill rotWithShape="1">
          <a:blip r:embed="rId7" cstate="print">
            <a:extLst>
              <a:ext uri="{28A0092B-C50C-407E-A947-70E740481C1C}">
                <a14:useLocalDpi xmlns:a14="http://schemas.microsoft.com/office/drawing/2010/main" val="0"/>
              </a:ext>
            </a:extLst>
          </a:blip>
          <a:srcRect l="3125" t="2929" r="4266" b="3347"/>
          <a:stretch/>
        </p:blipFill>
        <p:spPr>
          <a:xfrm rot="688764">
            <a:off x="310319" y="3318662"/>
            <a:ext cx="2271059" cy="3346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descr="robertso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775">
            <a:off x="3102791" y="4344906"/>
            <a:ext cx="2129740" cy="2323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descr="egg-carton.jpg"/>
          <p:cNvPicPr>
            <a:picLocks noChangeAspect="1"/>
          </p:cNvPicPr>
          <p:nvPr/>
        </p:nvPicPr>
        <p:blipFill rotWithShape="1">
          <a:blip r:embed="rId9">
            <a:extLst>
              <a:ext uri="{28A0092B-C50C-407E-A947-70E740481C1C}">
                <a14:useLocalDpi xmlns:a14="http://schemas.microsoft.com/office/drawing/2010/main" val="0"/>
              </a:ext>
            </a:extLst>
          </a:blip>
          <a:srcRect l="6832" r="5208"/>
          <a:stretch/>
        </p:blipFill>
        <p:spPr>
          <a:xfrm rot="21037687">
            <a:off x="5659745" y="3847867"/>
            <a:ext cx="3319658" cy="2729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83914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http://img5.duitang.com/uploads/item/201604/04/20160404105530_kK3ZN.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2921"/>
            <a:ext cx="2407920" cy="3779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c312_23B8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417" y="66997"/>
            <a:ext cx="2440609" cy="3621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e.hiphotos.baidu.com/baike/c0%3Dbaike180%2C5%2C5%2C180%2C60/sign=79b105c622a446236ac7ad30f94b196b/3b87e950352ac65c04ab19cff9f2b21192138ad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5840" y="323700"/>
            <a:ext cx="4182677" cy="2493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hiphotos.baidu.com/baike/c0%3Dbaike116%2C5%2C5%2C116%2C38/sign=2f8790e2b44543a9e116f29e7f7ee1e7/9f2f070828381f3075bac3bfaa014c086e06f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385516"/>
            <a:ext cx="3822035" cy="2471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d.hiphotos.baidu.com/baike/c0%3Dbaike80%2C5%2C5%2C80%2C26/sign=244b7afd84d6277ffd1f3a6a49517455/b90e7bec54e736d18c64624e98504fc2d562690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8059" y="3145477"/>
            <a:ext cx="2474654" cy="3711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1.sinaimg.cn/mw690/810ca80dgw1ezhhit1gysj21kw2c9npd.jpg"/>
          <p:cNvPicPr/>
          <p:nvPr/>
        </p:nvPicPr>
        <p:blipFill>
          <a:blip r:embed="rId9">
            <a:extLst>
              <a:ext uri="{28A0092B-C50C-407E-A947-70E740481C1C}">
                <a14:useLocalDpi xmlns:a14="http://schemas.microsoft.com/office/drawing/2010/main" val="0"/>
              </a:ext>
            </a:extLst>
          </a:blip>
          <a:srcRect/>
          <a:stretch>
            <a:fillRect/>
          </a:stretch>
        </p:blipFill>
        <p:spPr bwMode="auto">
          <a:xfrm>
            <a:off x="6149341" y="2515050"/>
            <a:ext cx="2743199" cy="4376493"/>
          </a:xfrm>
          <a:prstGeom prst="rect">
            <a:avLst/>
          </a:prstGeom>
          <a:noFill/>
          <a:ln>
            <a:noFill/>
          </a:ln>
        </p:spPr>
      </p:pic>
    </p:spTree>
    <p:extLst>
      <p:ext uri="{BB962C8B-B14F-4D97-AF65-F5344CB8AC3E}">
        <p14:creationId xmlns:p14="http://schemas.microsoft.com/office/powerpoint/2010/main" val="2206634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09019"/>
            <a:ext cx="7772400" cy="691291"/>
          </a:xfrm>
        </p:spPr>
        <p:txBody>
          <a:bodyPr>
            <a:normAutofit fontScale="90000"/>
          </a:bodyPr>
          <a:lstStyle/>
          <a:p>
            <a:r>
              <a:rPr lang="zh-CN" altLang="en-US" b="1" dirty="0"/>
              <a:t>如</a:t>
            </a:r>
            <a:r>
              <a:rPr lang="zh-CN" altLang="en-US" b="1" dirty="0" smtClean="0"/>
              <a:t>何选择留学目的地国家</a:t>
            </a:r>
            <a:endParaRPr lang="en-US" b="1" dirty="0">
              <a:latin typeface="Arial"/>
              <a:cs typeface="Arial"/>
            </a:endParaRPr>
          </a:p>
        </p:txBody>
      </p:sp>
      <p:sp>
        <p:nvSpPr>
          <p:cNvPr id="12" name="Subtitle 2"/>
          <p:cNvSpPr>
            <a:spLocks noGrp="1"/>
          </p:cNvSpPr>
          <p:nvPr>
            <p:ph type="subTitle" idx="1"/>
          </p:nvPr>
        </p:nvSpPr>
        <p:spPr>
          <a:xfrm>
            <a:off x="695840" y="1527197"/>
            <a:ext cx="8448160" cy="4072719"/>
          </a:xfrm>
        </p:spPr>
        <p:txBody>
          <a:bodyPr>
            <a:noAutofit/>
          </a:bodyPr>
          <a:lstStyle/>
          <a:p>
            <a:pPr marL="342900" indent="-342900" algn="l">
              <a:lnSpc>
                <a:spcPts val="2163"/>
              </a:lnSpc>
              <a:spcBef>
                <a:spcPct val="0"/>
              </a:spcBef>
              <a:spcAft>
                <a:spcPts val="1800"/>
              </a:spcAft>
              <a:buFont typeface="Arial" panose="020B0604020202020204" pitchFamily="34" charset="0"/>
              <a:buChar char="•"/>
            </a:pPr>
            <a:r>
              <a:rPr lang="zh-CN" altLang="en-US" b="1" dirty="0" smtClean="0">
                <a:solidFill>
                  <a:schemeClr val="tx1"/>
                </a:solidFill>
                <a:latin typeface="Arial" charset="0"/>
                <a:ea typeface="宋体" pitchFamily="2" charset="-122"/>
              </a:rPr>
              <a:t>安全的生活学习环境</a:t>
            </a:r>
            <a:endParaRPr lang="en-US" altLang="zh-CN" b="1" dirty="0" smtClean="0">
              <a:solidFill>
                <a:schemeClr val="tx1"/>
              </a:solidFill>
              <a:latin typeface="Arial" charset="0"/>
              <a:ea typeface="宋体" pitchFamily="2" charset="-122"/>
            </a:endParaRPr>
          </a:p>
          <a:p>
            <a:pPr algn="l">
              <a:lnSpc>
                <a:spcPts val="2163"/>
              </a:lnSpc>
              <a:spcBef>
                <a:spcPct val="0"/>
              </a:spcBef>
              <a:spcAft>
                <a:spcPts val="1800"/>
              </a:spcAft>
            </a:pPr>
            <a:endParaRPr lang="en-US" altLang="zh-CN" b="1" dirty="0" smtClean="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CA" b="1" dirty="0" smtClean="0">
                <a:solidFill>
                  <a:schemeClr val="tx1"/>
                </a:solidFill>
                <a:latin typeface="Arial" charset="0"/>
                <a:ea typeface="宋体" pitchFamily="2" charset="-122"/>
              </a:rPr>
              <a:t>全球认可</a:t>
            </a:r>
            <a:r>
              <a:rPr lang="zh-CN" altLang="en-US" b="1" dirty="0" smtClean="0">
                <a:solidFill>
                  <a:schemeClr val="tx1"/>
                </a:solidFill>
                <a:latin typeface="Arial" charset="0"/>
                <a:ea typeface="宋体" pitchFamily="2" charset="-122"/>
              </a:rPr>
              <a:t>，高含金量</a:t>
            </a:r>
            <a:r>
              <a:rPr lang="zh-CN" altLang="en-CA" b="1" dirty="0" smtClean="0">
                <a:solidFill>
                  <a:schemeClr val="tx1"/>
                </a:solidFill>
                <a:latin typeface="Arial" charset="0"/>
                <a:ea typeface="宋体" pitchFamily="2" charset="-122"/>
              </a:rPr>
              <a:t>的学历</a:t>
            </a:r>
            <a:endParaRPr lang="en-US" altLang="zh-CN" b="1" dirty="0" smtClean="0">
              <a:solidFill>
                <a:schemeClr val="tx1"/>
              </a:solidFill>
              <a:latin typeface="Arial" charset="0"/>
              <a:ea typeface="宋体" pitchFamily="2" charset="-122"/>
            </a:endParaRPr>
          </a:p>
          <a:p>
            <a:pPr algn="l">
              <a:lnSpc>
                <a:spcPts val="2163"/>
              </a:lnSpc>
              <a:spcBef>
                <a:spcPct val="0"/>
              </a:spcBef>
              <a:spcAft>
                <a:spcPts val="1800"/>
              </a:spcAft>
            </a:pPr>
            <a:endParaRPr lang="en-US" altLang="zh-CN" b="1" dirty="0" smtClean="0">
              <a:solidFill>
                <a:schemeClr val="tx1"/>
              </a:solidFill>
              <a:latin typeface="Arial" charset="0"/>
              <a:ea typeface="宋体" pitchFamily="2" charset="-122"/>
            </a:endParaRPr>
          </a:p>
          <a:p>
            <a:pPr marL="342900" indent="-342900" algn="l">
              <a:lnSpc>
                <a:spcPts val="2163"/>
              </a:lnSpc>
              <a:spcBef>
                <a:spcPct val="0"/>
              </a:spcBef>
              <a:spcAft>
                <a:spcPts val="1800"/>
              </a:spcAft>
              <a:buFont typeface="Arial" panose="020B0604020202020204" pitchFamily="34" charset="0"/>
              <a:buChar char="•"/>
            </a:pPr>
            <a:r>
              <a:rPr lang="zh-CN" altLang="en-US" b="1" dirty="0" smtClean="0">
                <a:solidFill>
                  <a:schemeClr val="tx1"/>
                </a:solidFill>
                <a:latin typeface="Arial"/>
                <a:cs typeface="Arial"/>
              </a:rPr>
              <a:t>合理的留学生活费用</a:t>
            </a:r>
            <a:endParaRPr lang="en-US" altLang="zh-CN" b="1" dirty="0" smtClean="0">
              <a:solidFill>
                <a:schemeClr val="tx1"/>
              </a:solidFill>
              <a:latin typeface="Arial"/>
              <a:cs typeface="Arial"/>
            </a:endParaRPr>
          </a:p>
          <a:p>
            <a:pPr marL="342900" indent="-342900" algn="l">
              <a:lnSpc>
                <a:spcPts val="2163"/>
              </a:lnSpc>
              <a:spcBef>
                <a:spcPct val="0"/>
              </a:spcBef>
              <a:spcAft>
                <a:spcPts val="1800"/>
              </a:spcAft>
              <a:buFont typeface="Arial" panose="020B0604020202020204" pitchFamily="34" charset="0"/>
              <a:buChar char="•"/>
            </a:pPr>
            <a:endParaRPr lang="en-US" altLang="zh-CN" b="1" dirty="0">
              <a:solidFill>
                <a:schemeClr val="tx1"/>
              </a:solidFill>
              <a:latin typeface="Arial"/>
              <a:cs typeface="Arial"/>
            </a:endParaRPr>
          </a:p>
          <a:p>
            <a:pPr marL="342900" indent="-342900" algn="l">
              <a:lnSpc>
                <a:spcPts val="2163"/>
              </a:lnSpc>
              <a:spcBef>
                <a:spcPct val="0"/>
              </a:spcBef>
              <a:spcAft>
                <a:spcPts val="1800"/>
              </a:spcAft>
              <a:buFont typeface="Arial" panose="020B0604020202020204" pitchFamily="34" charset="0"/>
              <a:buChar char="•"/>
            </a:pPr>
            <a:r>
              <a:rPr lang="zh-CN" altLang="en-US" b="1" dirty="0" smtClean="0">
                <a:solidFill>
                  <a:schemeClr val="tx1"/>
                </a:solidFill>
                <a:latin typeface="Arial"/>
                <a:cs typeface="Arial"/>
              </a:rPr>
              <a:t>灵活有保障的学分互认体系 </a:t>
            </a:r>
            <a:endParaRPr lang="en-US" altLang="zh-CN" b="1" dirty="0" smtClean="0">
              <a:solidFill>
                <a:schemeClr val="tx1"/>
              </a:solidFill>
              <a:latin typeface="Arial"/>
              <a:cs typeface="Arial"/>
            </a:endParaRPr>
          </a:p>
          <a:p>
            <a:pPr algn="l">
              <a:lnSpc>
                <a:spcPts val="2163"/>
              </a:lnSpc>
              <a:spcBef>
                <a:spcPct val="0"/>
              </a:spcBef>
              <a:spcAft>
                <a:spcPts val="1800"/>
              </a:spcAft>
            </a:pPr>
            <a:endParaRPr lang="en-US" altLang="zh-CN" b="1" dirty="0" smtClean="0">
              <a:solidFill>
                <a:schemeClr val="tx1"/>
              </a:solidFill>
              <a:latin typeface="Arial"/>
              <a:cs typeface="Arial"/>
            </a:endParaRPr>
          </a:p>
          <a:p>
            <a:pPr marL="342900" indent="-342900" algn="l">
              <a:lnSpc>
                <a:spcPts val="2163"/>
              </a:lnSpc>
              <a:spcBef>
                <a:spcPct val="0"/>
              </a:spcBef>
              <a:spcAft>
                <a:spcPts val="1800"/>
              </a:spcAft>
              <a:buFont typeface="Arial" panose="020B0604020202020204" pitchFamily="34" charset="0"/>
              <a:buChar char="•"/>
            </a:pPr>
            <a:r>
              <a:rPr lang="zh-CN" altLang="en-US" b="1" dirty="0" smtClean="0">
                <a:solidFill>
                  <a:schemeClr val="tx1"/>
                </a:solidFill>
                <a:latin typeface="Arial"/>
                <a:cs typeface="Arial"/>
              </a:rPr>
              <a:t>留学以外的附加值</a:t>
            </a:r>
            <a:endParaRPr lang="en-US" altLang="zh-CN" dirty="0">
              <a:solidFill>
                <a:schemeClr val="tx1"/>
              </a:solidFill>
              <a:latin typeface="Arial"/>
              <a:cs typeface="Arial"/>
            </a:endParaRPr>
          </a:p>
        </p:txBody>
      </p:sp>
    </p:spTree>
    <p:extLst>
      <p:ext uri="{BB962C8B-B14F-4D97-AF65-F5344CB8AC3E}">
        <p14:creationId xmlns:p14="http://schemas.microsoft.com/office/powerpoint/2010/main" val="267970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m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286" y="-57694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357938" y="348343"/>
            <a:ext cx="2786062" cy="3800354"/>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80000" rIns="108000" bIns="180000">
            <a:spAutoFit/>
          </a:bodyPr>
          <a:lstStyle>
            <a:lvl1pPr marL="180975" indent="-180975"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ts val="2200"/>
              </a:lnSpc>
              <a:spcBef>
                <a:spcPct val="0"/>
              </a:spcBef>
              <a:spcAft>
                <a:spcPts val="1200"/>
              </a:spcAft>
            </a:pPr>
            <a:r>
              <a:rPr lang="en-US" altLang="zh-CN" sz="2200" b="1" dirty="0">
                <a:solidFill>
                  <a:srgbClr val="ED1C24"/>
                </a:solidFill>
                <a:latin typeface="Arial" charset="0"/>
                <a:ea typeface="宋体" pitchFamily="2" charset="-122"/>
              </a:rPr>
              <a:t>10</a:t>
            </a:r>
            <a:r>
              <a:rPr lang="zh-CN" altLang="en-US" sz="2200" b="1" dirty="0">
                <a:solidFill>
                  <a:srgbClr val="ED1C24"/>
                </a:solidFill>
                <a:latin typeface="Arial" charset="0"/>
                <a:ea typeface="宋体" pitchFamily="2" charset="-122"/>
              </a:rPr>
              <a:t>个省和</a:t>
            </a:r>
            <a:r>
              <a:rPr lang="en-US" altLang="zh-CN" sz="2200" b="1" dirty="0">
                <a:solidFill>
                  <a:srgbClr val="ED1C24"/>
                </a:solidFill>
                <a:latin typeface="Arial" charset="0"/>
                <a:ea typeface="宋体" pitchFamily="2" charset="-122"/>
              </a:rPr>
              <a:t>3</a:t>
            </a:r>
            <a:r>
              <a:rPr lang="zh-CN" altLang="en-US" sz="2200" b="1" dirty="0">
                <a:solidFill>
                  <a:srgbClr val="ED1C24"/>
                </a:solidFill>
                <a:latin typeface="Arial" charset="0"/>
                <a:ea typeface="宋体" pitchFamily="2" charset="-122"/>
              </a:rPr>
              <a:t>个地区，</a:t>
            </a:r>
            <a:r>
              <a:rPr lang="en-US" altLang="zh-CN" sz="2200" b="1" dirty="0">
                <a:solidFill>
                  <a:srgbClr val="ED1C24"/>
                </a:solidFill>
                <a:latin typeface="Arial" charset="0"/>
                <a:ea typeface="宋体" pitchFamily="2" charset="-122"/>
              </a:rPr>
              <a:t>3500</a:t>
            </a:r>
            <a:r>
              <a:rPr lang="zh-CN" altLang="en-US" sz="2200" b="1" dirty="0">
                <a:solidFill>
                  <a:srgbClr val="ED1C24"/>
                </a:solidFill>
                <a:latin typeface="Arial" charset="0"/>
                <a:ea typeface="宋体" pitchFamily="2" charset="-122"/>
              </a:rPr>
              <a:t>万人口</a:t>
            </a:r>
            <a:endParaRPr lang="en-US" altLang="zh-CN" sz="2200" b="1" dirty="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2200" b="1" dirty="0">
                <a:solidFill>
                  <a:srgbClr val="ED1C24"/>
                </a:solidFill>
                <a:latin typeface="Arial" charset="0"/>
                <a:ea typeface="宋体" pitchFamily="2" charset="-122"/>
              </a:rPr>
              <a:t>稳定的议会民主制</a:t>
            </a:r>
            <a:endParaRPr lang="en-US" altLang="zh-CN" sz="2200" b="1" dirty="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2200" b="1" dirty="0">
                <a:solidFill>
                  <a:srgbClr val="ED1C24"/>
                </a:solidFill>
                <a:latin typeface="Arial" charset="0"/>
                <a:ea typeface="宋体" pitchFamily="2" charset="-122"/>
              </a:rPr>
              <a:t>官方语言：英语和法语</a:t>
            </a:r>
            <a:endParaRPr lang="en-US" altLang="zh-CN" sz="2200" b="1" dirty="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2200" b="1" dirty="0">
                <a:solidFill>
                  <a:srgbClr val="ED1C24"/>
                </a:solidFill>
                <a:latin typeface="Arial" charset="0"/>
                <a:ea typeface="宋体" pitchFamily="2" charset="-122"/>
              </a:rPr>
              <a:t>超过</a:t>
            </a:r>
            <a:r>
              <a:rPr lang="en-US" altLang="zh-CN" sz="2200" b="1" dirty="0">
                <a:solidFill>
                  <a:srgbClr val="ED1C24"/>
                </a:solidFill>
                <a:latin typeface="Arial" charset="0"/>
                <a:ea typeface="宋体" pitchFamily="2" charset="-122"/>
              </a:rPr>
              <a:t>200</a:t>
            </a:r>
            <a:r>
              <a:rPr lang="zh-CN" altLang="en-US" sz="2200" b="1" dirty="0">
                <a:solidFill>
                  <a:srgbClr val="ED1C24"/>
                </a:solidFill>
                <a:latin typeface="Arial" charset="0"/>
                <a:ea typeface="宋体" pitchFamily="2" charset="-122"/>
              </a:rPr>
              <a:t>种其他语言</a:t>
            </a:r>
            <a:endParaRPr lang="en-US" altLang="zh-CN" sz="2200" b="1" dirty="0">
              <a:solidFill>
                <a:srgbClr val="ED1C24"/>
              </a:solidFill>
              <a:latin typeface="Arial" charset="0"/>
              <a:ea typeface="宋体" pitchFamily="2" charset="-122"/>
            </a:endParaRPr>
          </a:p>
          <a:p>
            <a:pPr eaLnBrk="1" hangingPunct="1">
              <a:lnSpc>
                <a:spcPts val="2200"/>
              </a:lnSpc>
              <a:spcBef>
                <a:spcPct val="0"/>
              </a:spcBef>
              <a:spcAft>
                <a:spcPts val="1200"/>
              </a:spcAft>
            </a:pPr>
            <a:r>
              <a:rPr lang="zh-CN" altLang="en-US" sz="2200" b="1" dirty="0">
                <a:solidFill>
                  <a:srgbClr val="ED1C24"/>
                </a:solidFill>
                <a:latin typeface="Arial" charset="0"/>
                <a:ea typeface="宋体" pitchFamily="2" charset="-122"/>
              </a:rPr>
              <a:t>七国集团中综合生活环境最好及生活质量最高的国家</a:t>
            </a:r>
            <a:endParaRPr lang="en-CA" altLang="en-US" sz="2200" b="1" dirty="0">
              <a:solidFill>
                <a:srgbClr val="ED1C24"/>
              </a:solidFill>
              <a:latin typeface="Arial" charset="0"/>
            </a:endParaRPr>
          </a:p>
        </p:txBody>
      </p:sp>
    </p:spTree>
    <p:extLst>
      <p:ext uri="{BB962C8B-B14F-4D97-AF65-F5344CB8AC3E}">
        <p14:creationId xmlns:p14="http://schemas.microsoft.com/office/powerpoint/2010/main" val="1019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2030</TotalTime>
  <Words>7258</Words>
  <Application>Microsoft Office PowerPoint</Application>
  <PresentationFormat>On-screen Show (4:3)</PresentationFormat>
  <Paragraphs>486</Paragraphs>
  <Slides>22</Slides>
  <Notes>22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说起加拿大 你也许会想到这些</vt:lpstr>
      <vt:lpstr>你是否知道 加拿大也是一个充满机遇和活力的国家 </vt:lpstr>
      <vt:lpstr>是否有你熟悉的面孔</vt:lpstr>
      <vt:lpstr>源自加拿大的发明</vt:lpstr>
      <vt:lpstr>源自加拿大的发明</vt:lpstr>
      <vt:lpstr>PowerPoint Presentation</vt:lpstr>
      <vt:lpstr>如何选择留学目的地国家</vt:lpstr>
      <vt:lpstr>PowerPoint Presentation</vt:lpstr>
      <vt:lpstr> 留学加拿大特色 </vt:lpstr>
      <vt:lpstr>  </vt:lpstr>
      <vt:lpstr>  </vt:lpstr>
      <vt:lpstr> 教育新闻</vt:lpstr>
      <vt:lpstr>  大学  </vt:lpstr>
      <vt:lpstr>应用技术与职业学院</vt:lpstr>
      <vt:lpstr> 奖学金 </vt:lpstr>
      <vt:lpstr> 签证 </vt:lpstr>
      <vt:lpstr>  </vt:lpstr>
      <vt:lpstr>工作+移民机会</vt:lpstr>
      <vt:lpstr> 相关信息网站 </vt:lpstr>
      <vt:lpstr> 留学加拿大官方应用客户端</vt:lpstr>
      <vt:lpstr>PowerPoint Presentation</vt:lpstr>
    </vt:vector>
  </TitlesOfParts>
  <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2016-03-10T19:56:47Z</dcterms:created>
  <dc:creator>Froggy Design</dc:creator>
  <lastModifiedBy>Zhang, Ke (Calvin) -BEJING -TD</lastModifiedBy>
  <lastPrinted>2016-03-10T19:56:47Z</lastPrinted>
  <dcterms:modified xsi:type="dcterms:W3CDTF">2016-10-25T03:32:51Z</dcterms:modified>
  <revision>80</revision>
  <dc:title>PowerPoint Presentation</dc:title>
</coreProperties>
</file>